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67" r:id="rId3"/>
  </p:sldMasterIdLst>
  <p:notesMasterIdLst>
    <p:notesMasterId r:id="rId110"/>
  </p:notesMasterIdLst>
  <p:handoutMasterIdLst>
    <p:handoutMasterId r:id="rId111"/>
  </p:handoutMasterIdLst>
  <p:sldIdLst>
    <p:sldId id="256" r:id="rId4"/>
    <p:sldId id="404" r:id="rId5"/>
    <p:sldId id="359" r:id="rId6"/>
    <p:sldId id="377" r:id="rId7"/>
    <p:sldId id="367" r:id="rId8"/>
    <p:sldId id="378" r:id="rId9"/>
    <p:sldId id="379" r:id="rId10"/>
    <p:sldId id="411" r:id="rId11"/>
    <p:sldId id="381" r:id="rId12"/>
    <p:sldId id="384" r:id="rId13"/>
    <p:sldId id="428" r:id="rId14"/>
    <p:sldId id="405" r:id="rId15"/>
    <p:sldId id="407" r:id="rId16"/>
    <p:sldId id="382" r:id="rId17"/>
    <p:sldId id="383" r:id="rId18"/>
    <p:sldId id="386" r:id="rId19"/>
    <p:sldId id="387" r:id="rId20"/>
    <p:sldId id="388" r:id="rId21"/>
    <p:sldId id="385" r:id="rId22"/>
    <p:sldId id="408" r:id="rId23"/>
    <p:sldId id="395" r:id="rId24"/>
    <p:sldId id="390" r:id="rId25"/>
    <p:sldId id="391" r:id="rId26"/>
    <p:sldId id="392" r:id="rId27"/>
    <p:sldId id="393" r:id="rId28"/>
    <p:sldId id="394" r:id="rId29"/>
    <p:sldId id="409" r:id="rId30"/>
    <p:sldId id="400" r:id="rId31"/>
    <p:sldId id="401" r:id="rId32"/>
    <p:sldId id="398" r:id="rId33"/>
    <p:sldId id="399" r:id="rId34"/>
    <p:sldId id="402" r:id="rId35"/>
    <p:sldId id="410" r:id="rId36"/>
    <p:sldId id="396" r:id="rId37"/>
    <p:sldId id="397" r:id="rId38"/>
    <p:sldId id="403" r:id="rId39"/>
    <p:sldId id="412" r:id="rId40"/>
    <p:sldId id="413" r:id="rId41"/>
    <p:sldId id="414" r:id="rId42"/>
    <p:sldId id="415" r:id="rId43"/>
    <p:sldId id="416" r:id="rId44"/>
    <p:sldId id="417" r:id="rId45"/>
    <p:sldId id="418" r:id="rId46"/>
    <p:sldId id="419" r:id="rId47"/>
    <p:sldId id="420" r:id="rId48"/>
    <p:sldId id="421" r:id="rId49"/>
    <p:sldId id="422" r:id="rId50"/>
    <p:sldId id="423" r:id="rId51"/>
    <p:sldId id="424" r:id="rId52"/>
    <p:sldId id="425" r:id="rId53"/>
    <p:sldId id="426" r:id="rId54"/>
    <p:sldId id="427" r:id="rId55"/>
    <p:sldId id="429" r:id="rId56"/>
    <p:sldId id="430" r:id="rId57"/>
    <p:sldId id="431" r:id="rId58"/>
    <p:sldId id="432" r:id="rId59"/>
    <p:sldId id="433" r:id="rId60"/>
    <p:sldId id="434" r:id="rId61"/>
    <p:sldId id="435" r:id="rId62"/>
    <p:sldId id="436" r:id="rId63"/>
    <p:sldId id="437" r:id="rId64"/>
    <p:sldId id="438" r:id="rId65"/>
    <p:sldId id="439" r:id="rId66"/>
    <p:sldId id="440" r:id="rId67"/>
    <p:sldId id="441" r:id="rId68"/>
    <p:sldId id="442" r:id="rId69"/>
    <p:sldId id="443" r:id="rId70"/>
    <p:sldId id="444" r:id="rId71"/>
    <p:sldId id="445" r:id="rId72"/>
    <p:sldId id="446" r:id="rId73"/>
    <p:sldId id="447" r:id="rId74"/>
    <p:sldId id="448" r:id="rId75"/>
    <p:sldId id="449" r:id="rId76"/>
    <p:sldId id="450" r:id="rId77"/>
    <p:sldId id="451" r:id="rId78"/>
    <p:sldId id="452" r:id="rId79"/>
    <p:sldId id="453" r:id="rId80"/>
    <p:sldId id="454" r:id="rId81"/>
    <p:sldId id="455" r:id="rId82"/>
    <p:sldId id="456" r:id="rId83"/>
    <p:sldId id="457" r:id="rId84"/>
    <p:sldId id="458" r:id="rId85"/>
    <p:sldId id="459" r:id="rId86"/>
    <p:sldId id="460" r:id="rId87"/>
    <p:sldId id="461" r:id="rId88"/>
    <p:sldId id="462" r:id="rId89"/>
    <p:sldId id="463" r:id="rId90"/>
    <p:sldId id="464" r:id="rId91"/>
    <p:sldId id="465" r:id="rId92"/>
    <p:sldId id="466" r:id="rId93"/>
    <p:sldId id="467" r:id="rId94"/>
    <p:sldId id="468" r:id="rId95"/>
    <p:sldId id="469" r:id="rId96"/>
    <p:sldId id="470" r:id="rId97"/>
    <p:sldId id="471" r:id="rId98"/>
    <p:sldId id="472" r:id="rId99"/>
    <p:sldId id="473" r:id="rId100"/>
    <p:sldId id="474" r:id="rId101"/>
    <p:sldId id="475" r:id="rId102"/>
    <p:sldId id="476" r:id="rId103"/>
    <p:sldId id="477" r:id="rId104"/>
    <p:sldId id="478" r:id="rId105"/>
    <p:sldId id="479" r:id="rId106"/>
    <p:sldId id="480" r:id="rId107"/>
    <p:sldId id="481" r:id="rId108"/>
    <p:sldId id="482" r:id="rId10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E2EB"/>
    <a:srgbClr val="33CCFF"/>
    <a:srgbClr val="047FBC"/>
    <a:srgbClr val="9FDEFD"/>
    <a:srgbClr val="F0D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7" autoAdjust="0"/>
    <p:restoredTop sz="94660"/>
  </p:normalViewPr>
  <p:slideViewPr>
    <p:cSldViewPr>
      <p:cViewPr>
        <p:scale>
          <a:sx n="130" d="100"/>
          <a:sy n="130" d="100"/>
        </p:scale>
        <p:origin x="-1050" y="510"/>
      </p:cViewPr>
      <p:guideLst>
        <p:guide orient="horz" pos="2160"/>
        <p:guide pos="2880"/>
      </p:guideLst>
    </p:cSldViewPr>
  </p:slideViewPr>
  <p:notesTextViewPr>
    <p:cViewPr>
      <p:scale>
        <a:sx n="1" d="1"/>
        <a:sy n="1" d="1"/>
      </p:scale>
      <p:origin x="0" y="0"/>
    </p:cViewPr>
  </p:notesTextViewPr>
  <p:notesViewPr>
    <p:cSldViewPr>
      <p:cViewPr varScale="1">
        <p:scale>
          <a:sx n="92" d="100"/>
          <a:sy n="92" d="100"/>
        </p:scale>
        <p:origin x="-37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 Id="rId4"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 Id="rId5" Type="http://schemas.openxmlformats.org/officeDocument/2006/relationships/image" Target="../media/image44.emf"/><Relationship Id="rId4"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27.emf"/><Relationship Id="rId1" Type="http://schemas.openxmlformats.org/officeDocument/2006/relationships/image" Target="../media/image45.emf"/><Relationship Id="rId4"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66.emf"/><Relationship Id="rId1" Type="http://schemas.openxmlformats.org/officeDocument/2006/relationships/image" Target="../media/image16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4"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 Id="rId4"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3424C0-90ED-4BA7-B3A8-505A56EDF7CE}" type="datetimeFigureOut">
              <a:rPr lang="fr-FR" smtClean="0"/>
              <a:t>15/01/2013</a:t>
            </a:fld>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854848-94D5-4BD6-A4CC-E8AC9F24640F}" type="slidenum">
              <a:rPr lang="fr-FR" smtClean="0"/>
              <a:t>‹#›</a:t>
            </a:fld>
            <a:endParaRPr lang="fr-FR"/>
          </a:p>
        </p:txBody>
      </p:sp>
    </p:spTree>
    <p:extLst>
      <p:ext uri="{BB962C8B-B14F-4D97-AF65-F5344CB8AC3E}">
        <p14:creationId xmlns:p14="http://schemas.microsoft.com/office/powerpoint/2010/main" val="35791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DA68C6-ECB7-477A-AB6F-0D75D5415E40}" type="datetimeFigureOut">
              <a:rPr lang="fr-FR" smtClean="0"/>
              <a:t>15/01/2013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D5CA36-4C04-4927-A656-BFCA863844B4}" type="slidenum">
              <a:rPr lang="fr-FR" smtClean="0"/>
              <a:t>‹#›</a:t>
            </a:fld>
            <a:endParaRPr lang="fr-FR"/>
          </a:p>
        </p:txBody>
      </p:sp>
    </p:spTree>
    <p:extLst>
      <p:ext uri="{BB962C8B-B14F-4D97-AF65-F5344CB8AC3E}">
        <p14:creationId xmlns:p14="http://schemas.microsoft.com/office/powerpoint/2010/main" val="311183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3</a:t>
            </a:fld>
            <a:endParaRPr lang="fr-FR"/>
          </a:p>
        </p:txBody>
      </p:sp>
    </p:spTree>
    <p:extLst>
      <p:ext uri="{BB962C8B-B14F-4D97-AF65-F5344CB8AC3E}">
        <p14:creationId xmlns:p14="http://schemas.microsoft.com/office/powerpoint/2010/main" val="137411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Illustration</a:t>
            </a:r>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56</a:t>
            </a:fld>
            <a:endParaRPr lang="fr-FR"/>
          </a:p>
        </p:txBody>
      </p:sp>
    </p:spTree>
    <p:extLst>
      <p:ext uri="{BB962C8B-B14F-4D97-AF65-F5344CB8AC3E}">
        <p14:creationId xmlns:p14="http://schemas.microsoft.com/office/powerpoint/2010/main" val="1882167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1d</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57</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gris large pour voir ce qui se passe, et histoire des chemins (avec expérience)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58</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gris large pour voir ce qui se passe, et histoire des chemins (avec expérience)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59</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gris large pour voir ce qui se passe, et histoire des chemins (avec expérience)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60</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gris large pour voir ce qui se passe, et histoire des chemins (avec expérience)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61</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Illustration</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62</a:t>
            </a:fld>
            <a:endParaRPr lang="fr-FR"/>
          </a:p>
        </p:txBody>
      </p:sp>
    </p:spTree>
    <p:extLst>
      <p:ext uri="{BB962C8B-B14F-4D97-AF65-F5344CB8AC3E}">
        <p14:creationId xmlns:p14="http://schemas.microsoft.com/office/powerpoint/2010/main" val="1882167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qui sert à </a:t>
            </a:r>
            <a:r>
              <a:rPr lang="fr-FR" dirty="0" err="1" smtClean="0"/>
              <a:t>quelquechose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63</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qui sert à </a:t>
            </a:r>
            <a:r>
              <a:rPr lang="fr-FR" dirty="0" err="1" smtClean="0"/>
              <a:t>quelquechose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64</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plus grand, niveau de gris, pour voir les différences</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65</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4</a:t>
            </a:fld>
            <a:endParaRPr lang="fr-FR"/>
          </a:p>
        </p:txBody>
      </p:sp>
    </p:spTree>
    <p:extLst>
      <p:ext uri="{BB962C8B-B14F-4D97-AF65-F5344CB8AC3E}">
        <p14:creationId xmlns:p14="http://schemas.microsoft.com/office/powerpoint/2010/main" val="1374115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Illustration</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67</a:t>
            </a:fld>
            <a:endParaRPr lang="fr-FR"/>
          </a:p>
        </p:txBody>
      </p:sp>
    </p:spTree>
    <p:extLst>
      <p:ext uri="{BB962C8B-B14F-4D97-AF65-F5344CB8AC3E}">
        <p14:creationId xmlns:p14="http://schemas.microsoft.com/office/powerpoint/2010/main" val="1882167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Illustration</a:t>
            </a:r>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68</a:t>
            </a:fld>
            <a:endParaRPr lang="fr-FR"/>
          </a:p>
        </p:txBody>
      </p:sp>
    </p:spTree>
    <p:extLst>
      <p:ext uri="{BB962C8B-B14F-4D97-AF65-F5344CB8AC3E}">
        <p14:creationId xmlns:p14="http://schemas.microsoft.com/office/powerpoint/2010/main" val="1882167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1d</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69</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sur</a:t>
            </a:r>
            <a:r>
              <a:rPr lang="fr-FR" baseline="0" dirty="0" smtClean="0"/>
              <a:t> image avec trous, et histoire des chemins…</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70</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gris large pour voir ce qui se passe, et histoire des chemins (avec expérience)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71</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gris large pour voir ce qui se passe, et histoire des chemins (avec expérience)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72</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gris large pour voir ce qui se passe, et histoire des chemins (avec expérience)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73</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gris large pour voir ce qui se passe, et histoire des chemins (avec expérience)</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74</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Illustration</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75</a:t>
            </a:fld>
            <a:endParaRPr lang="fr-FR"/>
          </a:p>
        </p:txBody>
      </p:sp>
    </p:spTree>
    <p:extLst>
      <p:ext uri="{BB962C8B-B14F-4D97-AF65-F5344CB8AC3E}">
        <p14:creationId xmlns:p14="http://schemas.microsoft.com/office/powerpoint/2010/main" val="1882167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2d plus grand, niveau de gris, pour voir les différences</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76</a:t>
            </a:fld>
            <a:endParaRPr lang="fr-FR"/>
          </a:p>
        </p:txBody>
      </p:sp>
    </p:spTree>
    <p:extLst>
      <p:ext uri="{BB962C8B-B14F-4D97-AF65-F5344CB8AC3E}">
        <p14:creationId xmlns:p14="http://schemas.microsoft.com/office/powerpoint/2010/main" val="3537835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image niveau de gris (image,</a:t>
            </a:r>
            <a:r>
              <a:rPr lang="fr-FR" baseline="0" dirty="0" smtClean="0"/>
              <a:t> et zoom d’une portion avec tableau)</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5</a:t>
            </a:fld>
            <a:endParaRPr lang="fr-FR"/>
          </a:p>
        </p:txBody>
      </p:sp>
    </p:spTree>
    <p:extLst>
      <p:ext uri="{BB962C8B-B14F-4D97-AF65-F5344CB8AC3E}">
        <p14:creationId xmlns:p14="http://schemas.microsoft.com/office/powerpoint/2010/main" val="31784714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image niveau de gris, ouverture par reconstruction, fermeture par reconstruction…. Trouver</a:t>
            </a:r>
            <a:r>
              <a:rPr lang="fr-FR" baseline="0" dirty="0" smtClean="0"/>
              <a:t> image grande, mais pas trop, pour voir les partitions… et compter zones plates</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81</a:t>
            </a:fld>
            <a:endParaRPr lang="fr-FR"/>
          </a:p>
        </p:txBody>
      </p:sp>
    </p:spTree>
    <p:extLst>
      <p:ext uri="{BB962C8B-B14F-4D97-AF65-F5344CB8AC3E}">
        <p14:creationId xmlns:p14="http://schemas.microsoft.com/office/powerpoint/2010/main" val="1890794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39D5CA36-4C04-4927-A656-BFCA863844B4}" type="slidenum">
              <a:rPr lang="fr-FR" smtClean="0"/>
              <a:t>83</a:t>
            </a:fld>
            <a:endParaRPr lang="fr-FR"/>
          </a:p>
        </p:txBody>
      </p:sp>
    </p:spTree>
    <p:extLst>
      <p:ext uri="{BB962C8B-B14F-4D97-AF65-F5344CB8AC3E}">
        <p14:creationId xmlns:p14="http://schemas.microsoft.com/office/powerpoint/2010/main" val="606210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d’</a:t>
            </a:r>
            <a:r>
              <a:rPr lang="fr-FR" dirty="0" err="1" smtClean="0"/>
              <a:t>asf</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85</a:t>
            </a:fld>
            <a:endParaRPr lang="fr-FR"/>
          </a:p>
        </p:txBody>
      </p:sp>
    </p:spTree>
    <p:extLst>
      <p:ext uri="{BB962C8B-B14F-4D97-AF65-F5344CB8AC3E}">
        <p14:creationId xmlns:p14="http://schemas.microsoft.com/office/powerpoint/2010/main" val="10708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d’</a:t>
            </a:r>
            <a:r>
              <a:rPr lang="fr-FR" dirty="0" err="1" smtClean="0"/>
              <a:t>asf</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86</a:t>
            </a:fld>
            <a:endParaRPr lang="fr-FR"/>
          </a:p>
        </p:txBody>
      </p:sp>
    </p:spTree>
    <p:extLst>
      <p:ext uri="{BB962C8B-B14F-4D97-AF65-F5344CB8AC3E}">
        <p14:creationId xmlns:p14="http://schemas.microsoft.com/office/powerpoint/2010/main" val="10708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d’</a:t>
            </a:r>
            <a:r>
              <a:rPr lang="fr-FR" dirty="0" err="1" smtClean="0"/>
              <a:t>asf</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88</a:t>
            </a:fld>
            <a:endParaRPr lang="fr-FR"/>
          </a:p>
        </p:txBody>
      </p:sp>
    </p:spTree>
    <p:extLst>
      <p:ext uri="{BB962C8B-B14F-4D97-AF65-F5344CB8AC3E}">
        <p14:creationId xmlns:p14="http://schemas.microsoft.com/office/powerpoint/2010/main" val="107088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sur image, et montrer zones plates et leurs nombres</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89</a:t>
            </a:fld>
            <a:endParaRPr lang="fr-FR"/>
          </a:p>
        </p:txBody>
      </p:sp>
    </p:spTree>
    <p:extLst>
      <p:ext uri="{BB962C8B-B14F-4D97-AF65-F5344CB8AC3E}">
        <p14:creationId xmlns:p14="http://schemas.microsoft.com/office/powerpoint/2010/main" val="3414577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signal 1d</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91</a:t>
            </a:fld>
            <a:endParaRPr lang="fr-FR"/>
          </a:p>
        </p:txBody>
      </p:sp>
    </p:spTree>
    <p:extLst>
      <p:ext uri="{BB962C8B-B14F-4D97-AF65-F5344CB8AC3E}">
        <p14:creationId xmlns:p14="http://schemas.microsoft.com/office/powerpoint/2010/main" val="4213620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sur une image 2d, avec décomposition en zones plates</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93</a:t>
            </a:fld>
            <a:endParaRPr lang="fr-FR"/>
          </a:p>
        </p:txBody>
      </p:sp>
    </p:spTree>
    <p:extLst>
      <p:ext uri="{BB962C8B-B14F-4D97-AF65-F5344CB8AC3E}">
        <p14:creationId xmlns:p14="http://schemas.microsoft.com/office/powerpoint/2010/main" val="1425606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1d simple avec maximum</a:t>
            </a:r>
            <a:r>
              <a:rPr lang="fr-FR" baseline="0" dirty="0" smtClean="0"/>
              <a:t> régionaux</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94</a:t>
            </a:fld>
            <a:endParaRPr lang="fr-FR"/>
          </a:p>
        </p:txBody>
      </p:sp>
    </p:spTree>
    <p:extLst>
      <p:ext uri="{BB962C8B-B14F-4D97-AF65-F5344CB8AC3E}">
        <p14:creationId xmlns:p14="http://schemas.microsoft.com/office/powerpoint/2010/main" val="9199102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Toujours le même exemple, avec 1-maxima…</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95</a:t>
            </a:fld>
            <a:endParaRPr lang="fr-FR"/>
          </a:p>
        </p:txBody>
      </p:sp>
    </p:spTree>
    <p:extLst>
      <p:ext uri="{BB962C8B-B14F-4D97-AF65-F5344CB8AC3E}">
        <p14:creationId xmlns:p14="http://schemas.microsoft.com/office/powerpoint/2010/main" val="2028221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6</a:t>
            </a:fld>
            <a:endParaRPr lang="fr-FR"/>
          </a:p>
        </p:txBody>
      </p:sp>
    </p:spTree>
    <p:extLst>
      <p:ext uri="{BB962C8B-B14F-4D97-AF65-F5344CB8AC3E}">
        <p14:creationId xmlns:p14="http://schemas.microsoft.com/office/powerpoint/2010/main" val="31784714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Toujours le même exemple, avec 1-maxima…</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96</a:t>
            </a:fld>
            <a:endParaRPr lang="fr-FR"/>
          </a:p>
        </p:txBody>
      </p:sp>
    </p:spTree>
    <p:extLst>
      <p:ext uri="{BB962C8B-B14F-4D97-AF65-F5344CB8AC3E}">
        <p14:creationId xmlns:p14="http://schemas.microsoft.com/office/powerpoint/2010/main" val="20282213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pour trouver des marqueurs</a:t>
            </a:r>
            <a:r>
              <a:rPr lang="fr-FR" baseline="0" dirty="0" smtClean="0"/>
              <a:t> associés à des cellules…</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98</a:t>
            </a:fld>
            <a:endParaRPr lang="fr-FR"/>
          </a:p>
        </p:txBody>
      </p:sp>
    </p:spTree>
    <p:extLst>
      <p:ext uri="{BB962C8B-B14F-4D97-AF65-F5344CB8AC3E}">
        <p14:creationId xmlns:p14="http://schemas.microsoft.com/office/powerpoint/2010/main" val="3985451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Exemple image couleur (image,</a:t>
            </a:r>
            <a:r>
              <a:rPr lang="fr-FR" baseline="0" dirty="0" smtClean="0"/>
              <a:t> et zoom d’une portion avec tableau)</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7</a:t>
            </a:fld>
            <a:endParaRPr lang="fr-FR"/>
          </a:p>
        </p:txBody>
      </p:sp>
    </p:spTree>
    <p:extLst>
      <p:ext uri="{BB962C8B-B14F-4D97-AF65-F5344CB8AC3E}">
        <p14:creationId xmlns:p14="http://schemas.microsoft.com/office/powerpoint/2010/main" val="3178471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8</a:t>
            </a:fld>
            <a:endParaRPr lang="fr-FR"/>
          </a:p>
        </p:txBody>
      </p:sp>
    </p:spTree>
    <p:extLst>
      <p:ext uri="{BB962C8B-B14F-4D97-AF65-F5344CB8AC3E}">
        <p14:creationId xmlns:p14="http://schemas.microsoft.com/office/powerpoint/2010/main" val="3178471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Ajouter animation</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9</a:t>
            </a:fld>
            <a:endParaRPr lang="fr-FR"/>
          </a:p>
        </p:txBody>
      </p:sp>
    </p:spTree>
    <p:extLst>
      <p:ext uri="{BB962C8B-B14F-4D97-AF65-F5344CB8AC3E}">
        <p14:creationId xmlns:p14="http://schemas.microsoft.com/office/powerpoint/2010/main" val="3178471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11</a:t>
            </a:fld>
            <a:endParaRPr lang="fr-FR"/>
          </a:p>
        </p:txBody>
      </p:sp>
    </p:spTree>
    <p:extLst>
      <p:ext uri="{BB962C8B-B14F-4D97-AF65-F5344CB8AC3E}">
        <p14:creationId xmlns:p14="http://schemas.microsoft.com/office/powerpoint/2010/main" val="3078089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Illustration</a:t>
            </a:r>
            <a:endParaRPr lang="fr-FR" dirty="0"/>
          </a:p>
        </p:txBody>
      </p:sp>
      <p:sp>
        <p:nvSpPr>
          <p:cNvPr id="4" name="Slide Number Placeholder 3"/>
          <p:cNvSpPr>
            <a:spLocks noGrp="1"/>
          </p:cNvSpPr>
          <p:nvPr>
            <p:ph type="sldNum" sz="quarter" idx="10"/>
          </p:nvPr>
        </p:nvSpPr>
        <p:spPr/>
        <p:txBody>
          <a:bodyPr/>
          <a:lstStyle/>
          <a:p>
            <a:fld id="{39D5CA36-4C04-4927-A656-BFCA863844B4}" type="slidenum">
              <a:rPr lang="fr-FR" smtClean="0"/>
              <a:t>55</a:t>
            </a:fld>
            <a:endParaRPr lang="fr-FR"/>
          </a:p>
        </p:txBody>
      </p:sp>
    </p:spTree>
    <p:extLst>
      <p:ext uri="{BB962C8B-B14F-4D97-AF65-F5344CB8AC3E}">
        <p14:creationId xmlns:p14="http://schemas.microsoft.com/office/powerpoint/2010/main" val="1882167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Cours">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916833"/>
            <a:ext cx="9144000" cy="2016224"/>
          </a:xfrm>
          <a:prstGeom prst="rect">
            <a:avLst/>
          </a:prstGeom>
          <a:solidFill>
            <a:schemeClr val="tx1">
              <a:alpha val="47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extBox 8"/>
          <p:cNvSpPr txBox="1"/>
          <p:nvPr userDrawn="1"/>
        </p:nvSpPr>
        <p:spPr>
          <a:xfrm>
            <a:off x="179512" y="4149080"/>
            <a:ext cx="8706486" cy="1938992"/>
          </a:xfrm>
          <a:prstGeom prst="rect">
            <a:avLst/>
          </a:prstGeom>
          <a:noFill/>
        </p:spPr>
        <p:txBody>
          <a:bodyPr wrap="none" rtlCol="0">
            <a:spAutoFit/>
          </a:bodyPr>
          <a:lstStyle/>
          <a:p>
            <a:r>
              <a:rPr lang="fr-FR" sz="2400" dirty="0" smtClean="0"/>
              <a:t>Cours de traitement d’images  |  Décembre</a:t>
            </a:r>
            <a:r>
              <a:rPr lang="fr-FR" sz="2400" baseline="0" dirty="0" smtClean="0"/>
              <a:t> 2012</a:t>
            </a:r>
            <a:endParaRPr lang="fr-FR" sz="2400" dirty="0" smtClean="0"/>
          </a:p>
          <a:p>
            <a:endParaRPr lang="fr-FR" sz="2400" dirty="0" smtClean="0"/>
          </a:p>
          <a:p>
            <a:r>
              <a:rPr lang="fr-FR" sz="2400" dirty="0" smtClean="0"/>
              <a:t>John </a:t>
            </a:r>
            <a:r>
              <a:rPr lang="fr-FR" sz="2400" dirty="0" err="1" smtClean="0"/>
              <a:t>Chaussard</a:t>
            </a:r>
            <a:r>
              <a:rPr lang="fr-FR" sz="2400" dirty="0" smtClean="0"/>
              <a:t>  |  Paris XIII</a:t>
            </a:r>
            <a:r>
              <a:rPr lang="fr-FR" sz="2400" baseline="0" dirty="0" smtClean="0"/>
              <a:t> , </a:t>
            </a:r>
            <a:r>
              <a:rPr lang="fr-FR" sz="2400" dirty="0" smtClean="0"/>
              <a:t> Institut Galilée</a:t>
            </a:r>
            <a:r>
              <a:rPr lang="fr-FR" sz="2400" baseline="0" dirty="0" smtClean="0"/>
              <a:t> ,  LAGA  |  </a:t>
            </a:r>
            <a:r>
              <a:rPr lang="fr-FR" sz="2400" dirty="0" smtClean="0"/>
              <a:t>Bureau D402</a:t>
            </a:r>
          </a:p>
          <a:p>
            <a:endParaRPr lang="fr-FR" sz="2400" dirty="0" smtClean="0"/>
          </a:p>
          <a:p>
            <a:r>
              <a:rPr lang="fr-FR" sz="2400" dirty="0" smtClean="0"/>
              <a:t>chaussard@math.univ-paris13.fr  </a:t>
            </a:r>
            <a:endParaRPr lang="fr-FR" sz="2400" dirty="0"/>
          </a:p>
        </p:txBody>
      </p:sp>
      <p:sp>
        <p:nvSpPr>
          <p:cNvPr id="10" name="TextBox 9"/>
          <p:cNvSpPr txBox="1"/>
          <p:nvPr userDrawn="1"/>
        </p:nvSpPr>
        <p:spPr>
          <a:xfrm>
            <a:off x="35496" y="1916833"/>
            <a:ext cx="7560840" cy="1938992"/>
          </a:xfrm>
          <a:prstGeom prst="rect">
            <a:avLst/>
          </a:prstGeom>
          <a:noFill/>
        </p:spPr>
        <p:txBody>
          <a:bodyPr wrap="square" rtlCol="0">
            <a:spAutoFit/>
          </a:bodyPr>
          <a:lstStyle/>
          <a:p>
            <a:pPr>
              <a:lnSpc>
                <a:spcPct val="150000"/>
              </a:lnSpc>
            </a:pPr>
            <a:r>
              <a:rPr kumimoji="0" lang="en-US" sz="40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Morphologie</a:t>
            </a:r>
            <a:r>
              <a:rPr kumimoji="0" lang="en-US" sz="40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pour le </a:t>
            </a:r>
            <a:r>
              <a:rPr kumimoji="0" lang="en-US" sz="40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traitement</a:t>
            </a:r>
            <a:r>
              <a:rPr kumimoji="0" lang="en-US" sz="40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a:t>
            </a:r>
            <a:r>
              <a:rPr kumimoji="0" lang="en-US" sz="40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d’images</a:t>
            </a:r>
            <a:r>
              <a:rPr kumimoji="0" lang="en-US" sz="40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en </a:t>
            </a:r>
            <a:r>
              <a:rPr kumimoji="0" lang="en-US" sz="40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niveau</a:t>
            </a:r>
            <a:r>
              <a:rPr kumimoji="0" lang="en-US" sz="40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de </a:t>
            </a:r>
            <a:r>
              <a:rPr kumimoji="0" lang="en-US" sz="40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gris</a:t>
            </a:r>
            <a:endParaRPr lang="fr-FR" sz="4000" dirty="0">
              <a:solidFill>
                <a:schemeClr val="bg1"/>
              </a:solidFill>
              <a:latin typeface="Miriam" pitchFamily="34" charset="-79"/>
              <a:cs typeface="Miriam" pitchFamily="34" charset="-79"/>
            </a:endParaRPr>
          </a:p>
        </p:txBody>
      </p:sp>
    </p:spTree>
    <p:extLst>
      <p:ext uri="{BB962C8B-B14F-4D97-AF65-F5344CB8AC3E}">
        <p14:creationId xmlns:p14="http://schemas.microsoft.com/office/powerpoint/2010/main" val="3646003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emple avec code matla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a:xfrm>
            <a:off x="107504" y="6525344"/>
            <a:ext cx="2133600" cy="288032"/>
          </a:xfrm>
        </p:spPr>
        <p:txBody>
          <a:bodyPr/>
          <a:lstStyle/>
          <a:p>
            <a:endParaRPr lang="fr-FR" dirty="0"/>
          </a:p>
        </p:txBody>
      </p:sp>
      <p:sp>
        <p:nvSpPr>
          <p:cNvPr id="4" name="Footer Placeholder 3"/>
          <p:cNvSpPr>
            <a:spLocks noGrp="1"/>
          </p:cNvSpPr>
          <p:nvPr>
            <p:ph type="ftr" sz="quarter" idx="11"/>
          </p:nvPr>
        </p:nvSpPr>
        <p:spPr/>
        <p:txBody>
          <a:bodyPr/>
          <a:lstStyle/>
          <a:p>
            <a:pPr algn="ctr">
              <a:defRPr/>
            </a:pPr>
            <a:endParaRPr lang="fr-FR" b="1" dirty="0" smtClean="0">
              <a:solidFill>
                <a:schemeClr val="tx1">
                  <a:lumMod val="50000"/>
                  <a:lumOff val="50000"/>
                </a:schemeClr>
              </a:solidFill>
            </a:endParaRP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6" name="Text Placeholder 7"/>
          <p:cNvSpPr>
            <a:spLocks noGrp="1"/>
          </p:cNvSpPr>
          <p:nvPr>
            <p:ph type="body" sz="quarter" idx="13"/>
          </p:nvPr>
        </p:nvSpPr>
        <p:spPr>
          <a:xfrm>
            <a:off x="179512" y="1268760"/>
            <a:ext cx="8784976" cy="51844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8" name="Text Placeholder 7"/>
          <p:cNvSpPr>
            <a:spLocks noGrp="1"/>
          </p:cNvSpPr>
          <p:nvPr>
            <p:ph type="body" sz="quarter" idx="14"/>
          </p:nvPr>
        </p:nvSpPr>
        <p:spPr>
          <a:xfrm>
            <a:off x="5292080" y="1341438"/>
            <a:ext cx="3601095" cy="5040312"/>
          </a:xfrm>
          <a:ln>
            <a:solidFill>
              <a:schemeClr val="tx1">
                <a:lumMod val="75000"/>
                <a:lumOff val="25000"/>
              </a:schemeClr>
            </a:solidFill>
          </a:ln>
        </p:spPr>
        <p:txBody>
          <a:bodyPr>
            <a:normAutofit/>
          </a:bodyPr>
          <a:lstStyle>
            <a:lvl1pPr>
              <a:defRPr sz="1200" b="0">
                <a:latin typeface="Consolas" pitchFamily="49" charset="0"/>
                <a:cs typeface="Consolas" pitchFamily="49" charset="0"/>
              </a:defRPr>
            </a:lvl1pPr>
          </a:lstStyle>
          <a:p>
            <a:pPr lvl="0"/>
            <a:r>
              <a:rPr lang="en-US" dirty="0" smtClean="0"/>
              <a:t>Click to edit Master text styles</a:t>
            </a:r>
          </a:p>
        </p:txBody>
      </p:sp>
    </p:spTree>
    <p:extLst>
      <p:ext uri="{BB962C8B-B14F-4D97-AF65-F5344CB8AC3E}">
        <p14:creationId xmlns:p14="http://schemas.microsoft.com/office/powerpoint/2010/main" val="22618390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6" name="Text Placeholder 7"/>
          <p:cNvSpPr>
            <a:spLocks noGrp="1"/>
          </p:cNvSpPr>
          <p:nvPr>
            <p:ph type="body" sz="quarter" idx="13"/>
          </p:nvPr>
        </p:nvSpPr>
        <p:spPr>
          <a:xfrm>
            <a:off x="179513" y="1268760"/>
            <a:ext cx="8784976" cy="51844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Tree>
    <p:extLst>
      <p:ext uri="{BB962C8B-B14F-4D97-AF65-F5344CB8AC3E}">
        <p14:creationId xmlns:p14="http://schemas.microsoft.com/office/powerpoint/2010/main" val="17833842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emple avec code matla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6" name="Text Placeholder 7"/>
          <p:cNvSpPr>
            <a:spLocks noGrp="1"/>
          </p:cNvSpPr>
          <p:nvPr>
            <p:ph type="body" sz="quarter" idx="13"/>
          </p:nvPr>
        </p:nvSpPr>
        <p:spPr>
          <a:xfrm>
            <a:off x="179513" y="1268760"/>
            <a:ext cx="8784976" cy="51844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8" name="Text Placeholder 7"/>
          <p:cNvSpPr>
            <a:spLocks noGrp="1"/>
          </p:cNvSpPr>
          <p:nvPr>
            <p:ph type="body" sz="quarter" idx="14"/>
          </p:nvPr>
        </p:nvSpPr>
        <p:spPr>
          <a:xfrm>
            <a:off x="5292082" y="1341438"/>
            <a:ext cx="3601095" cy="5040312"/>
          </a:xfrm>
          <a:ln>
            <a:solidFill>
              <a:schemeClr val="tx1">
                <a:lumMod val="75000"/>
                <a:lumOff val="25000"/>
              </a:schemeClr>
            </a:solidFill>
          </a:ln>
        </p:spPr>
        <p:txBody>
          <a:bodyPr>
            <a:normAutofit/>
          </a:bodyPr>
          <a:lstStyle>
            <a:lvl1pPr>
              <a:defRPr sz="1400" b="0">
                <a:latin typeface="Consolas" pitchFamily="49" charset="0"/>
                <a:cs typeface="Consolas" pitchFamily="49" charset="0"/>
              </a:defRPr>
            </a:lvl1pPr>
          </a:lstStyle>
          <a:p>
            <a:pPr lvl="0"/>
            <a:r>
              <a:rPr lang="en-US" dirty="0" smtClean="0"/>
              <a:t>Click to edit Master text styles</a:t>
            </a:r>
          </a:p>
        </p:txBody>
      </p:sp>
    </p:spTree>
    <p:extLst>
      <p:ext uri="{BB962C8B-B14F-4D97-AF65-F5344CB8AC3E}">
        <p14:creationId xmlns:p14="http://schemas.microsoft.com/office/powerpoint/2010/main" val="40226956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8" name="Text Placeholder 7"/>
          <p:cNvSpPr>
            <a:spLocks noGrp="1"/>
          </p:cNvSpPr>
          <p:nvPr>
            <p:ph type="body" sz="quarter" idx="13"/>
          </p:nvPr>
        </p:nvSpPr>
        <p:spPr>
          <a:xfrm>
            <a:off x="179513" y="1268760"/>
            <a:ext cx="8784976" cy="51844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10" name="Content Placeholder 9"/>
          <p:cNvSpPr>
            <a:spLocks noGrp="1"/>
          </p:cNvSpPr>
          <p:nvPr>
            <p:ph sz="quarter" idx="14" hasCustomPrompt="1"/>
          </p:nvPr>
        </p:nvSpPr>
        <p:spPr>
          <a:xfrm>
            <a:off x="539553" y="3933826"/>
            <a:ext cx="8064896" cy="1366838"/>
          </a:xfrm>
          <a:noFill/>
          <a:ln>
            <a:solidFill>
              <a:schemeClr val="tx1"/>
            </a:solidFill>
          </a:ln>
          <a:effectLst/>
        </p:spPr>
        <p:style>
          <a:lnRef idx="3">
            <a:schemeClr val="lt1"/>
          </a:lnRef>
          <a:fillRef idx="1">
            <a:schemeClr val="accent5"/>
          </a:fillRef>
          <a:effectRef idx="1">
            <a:schemeClr val="accent5"/>
          </a:effectRef>
          <a:fontRef idx="none"/>
        </p:style>
        <p:txBody>
          <a:bodyPr>
            <a:normAutofit/>
          </a:bodyPr>
          <a:lstStyle>
            <a:lvl1pPr>
              <a:defRPr sz="2400" b="0">
                <a:solidFill>
                  <a:schemeClr val="tx1">
                    <a:lumMod val="95000"/>
                    <a:lumOff val="5000"/>
                  </a:schemeClr>
                </a:solidFill>
                <a:latin typeface="+mn-lt"/>
              </a:defRPr>
            </a:lvl1pPr>
          </a:lstStyle>
          <a:p>
            <a:pPr lvl="0"/>
            <a:r>
              <a:rPr lang="en-US" dirty="0" err="1" smtClean="0"/>
              <a:t>Insérer</a:t>
            </a:r>
            <a:r>
              <a:rPr lang="en-US" dirty="0" smtClean="0"/>
              <a:t> </a:t>
            </a:r>
            <a:r>
              <a:rPr lang="en-US" dirty="0" err="1" smtClean="0"/>
              <a:t>définition</a:t>
            </a:r>
            <a:endParaRPr lang="en-US" dirty="0" smtClean="0"/>
          </a:p>
        </p:txBody>
      </p:sp>
    </p:spTree>
    <p:extLst>
      <p:ext uri="{BB962C8B-B14F-4D97-AF65-F5344CB8AC3E}">
        <p14:creationId xmlns:p14="http://schemas.microsoft.com/office/powerpoint/2010/main" val="40418017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prie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8" name="Text Placeholder 7"/>
          <p:cNvSpPr>
            <a:spLocks noGrp="1"/>
          </p:cNvSpPr>
          <p:nvPr>
            <p:ph type="body" sz="quarter" idx="13"/>
          </p:nvPr>
        </p:nvSpPr>
        <p:spPr>
          <a:xfrm>
            <a:off x="179513" y="1268760"/>
            <a:ext cx="8784976" cy="51844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10" name="Content Placeholder 9"/>
          <p:cNvSpPr>
            <a:spLocks noGrp="1"/>
          </p:cNvSpPr>
          <p:nvPr>
            <p:ph sz="quarter" idx="14" hasCustomPrompt="1"/>
          </p:nvPr>
        </p:nvSpPr>
        <p:spPr>
          <a:xfrm>
            <a:off x="539553" y="3933826"/>
            <a:ext cx="8064896" cy="1366838"/>
          </a:xfrm>
          <a:noFill/>
          <a:ln>
            <a:solidFill>
              <a:schemeClr val="tx1">
                <a:lumMod val="95000"/>
                <a:lumOff val="5000"/>
              </a:schemeClr>
            </a:solidFill>
          </a:ln>
          <a:effectLst/>
        </p:spPr>
        <p:style>
          <a:lnRef idx="3">
            <a:schemeClr val="lt1"/>
          </a:lnRef>
          <a:fillRef idx="1">
            <a:schemeClr val="accent5"/>
          </a:fillRef>
          <a:effectRef idx="1">
            <a:schemeClr val="accent5"/>
          </a:effectRef>
          <a:fontRef idx="none"/>
        </p:style>
        <p:txBody>
          <a:bodyPr>
            <a:normAutofit/>
          </a:bodyPr>
          <a:lstStyle>
            <a:lvl1pPr>
              <a:defRPr sz="2400" b="0">
                <a:solidFill>
                  <a:schemeClr val="tx1">
                    <a:lumMod val="95000"/>
                    <a:lumOff val="5000"/>
                  </a:schemeClr>
                </a:solidFill>
                <a:latin typeface="+mn-lt"/>
              </a:defRPr>
            </a:lvl1pPr>
          </a:lstStyle>
          <a:p>
            <a:pPr lvl="0"/>
            <a:r>
              <a:rPr lang="en-US" dirty="0" err="1" smtClean="0"/>
              <a:t>Insérer</a:t>
            </a:r>
            <a:r>
              <a:rPr lang="en-US" dirty="0" smtClean="0"/>
              <a:t> </a:t>
            </a:r>
            <a:r>
              <a:rPr lang="en-US" dirty="0" err="1" smtClean="0"/>
              <a:t>propriété</a:t>
            </a:r>
            <a:endParaRPr lang="en-US" dirty="0" smtClean="0"/>
          </a:p>
        </p:txBody>
      </p:sp>
    </p:spTree>
    <p:extLst>
      <p:ext uri="{BB962C8B-B14F-4D97-AF65-F5344CB8AC3E}">
        <p14:creationId xmlns:p14="http://schemas.microsoft.com/office/powerpoint/2010/main" val="12702163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2" name="Title 1"/>
          <p:cNvSpPr>
            <a:spLocks noGrp="1"/>
          </p:cNvSpPr>
          <p:nvPr>
            <p:ph type="ctrTitle"/>
          </p:nvPr>
        </p:nvSpPr>
        <p:spPr>
          <a:xfrm>
            <a:off x="0" y="2276872"/>
            <a:ext cx="9144000" cy="2160240"/>
          </a:xfrm>
          <a:prstGeom prst="rect">
            <a:avLst/>
          </a:prstGeom>
          <a:solidFill>
            <a:schemeClr val="tx1">
              <a:lumMod val="65000"/>
              <a:lumOff val="35000"/>
              <a:alpha val="67000"/>
            </a:schemeClr>
          </a:solidFill>
        </p:spPr>
        <p:txBody>
          <a:bodyPr anchor="ctr"/>
          <a:lstStyle>
            <a:lvl1pPr>
              <a:defRPr sz="4400" b="0">
                <a:solidFill>
                  <a:schemeClr val="bg1"/>
                </a:solidFill>
                <a:latin typeface="+mj-lt"/>
                <a:ea typeface="Verdana" pitchFamily="34" charset="0"/>
                <a:cs typeface="Verdana" pitchFamily="34" charset="0"/>
              </a:defRPr>
            </a:lvl1pPr>
          </a:lstStyle>
          <a:p>
            <a:r>
              <a:rPr lang="en-US" dirty="0" smtClean="0"/>
              <a:t>Click to edit Master title style</a:t>
            </a:r>
            <a:endParaRPr lang="fr-FR" dirty="0"/>
          </a:p>
        </p:txBody>
      </p:sp>
      <p:sp>
        <p:nvSpPr>
          <p:cNvPr id="12" name="Text Placeholder 11"/>
          <p:cNvSpPr>
            <a:spLocks noGrp="1"/>
          </p:cNvSpPr>
          <p:nvPr>
            <p:ph type="body" sz="quarter" idx="14" hasCustomPrompt="1"/>
          </p:nvPr>
        </p:nvSpPr>
        <p:spPr>
          <a:xfrm>
            <a:off x="1653393" y="138852"/>
            <a:ext cx="686361" cy="936625"/>
          </a:xfrm>
          <a:prstGeom prst="rect">
            <a:avLst/>
          </a:prstGeom>
        </p:spPr>
        <p:txBody>
          <a:bodyPr/>
          <a:lstStyle>
            <a:lvl1pPr marL="0" indent="0" algn="ctr">
              <a:buNone/>
              <a:defRPr b="0">
                <a:solidFill>
                  <a:schemeClr val="tx1">
                    <a:lumMod val="95000"/>
                    <a:lumOff val="5000"/>
                  </a:schemeClr>
                </a:solidFill>
              </a:defRPr>
            </a:lvl1pPr>
          </a:lstStyle>
          <a:p>
            <a:pPr lvl="0"/>
            <a:r>
              <a:rPr lang="fr-FR" dirty="0" smtClean="0"/>
              <a:t>00</a:t>
            </a:r>
            <a:endParaRPr lang="fr-FR" dirty="0"/>
          </a:p>
        </p:txBody>
      </p:sp>
      <p:sp>
        <p:nvSpPr>
          <p:cNvPr id="4" name="TextBox 3"/>
          <p:cNvSpPr txBox="1"/>
          <p:nvPr userDrawn="1"/>
        </p:nvSpPr>
        <p:spPr>
          <a:xfrm>
            <a:off x="77263" y="169476"/>
            <a:ext cx="1544012" cy="523220"/>
          </a:xfrm>
          <a:prstGeom prst="rect">
            <a:avLst/>
          </a:prstGeom>
          <a:noFill/>
        </p:spPr>
        <p:txBody>
          <a:bodyPr wrap="none" rtlCol="0">
            <a:spAutoFit/>
          </a:bodyPr>
          <a:lstStyle/>
          <a:p>
            <a:r>
              <a:rPr lang="fr-FR" sz="2800" b="1" dirty="0" smtClean="0">
                <a:solidFill>
                  <a:schemeClr val="tx1">
                    <a:lumMod val="65000"/>
                    <a:lumOff val="35000"/>
                  </a:schemeClr>
                </a:solidFill>
                <a:latin typeface="Eras Medium ITC" pitchFamily="34" charset="0"/>
              </a:rPr>
              <a:t>Chapitre</a:t>
            </a:r>
            <a:endParaRPr lang="fr-FR" sz="2800" b="1" dirty="0">
              <a:solidFill>
                <a:schemeClr val="tx1">
                  <a:lumMod val="65000"/>
                  <a:lumOff val="35000"/>
                </a:schemeClr>
              </a:solidFill>
              <a:latin typeface="Eras Medium ITC" pitchFamily="34" charset="0"/>
            </a:endParaRPr>
          </a:p>
        </p:txBody>
      </p:sp>
    </p:spTree>
    <p:extLst>
      <p:ext uri="{BB962C8B-B14F-4D97-AF65-F5344CB8AC3E}">
        <p14:creationId xmlns:p14="http://schemas.microsoft.com/office/powerpoint/2010/main" val="21928640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p:spTree>
      <p:nvGrpSpPr>
        <p:cNvPr id="1" name=""/>
        <p:cNvGrpSpPr/>
        <p:nvPr/>
      </p:nvGrpSpPr>
      <p:grpSpPr>
        <a:xfrm>
          <a:off x="0" y="0"/>
          <a:ext cx="0" cy="0"/>
          <a:chOff x="0" y="0"/>
          <a:chExt cx="0" cy="0"/>
        </a:xfrm>
      </p:grpSpPr>
      <p:sp>
        <p:nvSpPr>
          <p:cNvPr id="2" name="Title 1"/>
          <p:cNvSpPr>
            <a:spLocks noGrp="1"/>
          </p:cNvSpPr>
          <p:nvPr>
            <p:ph type="ctrTitle"/>
          </p:nvPr>
        </p:nvSpPr>
        <p:spPr>
          <a:xfrm>
            <a:off x="0" y="2564906"/>
            <a:ext cx="9144000" cy="1656183"/>
          </a:xfrm>
          <a:prstGeom prst="rect">
            <a:avLst/>
          </a:prstGeom>
          <a:noFill/>
        </p:spPr>
        <p:txBody>
          <a:bodyPr anchor="ctr">
            <a:normAutofit/>
          </a:bodyPr>
          <a:lstStyle>
            <a:lvl1pPr>
              <a:defRPr sz="3600" b="0">
                <a:solidFill>
                  <a:schemeClr val="tx1">
                    <a:lumMod val="75000"/>
                    <a:lumOff val="25000"/>
                  </a:schemeClr>
                </a:solidFill>
                <a:latin typeface="Segoe Print" pitchFamily="2" charset="0"/>
                <a:ea typeface="Verdana" pitchFamily="34" charset="0"/>
                <a:cs typeface="Verdana" pitchFamily="34" charset="0"/>
              </a:defRPr>
            </a:lvl1pPr>
          </a:lstStyle>
          <a:p>
            <a:r>
              <a:rPr lang="en-US" dirty="0" smtClean="0"/>
              <a:t>Click to edit Master title style</a:t>
            </a:r>
            <a:endParaRPr lang="fr-FR" dirty="0"/>
          </a:p>
        </p:txBody>
      </p:sp>
      <p:sp>
        <p:nvSpPr>
          <p:cNvPr id="12" name="Text Placeholder 11"/>
          <p:cNvSpPr>
            <a:spLocks noGrp="1"/>
          </p:cNvSpPr>
          <p:nvPr>
            <p:ph type="body" sz="quarter" idx="14" hasCustomPrompt="1"/>
          </p:nvPr>
        </p:nvSpPr>
        <p:spPr>
          <a:xfrm>
            <a:off x="1653393" y="138852"/>
            <a:ext cx="686361" cy="936625"/>
          </a:xfrm>
          <a:prstGeom prst="rect">
            <a:avLst/>
          </a:prstGeom>
        </p:spPr>
        <p:txBody>
          <a:bodyPr/>
          <a:lstStyle>
            <a:lvl1pPr marL="0" indent="0" algn="ctr">
              <a:buNone/>
              <a:defRPr b="0">
                <a:solidFill>
                  <a:schemeClr val="tx1"/>
                </a:solidFill>
              </a:defRPr>
            </a:lvl1pPr>
          </a:lstStyle>
          <a:p>
            <a:pPr lvl="0"/>
            <a:r>
              <a:rPr lang="fr-FR" dirty="0" smtClean="0"/>
              <a:t>00</a:t>
            </a:r>
            <a:endParaRPr lang="fr-FR" dirty="0"/>
          </a:p>
        </p:txBody>
      </p:sp>
      <p:sp>
        <p:nvSpPr>
          <p:cNvPr id="4" name="TextBox 3"/>
          <p:cNvSpPr txBox="1"/>
          <p:nvPr userDrawn="1"/>
        </p:nvSpPr>
        <p:spPr>
          <a:xfrm>
            <a:off x="77263" y="169476"/>
            <a:ext cx="1544012" cy="523220"/>
          </a:xfrm>
          <a:prstGeom prst="rect">
            <a:avLst/>
          </a:prstGeom>
          <a:noFill/>
        </p:spPr>
        <p:txBody>
          <a:bodyPr wrap="none" rtlCol="0">
            <a:spAutoFit/>
          </a:bodyPr>
          <a:lstStyle/>
          <a:p>
            <a:r>
              <a:rPr lang="fr-FR" sz="2800" b="1" dirty="0" smtClean="0">
                <a:solidFill>
                  <a:schemeClr val="tx1">
                    <a:lumMod val="65000"/>
                    <a:lumOff val="35000"/>
                  </a:schemeClr>
                </a:solidFill>
                <a:latin typeface="Eras Medium ITC" pitchFamily="34" charset="0"/>
              </a:rPr>
              <a:t>Chapitre</a:t>
            </a:r>
            <a:endParaRPr lang="fr-FR" sz="2800" b="1" dirty="0">
              <a:solidFill>
                <a:schemeClr val="tx1">
                  <a:lumMod val="65000"/>
                  <a:lumOff val="35000"/>
                </a:schemeClr>
              </a:solidFill>
              <a:latin typeface="Eras Medium ITC" pitchFamily="34" charset="0"/>
            </a:endParaRPr>
          </a:p>
        </p:txBody>
      </p:sp>
      <p:sp>
        <p:nvSpPr>
          <p:cNvPr id="7" name="Text Placeholder 11"/>
          <p:cNvSpPr>
            <a:spLocks noGrp="1"/>
          </p:cNvSpPr>
          <p:nvPr>
            <p:ph type="body" sz="quarter" idx="15" hasCustomPrompt="1"/>
          </p:nvPr>
        </p:nvSpPr>
        <p:spPr>
          <a:xfrm>
            <a:off x="7774073" y="44106"/>
            <a:ext cx="686361" cy="936625"/>
          </a:xfrm>
          <a:prstGeom prst="rect">
            <a:avLst/>
          </a:prstGeom>
        </p:spPr>
        <p:txBody>
          <a:bodyPr/>
          <a:lstStyle>
            <a:lvl1pPr marL="0" indent="0" algn="ctr">
              <a:buNone/>
              <a:defRPr b="0">
                <a:solidFill>
                  <a:schemeClr val="tx1"/>
                </a:solidFill>
              </a:defRPr>
            </a:lvl1pPr>
          </a:lstStyle>
          <a:p>
            <a:pPr lvl="0"/>
            <a:r>
              <a:rPr lang="fr-FR" dirty="0" smtClean="0"/>
              <a:t>00</a:t>
            </a:r>
            <a:endParaRPr lang="fr-FR" dirty="0"/>
          </a:p>
        </p:txBody>
      </p:sp>
      <p:sp>
        <p:nvSpPr>
          <p:cNvPr id="9" name="TextBox 8"/>
          <p:cNvSpPr txBox="1"/>
          <p:nvPr userDrawn="1"/>
        </p:nvSpPr>
        <p:spPr>
          <a:xfrm>
            <a:off x="6516216" y="87018"/>
            <a:ext cx="1175322" cy="461665"/>
          </a:xfrm>
          <a:prstGeom prst="rect">
            <a:avLst/>
          </a:prstGeom>
          <a:noFill/>
        </p:spPr>
        <p:txBody>
          <a:bodyPr wrap="none" rtlCol="0">
            <a:spAutoFit/>
          </a:bodyPr>
          <a:lstStyle/>
          <a:p>
            <a:r>
              <a:rPr lang="fr-FR" sz="2400" b="0" dirty="0" smtClean="0">
                <a:solidFill>
                  <a:schemeClr val="tx1">
                    <a:lumMod val="65000"/>
                    <a:lumOff val="35000"/>
                  </a:schemeClr>
                </a:solidFill>
                <a:latin typeface="Eras Medium ITC" pitchFamily="34" charset="0"/>
              </a:rPr>
              <a:t>Section</a:t>
            </a:r>
            <a:endParaRPr lang="fr-FR" sz="2400" b="0" dirty="0">
              <a:solidFill>
                <a:schemeClr val="tx1">
                  <a:lumMod val="65000"/>
                  <a:lumOff val="35000"/>
                </a:schemeClr>
              </a:solidFill>
              <a:latin typeface="Eras Medium ITC" pitchFamily="34" charset="0"/>
            </a:endParaRPr>
          </a:p>
        </p:txBody>
      </p:sp>
    </p:spTree>
    <p:extLst>
      <p:ext uri="{BB962C8B-B14F-4D97-AF65-F5344CB8AC3E}">
        <p14:creationId xmlns:p14="http://schemas.microsoft.com/office/powerpoint/2010/main" val="31994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hapitre">
    <p:spTree>
      <p:nvGrpSpPr>
        <p:cNvPr id="1" name=""/>
        <p:cNvGrpSpPr/>
        <p:nvPr/>
      </p:nvGrpSpPr>
      <p:grpSpPr>
        <a:xfrm>
          <a:off x="0" y="0"/>
          <a:ext cx="0" cy="0"/>
          <a:chOff x="0" y="0"/>
          <a:chExt cx="0" cy="0"/>
        </a:xfrm>
      </p:grpSpPr>
      <p:sp>
        <p:nvSpPr>
          <p:cNvPr id="2" name="Title 1"/>
          <p:cNvSpPr>
            <a:spLocks noGrp="1"/>
          </p:cNvSpPr>
          <p:nvPr>
            <p:ph type="ctrTitle"/>
          </p:nvPr>
        </p:nvSpPr>
        <p:spPr>
          <a:xfrm>
            <a:off x="0" y="2276872"/>
            <a:ext cx="9144000" cy="2160240"/>
          </a:xfrm>
          <a:prstGeom prst="rect">
            <a:avLst/>
          </a:prstGeom>
          <a:solidFill>
            <a:schemeClr val="tx1">
              <a:lumMod val="65000"/>
              <a:lumOff val="35000"/>
              <a:alpha val="67000"/>
            </a:schemeClr>
          </a:solidFill>
        </p:spPr>
        <p:txBody>
          <a:bodyPr anchor="ctr"/>
          <a:lstStyle>
            <a:lvl1pPr>
              <a:defRPr sz="4400" b="0">
                <a:solidFill>
                  <a:schemeClr val="bg1"/>
                </a:solidFill>
                <a:latin typeface="+mj-lt"/>
                <a:ea typeface="Verdana" pitchFamily="34" charset="0"/>
                <a:cs typeface="Verdana" pitchFamily="34" charset="0"/>
              </a:defRPr>
            </a:lvl1pPr>
          </a:lstStyle>
          <a:p>
            <a:r>
              <a:rPr lang="en-US" dirty="0" smtClean="0"/>
              <a:t>Click to edit Master title style</a:t>
            </a:r>
            <a:endParaRPr lang="fr-FR" dirty="0"/>
          </a:p>
        </p:txBody>
      </p:sp>
      <p:sp>
        <p:nvSpPr>
          <p:cNvPr id="12" name="Text Placeholder 11"/>
          <p:cNvSpPr>
            <a:spLocks noGrp="1"/>
          </p:cNvSpPr>
          <p:nvPr>
            <p:ph type="body" sz="quarter" idx="14" hasCustomPrompt="1"/>
          </p:nvPr>
        </p:nvSpPr>
        <p:spPr>
          <a:xfrm>
            <a:off x="1653393" y="138852"/>
            <a:ext cx="686361" cy="936625"/>
          </a:xfrm>
          <a:prstGeom prst="rect">
            <a:avLst/>
          </a:prstGeom>
        </p:spPr>
        <p:txBody>
          <a:bodyPr/>
          <a:lstStyle>
            <a:lvl1pPr marL="0" indent="0" algn="ctr">
              <a:buNone/>
              <a:defRPr b="0">
                <a:solidFill>
                  <a:schemeClr val="tx1">
                    <a:lumMod val="95000"/>
                    <a:lumOff val="5000"/>
                  </a:schemeClr>
                </a:solidFill>
              </a:defRPr>
            </a:lvl1pPr>
          </a:lstStyle>
          <a:p>
            <a:pPr lvl="0"/>
            <a:r>
              <a:rPr lang="fr-FR" dirty="0" smtClean="0"/>
              <a:t>00</a:t>
            </a:r>
            <a:endParaRPr lang="fr-FR" dirty="0"/>
          </a:p>
        </p:txBody>
      </p:sp>
      <p:sp>
        <p:nvSpPr>
          <p:cNvPr id="4" name="TextBox 3"/>
          <p:cNvSpPr txBox="1"/>
          <p:nvPr userDrawn="1"/>
        </p:nvSpPr>
        <p:spPr>
          <a:xfrm>
            <a:off x="77263" y="169476"/>
            <a:ext cx="1544012" cy="523220"/>
          </a:xfrm>
          <a:prstGeom prst="rect">
            <a:avLst/>
          </a:prstGeom>
          <a:noFill/>
        </p:spPr>
        <p:txBody>
          <a:bodyPr wrap="none" rtlCol="0">
            <a:spAutoFit/>
          </a:bodyPr>
          <a:lstStyle/>
          <a:p>
            <a:r>
              <a:rPr lang="fr-FR" sz="2800" b="1" dirty="0" smtClean="0">
                <a:solidFill>
                  <a:schemeClr val="tx1">
                    <a:lumMod val="65000"/>
                    <a:lumOff val="35000"/>
                  </a:schemeClr>
                </a:solidFill>
                <a:latin typeface="Eras Medium ITC" pitchFamily="34" charset="0"/>
              </a:rPr>
              <a:t>Chapitre</a:t>
            </a:r>
            <a:endParaRPr lang="fr-FR" sz="2800" b="1" dirty="0">
              <a:solidFill>
                <a:schemeClr val="tx1">
                  <a:lumMod val="65000"/>
                  <a:lumOff val="35000"/>
                </a:schemeClr>
              </a:solidFill>
              <a:latin typeface="Eras Medium ITC" pitchFamily="34" charset="0"/>
            </a:endParaRPr>
          </a:p>
        </p:txBody>
      </p:sp>
    </p:spTree>
    <p:extLst>
      <p:ext uri="{BB962C8B-B14F-4D97-AF65-F5344CB8AC3E}">
        <p14:creationId xmlns:p14="http://schemas.microsoft.com/office/powerpoint/2010/main" val="36207337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2" name="Title 1"/>
          <p:cNvSpPr>
            <a:spLocks noGrp="1"/>
          </p:cNvSpPr>
          <p:nvPr>
            <p:ph type="ctrTitle"/>
          </p:nvPr>
        </p:nvSpPr>
        <p:spPr>
          <a:xfrm>
            <a:off x="0" y="2564906"/>
            <a:ext cx="9144000" cy="1656183"/>
          </a:xfrm>
          <a:prstGeom prst="rect">
            <a:avLst/>
          </a:prstGeom>
          <a:noFill/>
        </p:spPr>
        <p:txBody>
          <a:bodyPr anchor="ctr">
            <a:normAutofit/>
          </a:bodyPr>
          <a:lstStyle>
            <a:lvl1pPr>
              <a:defRPr sz="3600" b="0">
                <a:solidFill>
                  <a:schemeClr val="tx1">
                    <a:lumMod val="75000"/>
                    <a:lumOff val="25000"/>
                  </a:schemeClr>
                </a:solidFill>
                <a:latin typeface="Segoe Print" pitchFamily="2" charset="0"/>
                <a:ea typeface="Verdana" pitchFamily="34" charset="0"/>
                <a:cs typeface="Verdana" pitchFamily="34" charset="0"/>
              </a:defRPr>
            </a:lvl1pPr>
          </a:lstStyle>
          <a:p>
            <a:r>
              <a:rPr lang="en-US" dirty="0" smtClean="0"/>
              <a:t>Click to edit Master title style</a:t>
            </a:r>
            <a:endParaRPr lang="fr-FR" dirty="0"/>
          </a:p>
        </p:txBody>
      </p:sp>
      <p:sp>
        <p:nvSpPr>
          <p:cNvPr id="12" name="Text Placeholder 11"/>
          <p:cNvSpPr>
            <a:spLocks noGrp="1"/>
          </p:cNvSpPr>
          <p:nvPr>
            <p:ph type="body" sz="quarter" idx="14" hasCustomPrompt="1"/>
          </p:nvPr>
        </p:nvSpPr>
        <p:spPr>
          <a:xfrm>
            <a:off x="1653393" y="138852"/>
            <a:ext cx="686361" cy="936625"/>
          </a:xfrm>
          <a:prstGeom prst="rect">
            <a:avLst/>
          </a:prstGeom>
        </p:spPr>
        <p:txBody>
          <a:bodyPr/>
          <a:lstStyle>
            <a:lvl1pPr marL="0" indent="0" algn="ctr">
              <a:buNone/>
              <a:defRPr b="0">
                <a:solidFill>
                  <a:schemeClr val="tx1"/>
                </a:solidFill>
              </a:defRPr>
            </a:lvl1pPr>
          </a:lstStyle>
          <a:p>
            <a:pPr lvl="0"/>
            <a:r>
              <a:rPr lang="fr-FR" dirty="0" smtClean="0"/>
              <a:t>00</a:t>
            </a:r>
            <a:endParaRPr lang="fr-FR" dirty="0"/>
          </a:p>
        </p:txBody>
      </p:sp>
      <p:sp>
        <p:nvSpPr>
          <p:cNvPr id="4" name="TextBox 3"/>
          <p:cNvSpPr txBox="1"/>
          <p:nvPr userDrawn="1"/>
        </p:nvSpPr>
        <p:spPr>
          <a:xfrm>
            <a:off x="77263" y="169476"/>
            <a:ext cx="1544012" cy="523220"/>
          </a:xfrm>
          <a:prstGeom prst="rect">
            <a:avLst/>
          </a:prstGeom>
          <a:noFill/>
        </p:spPr>
        <p:txBody>
          <a:bodyPr wrap="none" rtlCol="0">
            <a:spAutoFit/>
          </a:bodyPr>
          <a:lstStyle/>
          <a:p>
            <a:r>
              <a:rPr lang="fr-FR" sz="2800" b="1" dirty="0" smtClean="0">
                <a:solidFill>
                  <a:schemeClr val="tx1">
                    <a:lumMod val="65000"/>
                    <a:lumOff val="35000"/>
                  </a:schemeClr>
                </a:solidFill>
                <a:latin typeface="Eras Medium ITC" pitchFamily="34" charset="0"/>
              </a:rPr>
              <a:t>Chapitre</a:t>
            </a:r>
            <a:endParaRPr lang="fr-FR" sz="2800" b="1" dirty="0">
              <a:solidFill>
                <a:schemeClr val="tx1">
                  <a:lumMod val="65000"/>
                  <a:lumOff val="35000"/>
                </a:schemeClr>
              </a:solidFill>
              <a:latin typeface="Eras Medium ITC" pitchFamily="34" charset="0"/>
            </a:endParaRPr>
          </a:p>
        </p:txBody>
      </p:sp>
      <p:sp>
        <p:nvSpPr>
          <p:cNvPr id="7" name="Text Placeholder 11"/>
          <p:cNvSpPr>
            <a:spLocks noGrp="1"/>
          </p:cNvSpPr>
          <p:nvPr>
            <p:ph type="body" sz="quarter" idx="15" hasCustomPrompt="1"/>
          </p:nvPr>
        </p:nvSpPr>
        <p:spPr>
          <a:xfrm>
            <a:off x="7774073" y="44106"/>
            <a:ext cx="686361" cy="936625"/>
          </a:xfrm>
          <a:prstGeom prst="rect">
            <a:avLst/>
          </a:prstGeom>
        </p:spPr>
        <p:txBody>
          <a:bodyPr/>
          <a:lstStyle>
            <a:lvl1pPr marL="0" indent="0" algn="ctr">
              <a:buNone/>
              <a:defRPr b="0">
                <a:solidFill>
                  <a:schemeClr val="tx1"/>
                </a:solidFill>
              </a:defRPr>
            </a:lvl1pPr>
          </a:lstStyle>
          <a:p>
            <a:pPr lvl="0"/>
            <a:r>
              <a:rPr lang="fr-FR" dirty="0" smtClean="0"/>
              <a:t>00</a:t>
            </a:r>
            <a:endParaRPr lang="fr-FR" dirty="0"/>
          </a:p>
        </p:txBody>
      </p:sp>
      <p:sp>
        <p:nvSpPr>
          <p:cNvPr id="9" name="TextBox 8"/>
          <p:cNvSpPr txBox="1"/>
          <p:nvPr userDrawn="1"/>
        </p:nvSpPr>
        <p:spPr>
          <a:xfrm>
            <a:off x="6516216" y="87018"/>
            <a:ext cx="1175322" cy="461665"/>
          </a:xfrm>
          <a:prstGeom prst="rect">
            <a:avLst/>
          </a:prstGeom>
          <a:noFill/>
        </p:spPr>
        <p:txBody>
          <a:bodyPr wrap="none" rtlCol="0">
            <a:spAutoFit/>
          </a:bodyPr>
          <a:lstStyle/>
          <a:p>
            <a:r>
              <a:rPr lang="fr-FR" sz="2400" b="0" dirty="0" smtClean="0">
                <a:solidFill>
                  <a:schemeClr val="tx1">
                    <a:lumMod val="65000"/>
                    <a:lumOff val="35000"/>
                  </a:schemeClr>
                </a:solidFill>
                <a:latin typeface="Eras Medium ITC" pitchFamily="34" charset="0"/>
              </a:rPr>
              <a:t>Section</a:t>
            </a:r>
            <a:endParaRPr lang="fr-FR" sz="2400" b="0" dirty="0">
              <a:solidFill>
                <a:schemeClr val="tx1">
                  <a:lumMod val="65000"/>
                  <a:lumOff val="35000"/>
                </a:schemeClr>
              </a:solidFill>
              <a:latin typeface="Eras Medium ITC" pitchFamily="34" charset="0"/>
            </a:endParaRPr>
          </a:p>
        </p:txBody>
      </p:sp>
    </p:spTree>
    <p:extLst>
      <p:ext uri="{BB962C8B-B14F-4D97-AF65-F5344CB8AC3E}">
        <p14:creationId xmlns:p14="http://schemas.microsoft.com/office/powerpoint/2010/main" val="25595512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Cours">
    <p:bg>
      <p:bgPr>
        <a:gradFill flip="none" rotWithShape="1">
          <a:gsLst>
            <a:gs pos="0">
              <a:srgbClr val="FFEFD1"/>
            </a:gs>
            <a:gs pos="84000">
              <a:srgbClr val="F0EBD5"/>
            </a:gs>
            <a:gs pos="100000">
              <a:srgbClr val="D1C39F"/>
            </a:gs>
          </a:gsLst>
          <a:lin ang="5400000" scaled="0"/>
          <a:tileRect l="-100000" t="-100000"/>
        </a:gradFill>
        <a:effectLst/>
      </p:bgPr>
    </p:bg>
    <p:spTree>
      <p:nvGrpSpPr>
        <p:cNvPr id="1" name=""/>
        <p:cNvGrpSpPr/>
        <p:nvPr/>
      </p:nvGrpSpPr>
      <p:grpSpPr>
        <a:xfrm>
          <a:off x="0" y="0"/>
          <a:ext cx="0" cy="0"/>
          <a:chOff x="0" y="0"/>
          <a:chExt cx="0" cy="0"/>
        </a:xfrm>
      </p:grpSpPr>
      <p:sp>
        <p:nvSpPr>
          <p:cNvPr id="8" name="Rectangle 7"/>
          <p:cNvSpPr/>
          <p:nvPr userDrawn="1"/>
        </p:nvSpPr>
        <p:spPr>
          <a:xfrm>
            <a:off x="0" y="2137494"/>
            <a:ext cx="9144000" cy="1579537"/>
          </a:xfrm>
          <a:prstGeom prst="rect">
            <a:avLst/>
          </a:prstGeom>
          <a:solidFill>
            <a:schemeClr val="tx1">
              <a:alpha val="47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extBox 8"/>
          <p:cNvSpPr txBox="1"/>
          <p:nvPr userDrawn="1"/>
        </p:nvSpPr>
        <p:spPr>
          <a:xfrm>
            <a:off x="179512" y="4149080"/>
            <a:ext cx="6602192" cy="1477328"/>
          </a:xfrm>
          <a:prstGeom prst="rect">
            <a:avLst/>
          </a:prstGeom>
          <a:noFill/>
        </p:spPr>
        <p:txBody>
          <a:bodyPr wrap="none" rtlCol="0">
            <a:spAutoFit/>
          </a:bodyPr>
          <a:lstStyle/>
          <a:p>
            <a:r>
              <a:rPr lang="fr-FR" dirty="0" smtClean="0"/>
              <a:t>Cours de traitement d’images  |  Décembre</a:t>
            </a:r>
            <a:r>
              <a:rPr lang="fr-FR" baseline="0" dirty="0" smtClean="0"/>
              <a:t> 2012</a:t>
            </a:r>
            <a:endParaRPr lang="fr-FR" dirty="0" smtClean="0"/>
          </a:p>
          <a:p>
            <a:endParaRPr lang="fr-FR" dirty="0" smtClean="0"/>
          </a:p>
          <a:p>
            <a:r>
              <a:rPr lang="fr-FR" dirty="0" smtClean="0"/>
              <a:t>John </a:t>
            </a:r>
            <a:r>
              <a:rPr lang="fr-FR" dirty="0" err="1" smtClean="0"/>
              <a:t>Chaussard</a:t>
            </a:r>
            <a:r>
              <a:rPr lang="fr-FR" dirty="0" smtClean="0"/>
              <a:t>  |  Paris XIII</a:t>
            </a:r>
            <a:r>
              <a:rPr lang="fr-FR" baseline="0" dirty="0" smtClean="0"/>
              <a:t> , </a:t>
            </a:r>
            <a:r>
              <a:rPr lang="fr-FR" dirty="0" smtClean="0"/>
              <a:t> Institut Galilée</a:t>
            </a:r>
            <a:r>
              <a:rPr lang="fr-FR" baseline="0" dirty="0" smtClean="0"/>
              <a:t> ,  LAGA  |  </a:t>
            </a:r>
            <a:r>
              <a:rPr lang="fr-FR" dirty="0" smtClean="0"/>
              <a:t>Bureau D402</a:t>
            </a:r>
          </a:p>
          <a:p>
            <a:endParaRPr lang="fr-FR" dirty="0" smtClean="0"/>
          </a:p>
          <a:p>
            <a:r>
              <a:rPr lang="fr-FR" dirty="0" smtClean="0"/>
              <a:t>chaussard@math.univ-paris13.fr  </a:t>
            </a:r>
            <a:endParaRPr lang="fr-FR" dirty="0"/>
          </a:p>
        </p:txBody>
      </p:sp>
      <p:sp>
        <p:nvSpPr>
          <p:cNvPr id="10" name="TextBox 9"/>
          <p:cNvSpPr txBox="1"/>
          <p:nvPr userDrawn="1"/>
        </p:nvSpPr>
        <p:spPr>
          <a:xfrm>
            <a:off x="35496" y="2137495"/>
            <a:ext cx="7560840" cy="1569660"/>
          </a:xfrm>
          <a:prstGeom prst="rect">
            <a:avLst/>
          </a:prstGeom>
          <a:noFill/>
        </p:spPr>
        <p:txBody>
          <a:bodyPr wrap="square" rtlCol="0">
            <a:spAutoFit/>
          </a:bodyPr>
          <a:lstStyle/>
          <a:p>
            <a:pPr>
              <a:lnSpc>
                <a:spcPct val="150000"/>
              </a:lnSpc>
            </a:pPr>
            <a:r>
              <a:rPr kumimoji="0" lang="en-US" sz="32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Morphologie</a:t>
            </a:r>
            <a:r>
              <a:rPr kumimoji="0" lang="en-US" sz="32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pour le </a:t>
            </a:r>
            <a:r>
              <a:rPr kumimoji="0" lang="en-US" sz="32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traitement</a:t>
            </a:r>
            <a:r>
              <a:rPr kumimoji="0" lang="en-US" sz="32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a:t>
            </a:r>
            <a:r>
              <a:rPr kumimoji="0" lang="en-US" sz="32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d’images</a:t>
            </a:r>
            <a:r>
              <a:rPr kumimoji="0" lang="en-US" sz="32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en </a:t>
            </a:r>
            <a:r>
              <a:rPr kumimoji="0" lang="en-US" sz="32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niveau</a:t>
            </a:r>
            <a:r>
              <a:rPr kumimoji="0" lang="en-US" sz="3200" b="0"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 de </a:t>
            </a:r>
            <a:r>
              <a:rPr kumimoji="0" lang="en-US" sz="3200" b="0" i="0" u="none" strike="noStrike" kern="1200" cap="none" spc="0" normalizeH="0" baseline="0" noProof="0" dirty="0" err="1" smtClean="0">
                <a:ln>
                  <a:noFill/>
                </a:ln>
                <a:solidFill>
                  <a:schemeClr val="bg1"/>
                </a:solidFill>
                <a:effectLst/>
                <a:uLnTx/>
                <a:uFillTx/>
                <a:latin typeface="Miriam" pitchFamily="34" charset="-79"/>
                <a:ea typeface="+mj-ea"/>
                <a:cs typeface="Miriam" pitchFamily="34" charset="-79"/>
              </a:rPr>
              <a:t>gris</a:t>
            </a:r>
            <a:endParaRPr lang="fr-FR" sz="3200" dirty="0">
              <a:solidFill>
                <a:schemeClr val="bg1"/>
              </a:solidFill>
              <a:latin typeface="Miriam" pitchFamily="34" charset="-79"/>
              <a:cs typeface="Miriam" pitchFamily="34" charset="-79"/>
            </a:endParaRPr>
          </a:p>
        </p:txBody>
      </p:sp>
    </p:spTree>
    <p:extLst>
      <p:ext uri="{BB962C8B-B14F-4D97-AF65-F5344CB8AC3E}">
        <p14:creationId xmlns:p14="http://schemas.microsoft.com/office/powerpoint/2010/main" val="703009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2" name="Title 1"/>
          <p:cNvSpPr>
            <a:spLocks noGrp="1"/>
          </p:cNvSpPr>
          <p:nvPr>
            <p:ph type="ctrTitle"/>
          </p:nvPr>
        </p:nvSpPr>
        <p:spPr>
          <a:xfrm>
            <a:off x="0" y="2564904"/>
            <a:ext cx="9144000" cy="1656183"/>
          </a:xfrm>
          <a:prstGeom prst="rect">
            <a:avLst/>
          </a:prstGeom>
          <a:solidFill>
            <a:schemeClr val="tx1">
              <a:lumMod val="65000"/>
              <a:lumOff val="35000"/>
              <a:alpha val="67000"/>
            </a:schemeClr>
          </a:solidFill>
        </p:spPr>
        <p:txBody>
          <a:bodyPr anchor="ctr"/>
          <a:lstStyle>
            <a:lvl1pPr>
              <a:defRPr b="0">
                <a:solidFill>
                  <a:schemeClr val="bg1"/>
                </a:solidFill>
                <a:latin typeface="+mj-lt"/>
                <a:ea typeface="Verdana" pitchFamily="34" charset="0"/>
                <a:cs typeface="Verdana" pitchFamily="34" charset="0"/>
              </a:defRPr>
            </a:lvl1pPr>
          </a:lstStyle>
          <a:p>
            <a:r>
              <a:rPr lang="en-US" dirty="0" smtClean="0"/>
              <a:t>Click to edit Master title style</a:t>
            </a:r>
            <a:endParaRPr lang="fr-FR" dirty="0"/>
          </a:p>
        </p:txBody>
      </p:sp>
      <p:sp>
        <p:nvSpPr>
          <p:cNvPr id="8" name="Rectangle 7"/>
          <p:cNvSpPr/>
          <p:nvPr userDrawn="1"/>
        </p:nvSpPr>
        <p:spPr>
          <a:xfrm>
            <a:off x="1691680" y="-99392"/>
            <a:ext cx="576064" cy="1152128"/>
          </a:xfrm>
          <a:custGeom>
            <a:avLst/>
            <a:gdLst>
              <a:gd name="connsiteX0" fmla="*/ 0 w 576064"/>
              <a:gd name="connsiteY0" fmla="*/ 0 h 836712"/>
              <a:gd name="connsiteX1" fmla="*/ 576064 w 576064"/>
              <a:gd name="connsiteY1" fmla="*/ 0 h 836712"/>
              <a:gd name="connsiteX2" fmla="*/ 576064 w 576064"/>
              <a:gd name="connsiteY2" fmla="*/ 836712 h 836712"/>
              <a:gd name="connsiteX3" fmla="*/ 0 w 576064"/>
              <a:gd name="connsiteY3" fmla="*/ 836712 h 836712"/>
              <a:gd name="connsiteX4" fmla="*/ 0 w 576064"/>
              <a:gd name="connsiteY4" fmla="*/ 0 h 836712"/>
              <a:gd name="connsiteX0" fmla="*/ 0 w 576064"/>
              <a:gd name="connsiteY0" fmla="*/ 0 h 836712"/>
              <a:gd name="connsiteX1" fmla="*/ 576064 w 576064"/>
              <a:gd name="connsiteY1" fmla="*/ 0 h 836712"/>
              <a:gd name="connsiteX2" fmla="*/ 576064 w 576064"/>
              <a:gd name="connsiteY2" fmla="*/ 836712 h 836712"/>
              <a:gd name="connsiteX3" fmla="*/ 296198 w 576064"/>
              <a:gd name="connsiteY3" fmla="*/ 832338 h 836712"/>
              <a:gd name="connsiteX4" fmla="*/ 0 w 576064"/>
              <a:gd name="connsiteY4" fmla="*/ 836712 h 836712"/>
              <a:gd name="connsiteX5" fmla="*/ 0 w 576064"/>
              <a:gd name="connsiteY5" fmla="*/ 0 h 836712"/>
              <a:gd name="connsiteX0" fmla="*/ 0 w 576064"/>
              <a:gd name="connsiteY0" fmla="*/ 0 h 836712"/>
              <a:gd name="connsiteX1" fmla="*/ 576064 w 576064"/>
              <a:gd name="connsiteY1" fmla="*/ 0 h 836712"/>
              <a:gd name="connsiteX2" fmla="*/ 576064 w 576064"/>
              <a:gd name="connsiteY2" fmla="*/ 836712 h 836712"/>
              <a:gd name="connsiteX3" fmla="*/ 284475 w 576064"/>
              <a:gd name="connsiteY3" fmla="*/ 586154 h 836712"/>
              <a:gd name="connsiteX4" fmla="*/ 0 w 576064"/>
              <a:gd name="connsiteY4" fmla="*/ 836712 h 836712"/>
              <a:gd name="connsiteX5" fmla="*/ 0 w 576064"/>
              <a:gd name="connsiteY5" fmla="*/ 0 h 83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64" h="836712">
                <a:moveTo>
                  <a:pt x="0" y="0"/>
                </a:moveTo>
                <a:lnTo>
                  <a:pt x="576064" y="0"/>
                </a:lnTo>
                <a:lnTo>
                  <a:pt x="576064" y="836712"/>
                </a:lnTo>
                <a:lnTo>
                  <a:pt x="284475" y="586154"/>
                </a:lnTo>
                <a:lnTo>
                  <a:pt x="0" y="836712"/>
                </a:lnTo>
                <a:lnTo>
                  <a:pt x="0" y="0"/>
                </a:ln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Text Placeholder 11"/>
          <p:cNvSpPr>
            <a:spLocks noGrp="1"/>
          </p:cNvSpPr>
          <p:nvPr>
            <p:ph type="body" sz="quarter" idx="14" hasCustomPrompt="1"/>
          </p:nvPr>
        </p:nvSpPr>
        <p:spPr>
          <a:xfrm>
            <a:off x="1653391" y="138849"/>
            <a:ext cx="686361" cy="936625"/>
          </a:xfrm>
          <a:prstGeom prst="rect">
            <a:avLst/>
          </a:prstGeom>
        </p:spPr>
        <p:txBody>
          <a:bodyPr/>
          <a:lstStyle>
            <a:lvl1pPr marL="0" indent="0" algn="ctr">
              <a:buNone/>
              <a:defRPr b="0">
                <a:solidFill>
                  <a:srgbClr val="F0D402"/>
                </a:solidFill>
              </a:defRPr>
            </a:lvl1pPr>
          </a:lstStyle>
          <a:p>
            <a:pPr lvl="0"/>
            <a:r>
              <a:rPr lang="fr-FR" dirty="0" smtClean="0"/>
              <a:t>00</a:t>
            </a:r>
            <a:endParaRPr lang="fr-FR" dirty="0"/>
          </a:p>
        </p:txBody>
      </p:sp>
      <p:sp>
        <p:nvSpPr>
          <p:cNvPr id="4" name="TextBox 3"/>
          <p:cNvSpPr txBox="1"/>
          <p:nvPr userDrawn="1"/>
        </p:nvSpPr>
        <p:spPr>
          <a:xfrm>
            <a:off x="77262" y="169476"/>
            <a:ext cx="1542410" cy="523220"/>
          </a:xfrm>
          <a:prstGeom prst="rect">
            <a:avLst/>
          </a:prstGeom>
          <a:noFill/>
        </p:spPr>
        <p:txBody>
          <a:bodyPr wrap="none" rtlCol="0">
            <a:spAutoFit/>
          </a:bodyPr>
          <a:lstStyle/>
          <a:p>
            <a:r>
              <a:rPr lang="fr-FR" sz="2800" b="1" dirty="0" smtClean="0">
                <a:solidFill>
                  <a:schemeClr val="tx1">
                    <a:lumMod val="65000"/>
                    <a:lumOff val="35000"/>
                  </a:schemeClr>
                </a:solidFill>
                <a:latin typeface="Eras Medium ITC" pitchFamily="34" charset="0"/>
              </a:rPr>
              <a:t>Chapitre</a:t>
            </a:r>
            <a:endParaRPr lang="fr-FR" sz="2800" b="1" dirty="0">
              <a:solidFill>
                <a:schemeClr val="tx1">
                  <a:lumMod val="65000"/>
                  <a:lumOff val="35000"/>
                </a:schemeClr>
              </a:solidFill>
              <a:latin typeface="Eras Medium ITC" pitchFamily="34" charset="0"/>
            </a:endParaRPr>
          </a:p>
        </p:txBody>
      </p:sp>
    </p:spTree>
    <p:extLst>
      <p:ext uri="{BB962C8B-B14F-4D97-AF65-F5344CB8AC3E}">
        <p14:creationId xmlns:p14="http://schemas.microsoft.com/office/powerpoint/2010/main" val="35480595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ctrTitle"/>
          </p:nvPr>
        </p:nvSpPr>
        <p:spPr>
          <a:xfrm>
            <a:off x="0" y="2564904"/>
            <a:ext cx="9144000" cy="1656183"/>
          </a:xfrm>
          <a:prstGeom prst="rect">
            <a:avLst/>
          </a:prstGeom>
          <a:noFill/>
        </p:spPr>
        <p:txBody>
          <a:bodyPr anchor="ctr">
            <a:normAutofit/>
          </a:bodyPr>
          <a:lstStyle>
            <a:lvl1pPr>
              <a:defRPr sz="3600" b="0">
                <a:solidFill>
                  <a:schemeClr val="tx1">
                    <a:lumMod val="75000"/>
                    <a:lumOff val="25000"/>
                  </a:schemeClr>
                </a:solidFill>
                <a:latin typeface="Segoe Print" pitchFamily="2" charset="0"/>
                <a:ea typeface="Verdana" pitchFamily="34" charset="0"/>
                <a:cs typeface="Verdana" pitchFamily="34" charset="0"/>
              </a:defRPr>
            </a:lvl1pPr>
          </a:lstStyle>
          <a:p>
            <a:r>
              <a:rPr lang="en-US" dirty="0" smtClean="0"/>
              <a:t>Click to edit Master title style</a:t>
            </a:r>
            <a:endParaRPr lang="fr-FR" dirty="0"/>
          </a:p>
        </p:txBody>
      </p:sp>
      <p:sp>
        <p:nvSpPr>
          <p:cNvPr id="8" name="Rectangle 7"/>
          <p:cNvSpPr/>
          <p:nvPr userDrawn="1"/>
        </p:nvSpPr>
        <p:spPr>
          <a:xfrm>
            <a:off x="1691680" y="-99392"/>
            <a:ext cx="576064" cy="1152128"/>
          </a:xfrm>
          <a:custGeom>
            <a:avLst/>
            <a:gdLst>
              <a:gd name="connsiteX0" fmla="*/ 0 w 576064"/>
              <a:gd name="connsiteY0" fmla="*/ 0 h 836712"/>
              <a:gd name="connsiteX1" fmla="*/ 576064 w 576064"/>
              <a:gd name="connsiteY1" fmla="*/ 0 h 836712"/>
              <a:gd name="connsiteX2" fmla="*/ 576064 w 576064"/>
              <a:gd name="connsiteY2" fmla="*/ 836712 h 836712"/>
              <a:gd name="connsiteX3" fmla="*/ 0 w 576064"/>
              <a:gd name="connsiteY3" fmla="*/ 836712 h 836712"/>
              <a:gd name="connsiteX4" fmla="*/ 0 w 576064"/>
              <a:gd name="connsiteY4" fmla="*/ 0 h 836712"/>
              <a:gd name="connsiteX0" fmla="*/ 0 w 576064"/>
              <a:gd name="connsiteY0" fmla="*/ 0 h 836712"/>
              <a:gd name="connsiteX1" fmla="*/ 576064 w 576064"/>
              <a:gd name="connsiteY1" fmla="*/ 0 h 836712"/>
              <a:gd name="connsiteX2" fmla="*/ 576064 w 576064"/>
              <a:gd name="connsiteY2" fmla="*/ 836712 h 836712"/>
              <a:gd name="connsiteX3" fmla="*/ 296198 w 576064"/>
              <a:gd name="connsiteY3" fmla="*/ 832338 h 836712"/>
              <a:gd name="connsiteX4" fmla="*/ 0 w 576064"/>
              <a:gd name="connsiteY4" fmla="*/ 836712 h 836712"/>
              <a:gd name="connsiteX5" fmla="*/ 0 w 576064"/>
              <a:gd name="connsiteY5" fmla="*/ 0 h 836712"/>
              <a:gd name="connsiteX0" fmla="*/ 0 w 576064"/>
              <a:gd name="connsiteY0" fmla="*/ 0 h 836712"/>
              <a:gd name="connsiteX1" fmla="*/ 576064 w 576064"/>
              <a:gd name="connsiteY1" fmla="*/ 0 h 836712"/>
              <a:gd name="connsiteX2" fmla="*/ 576064 w 576064"/>
              <a:gd name="connsiteY2" fmla="*/ 836712 h 836712"/>
              <a:gd name="connsiteX3" fmla="*/ 284475 w 576064"/>
              <a:gd name="connsiteY3" fmla="*/ 586154 h 836712"/>
              <a:gd name="connsiteX4" fmla="*/ 0 w 576064"/>
              <a:gd name="connsiteY4" fmla="*/ 836712 h 836712"/>
              <a:gd name="connsiteX5" fmla="*/ 0 w 576064"/>
              <a:gd name="connsiteY5" fmla="*/ 0 h 83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64" h="836712">
                <a:moveTo>
                  <a:pt x="0" y="0"/>
                </a:moveTo>
                <a:lnTo>
                  <a:pt x="576064" y="0"/>
                </a:lnTo>
                <a:lnTo>
                  <a:pt x="576064" y="836712"/>
                </a:lnTo>
                <a:lnTo>
                  <a:pt x="284475" y="586154"/>
                </a:lnTo>
                <a:lnTo>
                  <a:pt x="0" y="836712"/>
                </a:lnTo>
                <a:lnTo>
                  <a:pt x="0" y="0"/>
                </a:ln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Text Placeholder 11"/>
          <p:cNvSpPr>
            <a:spLocks noGrp="1"/>
          </p:cNvSpPr>
          <p:nvPr>
            <p:ph type="body" sz="quarter" idx="14" hasCustomPrompt="1"/>
          </p:nvPr>
        </p:nvSpPr>
        <p:spPr>
          <a:xfrm>
            <a:off x="1653391" y="138849"/>
            <a:ext cx="686361" cy="936625"/>
          </a:xfrm>
          <a:prstGeom prst="rect">
            <a:avLst/>
          </a:prstGeom>
        </p:spPr>
        <p:txBody>
          <a:bodyPr/>
          <a:lstStyle>
            <a:lvl1pPr marL="0" indent="0" algn="ctr">
              <a:buNone/>
              <a:defRPr b="0">
                <a:solidFill>
                  <a:srgbClr val="F0D402"/>
                </a:solidFill>
              </a:defRPr>
            </a:lvl1pPr>
          </a:lstStyle>
          <a:p>
            <a:pPr lvl="0"/>
            <a:r>
              <a:rPr lang="fr-FR" dirty="0" smtClean="0"/>
              <a:t>00</a:t>
            </a:r>
            <a:endParaRPr lang="fr-FR" dirty="0"/>
          </a:p>
        </p:txBody>
      </p:sp>
      <p:sp>
        <p:nvSpPr>
          <p:cNvPr id="4" name="TextBox 3"/>
          <p:cNvSpPr txBox="1"/>
          <p:nvPr userDrawn="1"/>
        </p:nvSpPr>
        <p:spPr>
          <a:xfrm>
            <a:off x="77262" y="169476"/>
            <a:ext cx="1542410" cy="523220"/>
          </a:xfrm>
          <a:prstGeom prst="rect">
            <a:avLst/>
          </a:prstGeom>
          <a:noFill/>
        </p:spPr>
        <p:txBody>
          <a:bodyPr wrap="none" rtlCol="0">
            <a:spAutoFit/>
          </a:bodyPr>
          <a:lstStyle/>
          <a:p>
            <a:r>
              <a:rPr lang="fr-FR" sz="2800" b="1" dirty="0" smtClean="0">
                <a:solidFill>
                  <a:schemeClr val="tx1">
                    <a:lumMod val="65000"/>
                    <a:lumOff val="35000"/>
                  </a:schemeClr>
                </a:solidFill>
                <a:latin typeface="Eras Medium ITC" pitchFamily="34" charset="0"/>
              </a:rPr>
              <a:t>Chapitre</a:t>
            </a:r>
            <a:endParaRPr lang="fr-FR" sz="2800" b="1" dirty="0">
              <a:solidFill>
                <a:schemeClr val="tx1">
                  <a:lumMod val="65000"/>
                  <a:lumOff val="35000"/>
                </a:schemeClr>
              </a:solidFill>
              <a:latin typeface="Eras Medium ITC" pitchFamily="34" charset="0"/>
            </a:endParaRPr>
          </a:p>
        </p:txBody>
      </p:sp>
      <p:sp>
        <p:nvSpPr>
          <p:cNvPr id="6" name="Rectangle 7"/>
          <p:cNvSpPr/>
          <p:nvPr userDrawn="1"/>
        </p:nvSpPr>
        <p:spPr>
          <a:xfrm>
            <a:off x="7812360" y="-171400"/>
            <a:ext cx="576064" cy="1008112"/>
          </a:xfrm>
          <a:custGeom>
            <a:avLst/>
            <a:gdLst>
              <a:gd name="connsiteX0" fmla="*/ 0 w 576064"/>
              <a:gd name="connsiteY0" fmla="*/ 0 h 836712"/>
              <a:gd name="connsiteX1" fmla="*/ 576064 w 576064"/>
              <a:gd name="connsiteY1" fmla="*/ 0 h 836712"/>
              <a:gd name="connsiteX2" fmla="*/ 576064 w 576064"/>
              <a:gd name="connsiteY2" fmla="*/ 836712 h 836712"/>
              <a:gd name="connsiteX3" fmla="*/ 0 w 576064"/>
              <a:gd name="connsiteY3" fmla="*/ 836712 h 836712"/>
              <a:gd name="connsiteX4" fmla="*/ 0 w 576064"/>
              <a:gd name="connsiteY4" fmla="*/ 0 h 836712"/>
              <a:gd name="connsiteX0" fmla="*/ 0 w 576064"/>
              <a:gd name="connsiteY0" fmla="*/ 0 h 836712"/>
              <a:gd name="connsiteX1" fmla="*/ 576064 w 576064"/>
              <a:gd name="connsiteY1" fmla="*/ 0 h 836712"/>
              <a:gd name="connsiteX2" fmla="*/ 576064 w 576064"/>
              <a:gd name="connsiteY2" fmla="*/ 836712 h 836712"/>
              <a:gd name="connsiteX3" fmla="*/ 296198 w 576064"/>
              <a:gd name="connsiteY3" fmla="*/ 832338 h 836712"/>
              <a:gd name="connsiteX4" fmla="*/ 0 w 576064"/>
              <a:gd name="connsiteY4" fmla="*/ 836712 h 836712"/>
              <a:gd name="connsiteX5" fmla="*/ 0 w 576064"/>
              <a:gd name="connsiteY5" fmla="*/ 0 h 836712"/>
              <a:gd name="connsiteX0" fmla="*/ 0 w 576064"/>
              <a:gd name="connsiteY0" fmla="*/ 0 h 836712"/>
              <a:gd name="connsiteX1" fmla="*/ 576064 w 576064"/>
              <a:gd name="connsiteY1" fmla="*/ 0 h 836712"/>
              <a:gd name="connsiteX2" fmla="*/ 576064 w 576064"/>
              <a:gd name="connsiteY2" fmla="*/ 836712 h 836712"/>
              <a:gd name="connsiteX3" fmla="*/ 284475 w 576064"/>
              <a:gd name="connsiteY3" fmla="*/ 586154 h 836712"/>
              <a:gd name="connsiteX4" fmla="*/ 0 w 576064"/>
              <a:gd name="connsiteY4" fmla="*/ 836712 h 836712"/>
              <a:gd name="connsiteX5" fmla="*/ 0 w 576064"/>
              <a:gd name="connsiteY5" fmla="*/ 0 h 83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64" h="836712">
                <a:moveTo>
                  <a:pt x="0" y="0"/>
                </a:moveTo>
                <a:lnTo>
                  <a:pt x="576064" y="0"/>
                </a:lnTo>
                <a:lnTo>
                  <a:pt x="576064" y="836712"/>
                </a:lnTo>
                <a:lnTo>
                  <a:pt x="284475" y="586154"/>
                </a:lnTo>
                <a:lnTo>
                  <a:pt x="0" y="836712"/>
                </a:lnTo>
                <a:lnTo>
                  <a:pt x="0" y="0"/>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Text Placeholder 11"/>
          <p:cNvSpPr>
            <a:spLocks noGrp="1"/>
          </p:cNvSpPr>
          <p:nvPr>
            <p:ph type="body" sz="quarter" idx="15" hasCustomPrompt="1"/>
          </p:nvPr>
        </p:nvSpPr>
        <p:spPr>
          <a:xfrm>
            <a:off x="7774071" y="44103"/>
            <a:ext cx="686361" cy="936625"/>
          </a:xfrm>
          <a:prstGeom prst="rect">
            <a:avLst/>
          </a:prstGeom>
        </p:spPr>
        <p:txBody>
          <a:bodyPr/>
          <a:lstStyle>
            <a:lvl1pPr marL="0" indent="0" algn="ctr">
              <a:buNone/>
              <a:defRPr b="0">
                <a:solidFill>
                  <a:schemeClr val="bg1"/>
                </a:solidFill>
              </a:defRPr>
            </a:lvl1pPr>
          </a:lstStyle>
          <a:p>
            <a:pPr lvl="0"/>
            <a:r>
              <a:rPr lang="fr-FR" dirty="0" smtClean="0"/>
              <a:t>00</a:t>
            </a:r>
            <a:endParaRPr lang="fr-FR" dirty="0"/>
          </a:p>
        </p:txBody>
      </p:sp>
      <p:sp>
        <p:nvSpPr>
          <p:cNvPr id="9" name="TextBox 8"/>
          <p:cNvSpPr txBox="1"/>
          <p:nvPr userDrawn="1"/>
        </p:nvSpPr>
        <p:spPr>
          <a:xfrm>
            <a:off x="6516216" y="87015"/>
            <a:ext cx="1175322" cy="461665"/>
          </a:xfrm>
          <a:prstGeom prst="rect">
            <a:avLst/>
          </a:prstGeom>
          <a:noFill/>
        </p:spPr>
        <p:txBody>
          <a:bodyPr wrap="none" rtlCol="0">
            <a:spAutoFit/>
          </a:bodyPr>
          <a:lstStyle/>
          <a:p>
            <a:r>
              <a:rPr lang="fr-FR" sz="2400" b="0" dirty="0" smtClean="0">
                <a:solidFill>
                  <a:schemeClr val="tx1">
                    <a:lumMod val="65000"/>
                    <a:lumOff val="35000"/>
                  </a:schemeClr>
                </a:solidFill>
                <a:latin typeface="Eras Medium ITC" pitchFamily="34" charset="0"/>
              </a:rPr>
              <a:t>Section</a:t>
            </a:r>
            <a:endParaRPr lang="fr-FR" sz="2400" b="0" dirty="0">
              <a:solidFill>
                <a:schemeClr val="tx1">
                  <a:lumMod val="65000"/>
                  <a:lumOff val="35000"/>
                </a:schemeClr>
              </a:solidFill>
              <a:latin typeface="Eras Medium ITC" pitchFamily="34" charset="0"/>
            </a:endParaRPr>
          </a:p>
        </p:txBody>
      </p:sp>
    </p:spTree>
    <p:extLst>
      <p:ext uri="{BB962C8B-B14F-4D97-AF65-F5344CB8AC3E}">
        <p14:creationId xmlns:p14="http://schemas.microsoft.com/office/powerpoint/2010/main" val="16919995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a:xfrm>
            <a:off x="107504" y="6525344"/>
            <a:ext cx="2133600" cy="288032"/>
          </a:xfrm>
        </p:spPr>
        <p:txBody>
          <a:bodyPr/>
          <a:lstStyle/>
          <a:p>
            <a:endParaRPr lang="fr-FR" dirty="0"/>
          </a:p>
        </p:txBody>
      </p:sp>
      <p:sp>
        <p:nvSpPr>
          <p:cNvPr id="4" name="Footer Placeholder 3"/>
          <p:cNvSpPr>
            <a:spLocks noGrp="1"/>
          </p:cNvSpPr>
          <p:nvPr>
            <p:ph type="ftr" sz="quarter" idx="11"/>
          </p:nvPr>
        </p:nvSpPr>
        <p:spPr/>
        <p:txBody>
          <a:bodyPr/>
          <a:lstStyle/>
          <a:p>
            <a:pPr algn="ctr">
              <a:defRPr/>
            </a:pPr>
            <a:endParaRPr lang="fr-FR" b="1" dirty="0" smtClean="0">
              <a:solidFill>
                <a:schemeClr val="tx1">
                  <a:lumMod val="50000"/>
                  <a:lumOff val="50000"/>
                </a:schemeClr>
              </a:solidFill>
            </a:endParaRP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6" name="Text Placeholder 7"/>
          <p:cNvSpPr>
            <a:spLocks noGrp="1"/>
          </p:cNvSpPr>
          <p:nvPr>
            <p:ph type="body" sz="quarter" idx="13"/>
          </p:nvPr>
        </p:nvSpPr>
        <p:spPr>
          <a:xfrm>
            <a:off x="179512" y="1268760"/>
            <a:ext cx="8784976" cy="51844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Tree>
    <p:extLst>
      <p:ext uri="{BB962C8B-B14F-4D97-AF65-F5344CB8AC3E}">
        <p14:creationId xmlns:p14="http://schemas.microsoft.com/office/powerpoint/2010/main" val="41530635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endParaRPr lang="fr-FR" dirty="0"/>
          </a:p>
        </p:txBody>
      </p:sp>
      <p:sp>
        <p:nvSpPr>
          <p:cNvPr id="4" name="Footer Placeholder 3"/>
          <p:cNvSpPr>
            <a:spLocks noGrp="1"/>
          </p:cNvSpPr>
          <p:nvPr>
            <p:ph type="ftr" sz="quarter" idx="11"/>
          </p:nvPr>
        </p:nvSpPr>
        <p:spPr/>
        <p:txBody>
          <a:bodyPr/>
          <a:lstStyle/>
          <a:p>
            <a:pPr algn="ctr">
              <a:defRPr/>
            </a:pPr>
            <a:endParaRPr lang="fr-FR" b="1" dirty="0" smtClean="0">
              <a:solidFill>
                <a:schemeClr val="tx1">
                  <a:lumMod val="50000"/>
                  <a:lumOff val="50000"/>
                </a:schemeClr>
              </a:solidFill>
            </a:endParaRP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8" name="Text Placeholder 7"/>
          <p:cNvSpPr>
            <a:spLocks noGrp="1"/>
          </p:cNvSpPr>
          <p:nvPr>
            <p:ph type="body" sz="quarter" idx="13"/>
          </p:nvPr>
        </p:nvSpPr>
        <p:spPr>
          <a:xfrm>
            <a:off x="179512" y="1268760"/>
            <a:ext cx="8784976" cy="518442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10" name="Content Placeholder 9"/>
          <p:cNvSpPr>
            <a:spLocks noGrp="1"/>
          </p:cNvSpPr>
          <p:nvPr>
            <p:ph sz="quarter" idx="14" hasCustomPrompt="1"/>
          </p:nvPr>
        </p:nvSpPr>
        <p:spPr>
          <a:xfrm>
            <a:off x="539552" y="3933825"/>
            <a:ext cx="8064896" cy="1366838"/>
          </a:xfrm>
          <a:solidFill>
            <a:srgbClr val="BFE2EB"/>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none"/>
        </p:style>
        <p:txBody>
          <a:bodyPr>
            <a:normAutofit/>
          </a:bodyPr>
          <a:lstStyle>
            <a:lvl1pPr>
              <a:defRPr sz="2400" b="0">
                <a:solidFill>
                  <a:schemeClr val="tx1">
                    <a:lumMod val="95000"/>
                    <a:lumOff val="5000"/>
                  </a:schemeClr>
                </a:solidFill>
                <a:latin typeface="+mn-lt"/>
              </a:defRPr>
            </a:lvl1pPr>
          </a:lstStyle>
          <a:p>
            <a:pPr lvl="0"/>
            <a:r>
              <a:rPr lang="en-US" dirty="0" err="1" smtClean="0"/>
              <a:t>Insérer</a:t>
            </a:r>
            <a:r>
              <a:rPr lang="en-US" dirty="0" smtClean="0"/>
              <a:t> </a:t>
            </a:r>
            <a:r>
              <a:rPr lang="en-US" dirty="0" err="1" smtClean="0"/>
              <a:t>définition</a:t>
            </a:r>
            <a:endParaRPr lang="en-US" dirty="0" smtClean="0"/>
          </a:p>
        </p:txBody>
      </p:sp>
    </p:spTree>
    <p:extLst>
      <p:ext uri="{BB962C8B-B14F-4D97-AF65-F5344CB8AC3E}">
        <p14:creationId xmlns:p14="http://schemas.microsoft.com/office/powerpoint/2010/main" val="23248949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prie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endParaRPr lang="fr-FR" dirty="0"/>
          </a:p>
        </p:txBody>
      </p:sp>
      <p:sp>
        <p:nvSpPr>
          <p:cNvPr id="4" name="Footer Placeholder 3"/>
          <p:cNvSpPr>
            <a:spLocks noGrp="1"/>
          </p:cNvSpPr>
          <p:nvPr>
            <p:ph type="ftr" sz="quarter" idx="11"/>
          </p:nvPr>
        </p:nvSpPr>
        <p:spPr/>
        <p:txBody>
          <a:bodyPr/>
          <a:lstStyle/>
          <a:p>
            <a:pPr algn="ctr">
              <a:defRPr/>
            </a:pPr>
            <a:endParaRPr lang="fr-FR" b="1" dirty="0" smtClean="0">
              <a:solidFill>
                <a:schemeClr val="tx1">
                  <a:lumMod val="50000"/>
                  <a:lumOff val="50000"/>
                </a:schemeClr>
              </a:solidFill>
            </a:endParaRPr>
          </a:p>
        </p:txBody>
      </p:sp>
      <p:sp>
        <p:nvSpPr>
          <p:cNvPr id="5" name="Slide Number Placeholder 4"/>
          <p:cNvSpPr>
            <a:spLocks noGrp="1"/>
          </p:cNvSpPr>
          <p:nvPr>
            <p:ph type="sldNum" sz="quarter" idx="12"/>
          </p:nvPr>
        </p:nvSpPr>
        <p:spPr/>
        <p:txBody>
          <a:bodyPr/>
          <a:lstStyle/>
          <a:p>
            <a:fld id="{3E28E49E-0FA3-4073-82CF-17635106A4E9}" type="slidenum">
              <a:rPr lang="fr-FR" smtClean="0"/>
              <a:pPr/>
              <a:t>‹#›</a:t>
            </a:fld>
            <a:endParaRPr lang="fr-FR" dirty="0"/>
          </a:p>
        </p:txBody>
      </p:sp>
      <p:sp>
        <p:nvSpPr>
          <p:cNvPr id="8" name="Text Placeholder 7"/>
          <p:cNvSpPr>
            <a:spLocks noGrp="1"/>
          </p:cNvSpPr>
          <p:nvPr>
            <p:ph type="body" sz="quarter" idx="13"/>
          </p:nvPr>
        </p:nvSpPr>
        <p:spPr>
          <a:xfrm>
            <a:off x="179512" y="1268760"/>
            <a:ext cx="8784976" cy="518442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10" name="Content Placeholder 9"/>
          <p:cNvSpPr>
            <a:spLocks noGrp="1"/>
          </p:cNvSpPr>
          <p:nvPr>
            <p:ph sz="quarter" idx="14" hasCustomPrompt="1"/>
          </p:nvPr>
        </p:nvSpPr>
        <p:spPr>
          <a:xfrm>
            <a:off x="539552" y="3933825"/>
            <a:ext cx="8064896" cy="1366838"/>
          </a:xfrm>
          <a:solidFill>
            <a:schemeClr val="accent3">
              <a:lumMod val="40000"/>
              <a:lumOff val="6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none"/>
        </p:style>
        <p:txBody>
          <a:bodyPr>
            <a:normAutofit/>
          </a:bodyPr>
          <a:lstStyle>
            <a:lvl1pPr>
              <a:defRPr sz="2400" b="0">
                <a:solidFill>
                  <a:schemeClr val="tx1">
                    <a:lumMod val="95000"/>
                    <a:lumOff val="5000"/>
                  </a:schemeClr>
                </a:solidFill>
                <a:latin typeface="+mn-lt"/>
              </a:defRPr>
            </a:lvl1pPr>
          </a:lstStyle>
          <a:p>
            <a:pPr lvl="0"/>
            <a:r>
              <a:rPr lang="en-US" dirty="0" err="1" smtClean="0"/>
              <a:t>Insérer</a:t>
            </a:r>
            <a:r>
              <a:rPr lang="en-US" dirty="0" smtClean="0"/>
              <a:t> </a:t>
            </a:r>
            <a:r>
              <a:rPr lang="en-US" dirty="0" err="1" smtClean="0"/>
              <a:t>propriété</a:t>
            </a:r>
            <a:endParaRPr lang="en-US" dirty="0" smtClean="0"/>
          </a:p>
        </p:txBody>
      </p:sp>
    </p:spTree>
    <p:extLst>
      <p:ext uri="{BB962C8B-B14F-4D97-AF65-F5344CB8AC3E}">
        <p14:creationId xmlns:p14="http://schemas.microsoft.com/office/powerpoint/2010/main" val="25422594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0584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51" r:id="rId4"/>
    <p:sldLayoutId id="2147483649" r:id="rId5"/>
    <p:sldLayoutId id="2147483652" r:id="rId6"/>
  </p:sldLayoutIdLst>
  <p:timing>
    <p:tnLst>
      <p:par>
        <p:cTn id="1" dur="indefinite" restart="never" nodeType="tmRoot"/>
      </p:par>
    </p:tnLst>
  </p:timing>
  <p:hf hdr="0" ftr="0" dt="0"/>
  <p:txStyles>
    <p:titleStyle>
      <a:lvl1pPr algn="ctr" defTabSz="914400" rtl="0" eaLnBrk="1" latinLnBrk="0" hangingPunct="1">
        <a:spcBef>
          <a:spcPct val="0"/>
        </a:spcBef>
        <a:buNone/>
        <a:defRPr sz="4000" kern="1200">
          <a:solidFill>
            <a:schemeClr val="tx1">
              <a:lumMod val="65000"/>
              <a:lumOff val="35000"/>
            </a:schemeClr>
          </a:solidFill>
          <a:latin typeface="Miriam" pitchFamily="34" charset="-79"/>
          <a:ea typeface="+mj-ea"/>
          <a:cs typeface="Miriam" pitchFamily="34" charset="-79"/>
        </a:defRPr>
      </a:lvl1pPr>
    </p:titleStyle>
    <p:bodyStyle>
      <a:lvl1pPr marL="0" indent="0" algn="l" defTabSz="914400" rtl="0" eaLnBrk="1" latinLnBrk="0" hangingPunct="1">
        <a:spcBef>
          <a:spcPct val="20000"/>
        </a:spcBef>
        <a:buFontTx/>
        <a:buNone/>
        <a:defRPr sz="3200" kern="1200">
          <a:solidFill>
            <a:schemeClr val="tx1">
              <a:lumMod val="75000"/>
              <a:lumOff val="25000"/>
            </a:schemeClr>
          </a:solidFill>
          <a:latin typeface="Miriam" pitchFamily="34" charset="-79"/>
          <a:ea typeface="+mn-ea"/>
          <a:cs typeface="Miriam" pitchFamily="34" charset="-79"/>
        </a:defRPr>
      </a:lvl1pPr>
      <a:lvl2pPr marL="457200" indent="0" algn="l" defTabSz="914400" rtl="0" eaLnBrk="1" latinLnBrk="0" hangingPunct="1">
        <a:spcBef>
          <a:spcPct val="20000"/>
        </a:spcBef>
        <a:buFontTx/>
        <a:buNone/>
        <a:defRPr sz="2800" kern="1200">
          <a:solidFill>
            <a:schemeClr val="tx1">
              <a:lumMod val="75000"/>
              <a:lumOff val="25000"/>
            </a:schemeClr>
          </a:solidFill>
          <a:latin typeface="Miriam" pitchFamily="34" charset="-79"/>
          <a:ea typeface="+mn-ea"/>
          <a:cs typeface="Miriam" pitchFamily="34" charset="-79"/>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iriam" pitchFamily="34" charset="-79"/>
          <a:ea typeface="+mn-ea"/>
          <a:cs typeface="Miriam" pitchFamily="34" charset="-79"/>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iriam" pitchFamily="34" charset="-79"/>
          <a:ea typeface="+mn-ea"/>
          <a:cs typeface="Miriam" pitchFamily="34" charset="-79"/>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iriam" pitchFamily="34" charset="-79"/>
          <a:ea typeface="+mn-ea"/>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2"/>
            <a:ext cx="8229600" cy="720080"/>
          </a:xfrm>
          <a:prstGeom prst="rect">
            <a:avLst/>
          </a:prstGeom>
        </p:spPr>
        <p:txBody>
          <a:bodyPr vert="horz" lIns="91440" tIns="45720" rIns="91440" bIns="45720" rtlCol="0" anchor="ctr">
            <a:normAutofit/>
          </a:bodyPr>
          <a:lstStyle/>
          <a:p>
            <a:r>
              <a:rPr lang="en-US" dirty="0" smtClean="0"/>
              <a:t>Click to edit Master title style</a:t>
            </a:r>
            <a:endParaRPr lang="fr-FR" dirty="0"/>
          </a:p>
        </p:txBody>
      </p:sp>
      <p:sp>
        <p:nvSpPr>
          <p:cNvPr id="3" name="Text Placeholder 2"/>
          <p:cNvSpPr>
            <a:spLocks noGrp="1"/>
          </p:cNvSpPr>
          <p:nvPr>
            <p:ph type="body" idx="1"/>
          </p:nvPr>
        </p:nvSpPr>
        <p:spPr>
          <a:xfrm>
            <a:off x="179512" y="1268760"/>
            <a:ext cx="8784976" cy="518457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Date Placeholder 3"/>
          <p:cNvSpPr>
            <a:spLocks noGrp="1"/>
          </p:cNvSpPr>
          <p:nvPr>
            <p:ph type="dt" sz="half" idx="2"/>
          </p:nvPr>
        </p:nvSpPr>
        <p:spPr>
          <a:xfrm>
            <a:off x="107504" y="6525344"/>
            <a:ext cx="2133600" cy="288032"/>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fr-FR" dirty="0"/>
          </a:p>
        </p:txBody>
      </p:sp>
      <p:sp>
        <p:nvSpPr>
          <p:cNvPr id="5" name="Footer Placeholder 4"/>
          <p:cNvSpPr>
            <a:spLocks noGrp="1"/>
          </p:cNvSpPr>
          <p:nvPr>
            <p:ph type="ftr" sz="quarter" idx="3"/>
          </p:nvPr>
        </p:nvSpPr>
        <p:spPr>
          <a:xfrm>
            <a:off x="3124200" y="6525344"/>
            <a:ext cx="2895600" cy="288032"/>
          </a:xfrm>
          <a:prstGeom prst="rect">
            <a:avLst/>
          </a:prstGeom>
        </p:spPr>
        <p:txBody>
          <a:bodyPr vert="horz" lIns="91440" tIns="45720" rIns="91440" bIns="45720" rtlCol="0" anchor="b"/>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pPr algn="ctr">
              <a:defRPr/>
            </a:pPr>
            <a:endParaRPr lang="fr-FR" b="1" dirty="0" smtClean="0">
              <a:solidFill>
                <a:schemeClr val="tx1">
                  <a:lumMod val="50000"/>
                  <a:lumOff val="50000"/>
                </a:schemeClr>
              </a:solidFill>
            </a:endParaRPr>
          </a:p>
        </p:txBody>
      </p:sp>
      <p:sp>
        <p:nvSpPr>
          <p:cNvPr id="6" name="Slide Number Placeholder 5"/>
          <p:cNvSpPr>
            <a:spLocks noGrp="1"/>
          </p:cNvSpPr>
          <p:nvPr>
            <p:ph type="sldNum" sz="quarter" idx="4"/>
          </p:nvPr>
        </p:nvSpPr>
        <p:spPr>
          <a:xfrm>
            <a:off x="6876256" y="6525344"/>
            <a:ext cx="2133600" cy="293117"/>
          </a:xfrm>
          <a:prstGeom prst="rect">
            <a:avLst/>
          </a:prstGeom>
        </p:spPr>
        <p:txBody>
          <a:bodyPr vert="horz" lIns="91440" tIns="45720" rIns="91440" bIns="45720" rtlCol="0" anchor="b"/>
          <a:lstStyle>
            <a:lvl1pPr algn="r">
              <a:defRPr sz="1200" b="1">
                <a:solidFill>
                  <a:schemeClr val="tx1">
                    <a:tint val="75000"/>
                  </a:schemeClr>
                </a:solidFill>
              </a:defRPr>
            </a:lvl1pPr>
          </a:lstStyle>
          <a:p>
            <a:fld id="{3E28E49E-0FA3-4073-82CF-17635106A4E9}" type="slidenum">
              <a:rPr lang="fr-FR" smtClean="0"/>
              <a:pPr/>
              <a:t>‹#›</a:t>
            </a:fld>
            <a:endParaRPr lang="fr-FR" dirty="0"/>
          </a:p>
        </p:txBody>
      </p:sp>
      <p:cxnSp>
        <p:nvCxnSpPr>
          <p:cNvPr id="7" name="Straight Connector 6"/>
          <p:cNvCxnSpPr/>
          <p:nvPr/>
        </p:nvCxnSpPr>
        <p:spPr>
          <a:xfrm>
            <a:off x="467544" y="980728"/>
            <a:ext cx="820891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461678"/>
      </p:ext>
    </p:extLst>
  </p:cSld>
  <p:clrMap bg1="lt1" tx1="dk1" bg2="lt2" tx2="dk2" accent1="accent1" accent2="accent2" accent3="accent3" accent4="accent4" accent5="accent5" accent6="accent6" hlink="hlink" folHlink="folHlink"/>
  <p:sldLayoutIdLst>
    <p:sldLayoutId id="2147483660" r:id="rId1"/>
    <p:sldLayoutId id="2147483658" r:id="rId2"/>
    <p:sldLayoutId id="2147483659" r:id="rId3"/>
    <p:sldLayoutId id="2147483663" r:id="rId4"/>
  </p:sldLayoutIdLst>
  <p:timing>
    <p:tnLst>
      <p:par>
        <p:cTn id="1" dur="indefinite" restart="never" nodeType="tmRoot"/>
      </p:par>
    </p:tnLst>
  </p:timing>
  <p:hf hdr="0" ftr="0" dt="0"/>
  <p:txStyles>
    <p:titleStyle>
      <a:lvl1pPr algn="ctr" defTabSz="914400" rtl="0" eaLnBrk="1" latinLnBrk="0" hangingPunct="1">
        <a:lnSpc>
          <a:spcPts val="3500"/>
        </a:lnSpc>
        <a:spcBef>
          <a:spcPct val="0"/>
        </a:spcBef>
        <a:buNone/>
        <a:defRPr sz="4000" b="1" kern="1200" cap="small" baseline="0">
          <a:solidFill>
            <a:schemeClr val="tx1">
              <a:lumMod val="65000"/>
              <a:lumOff val="35000"/>
            </a:schemeClr>
          </a:solidFill>
          <a:latin typeface="Microsoft Yi Baiti" pitchFamily="66" charset="0"/>
          <a:ea typeface="Microsoft Yi Baiti" pitchFamily="66" charset="0"/>
          <a:cs typeface="Miriam" pitchFamily="34" charset="-79"/>
        </a:defRPr>
      </a:lvl1pPr>
    </p:titleStyle>
    <p:bodyStyle>
      <a:lvl1pPr marL="0" indent="0" algn="just" defTabSz="914400" rtl="0" eaLnBrk="1" latinLnBrk="0" hangingPunct="1">
        <a:lnSpc>
          <a:spcPct val="120000"/>
        </a:lnSpc>
        <a:spcBef>
          <a:spcPct val="20000"/>
        </a:spcBef>
        <a:buFontTx/>
        <a:buNone/>
        <a:defRPr sz="2400" kern="1200">
          <a:solidFill>
            <a:schemeClr val="tx1">
              <a:lumMod val="75000"/>
              <a:lumOff val="25000"/>
            </a:schemeClr>
          </a:solidFill>
          <a:latin typeface="Adobe Garamond Pro" pitchFamily="18" charset="0"/>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2"/>
            <a:ext cx="8229600" cy="936104"/>
          </a:xfrm>
          <a:prstGeom prst="rect">
            <a:avLst/>
          </a:prstGeom>
        </p:spPr>
        <p:txBody>
          <a:bodyPr vert="horz" lIns="91440" tIns="45720" rIns="91440" bIns="45720" rtlCol="0" anchor="ctr">
            <a:normAutofit/>
          </a:bodyPr>
          <a:lstStyle/>
          <a:p>
            <a:r>
              <a:rPr lang="en-US" dirty="0" smtClean="0"/>
              <a:t>Click to edit Master title style</a:t>
            </a:r>
            <a:endParaRPr lang="fr-FR" dirty="0"/>
          </a:p>
        </p:txBody>
      </p:sp>
      <p:sp>
        <p:nvSpPr>
          <p:cNvPr id="3" name="Text Placeholder 2"/>
          <p:cNvSpPr>
            <a:spLocks noGrp="1"/>
          </p:cNvSpPr>
          <p:nvPr>
            <p:ph type="body" idx="1"/>
          </p:nvPr>
        </p:nvSpPr>
        <p:spPr>
          <a:xfrm>
            <a:off x="179513" y="1268760"/>
            <a:ext cx="8784976" cy="518457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6" name="Slide Number Placeholder 5"/>
          <p:cNvSpPr>
            <a:spLocks noGrp="1"/>
          </p:cNvSpPr>
          <p:nvPr>
            <p:ph type="sldNum" sz="quarter" idx="4"/>
          </p:nvPr>
        </p:nvSpPr>
        <p:spPr>
          <a:xfrm>
            <a:off x="6876256" y="6525347"/>
            <a:ext cx="2133600" cy="293117"/>
          </a:xfrm>
          <a:prstGeom prst="rect">
            <a:avLst/>
          </a:prstGeom>
        </p:spPr>
        <p:txBody>
          <a:bodyPr vert="horz" lIns="91440" tIns="45720" rIns="91440" bIns="45720" rtlCol="0" anchor="b"/>
          <a:lstStyle>
            <a:lvl1pPr algn="r">
              <a:defRPr sz="1200" b="1">
                <a:solidFill>
                  <a:schemeClr val="tx1">
                    <a:tint val="75000"/>
                  </a:schemeClr>
                </a:solidFill>
              </a:defRPr>
            </a:lvl1pPr>
          </a:lstStyle>
          <a:p>
            <a:fld id="{3E28E49E-0FA3-4073-82CF-17635106A4E9}" type="slidenum">
              <a:rPr lang="fr-FR" smtClean="0"/>
              <a:pPr/>
              <a:t>‹#›</a:t>
            </a:fld>
            <a:endParaRPr lang="fr-FR" dirty="0"/>
          </a:p>
        </p:txBody>
      </p:sp>
      <p:cxnSp>
        <p:nvCxnSpPr>
          <p:cNvPr id="7" name="Straight Connector 6"/>
          <p:cNvCxnSpPr/>
          <p:nvPr userDrawn="1"/>
        </p:nvCxnSpPr>
        <p:spPr>
          <a:xfrm>
            <a:off x="467544" y="1124744"/>
            <a:ext cx="820891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0"/>
            <a:ext cx="9144000" cy="68580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8578917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iming>
    <p:tnLst>
      <p:par>
        <p:cTn id="1" dur="indefinite" restart="never" nodeType="tmRoot"/>
      </p:par>
    </p:tnLst>
  </p:timing>
  <p:hf hdr="0" ftr="0" dt="0"/>
  <p:txStyles>
    <p:titleStyle>
      <a:lvl1pPr algn="ctr" defTabSz="914400" rtl="0" eaLnBrk="1" latinLnBrk="0" hangingPunct="1">
        <a:lnSpc>
          <a:spcPts val="3500"/>
        </a:lnSpc>
        <a:spcBef>
          <a:spcPct val="0"/>
        </a:spcBef>
        <a:buNone/>
        <a:defRPr sz="4400" b="1" kern="1200" cap="small" baseline="0">
          <a:solidFill>
            <a:schemeClr val="tx1">
              <a:lumMod val="65000"/>
              <a:lumOff val="35000"/>
            </a:schemeClr>
          </a:solidFill>
          <a:latin typeface="Microsoft Yi Baiti" pitchFamily="66" charset="0"/>
          <a:ea typeface="Microsoft Yi Baiti" pitchFamily="66" charset="0"/>
          <a:cs typeface="Miriam" pitchFamily="34" charset="-79"/>
        </a:defRPr>
      </a:lvl1pPr>
    </p:titleStyle>
    <p:bodyStyle>
      <a:lvl1pPr marL="0" indent="0" algn="just" defTabSz="914400" rtl="0" eaLnBrk="1" latinLnBrk="0" hangingPunct="1">
        <a:lnSpc>
          <a:spcPct val="120000"/>
        </a:lnSpc>
        <a:spcBef>
          <a:spcPct val="20000"/>
        </a:spcBef>
        <a:buFontTx/>
        <a:buNone/>
        <a:defRPr sz="2400" kern="1200">
          <a:solidFill>
            <a:schemeClr val="tx1"/>
          </a:solidFill>
          <a:latin typeface="Adobe Garamond Pro" pitchFamily="18" charset="0"/>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3" Type="http://schemas.openxmlformats.org/officeDocument/2006/relationships/image" Target="../media/image254.png"/><Relationship Id="rId7" Type="http://schemas.openxmlformats.org/officeDocument/2006/relationships/image" Target="../media/image258.png"/><Relationship Id="rId2" Type="http://schemas.openxmlformats.org/officeDocument/2006/relationships/image" Target="../media/image230.png"/><Relationship Id="rId1" Type="http://schemas.openxmlformats.org/officeDocument/2006/relationships/slideLayout" Target="../slideLayouts/slideLayout11.xml"/><Relationship Id="rId6" Type="http://schemas.openxmlformats.org/officeDocument/2006/relationships/image" Target="../media/image257.png"/><Relationship Id="rId5" Type="http://schemas.openxmlformats.org/officeDocument/2006/relationships/image" Target="../media/image250.png"/><Relationship Id="rId4" Type="http://schemas.openxmlformats.org/officeDocument/2006/relationships/image" Target="../media/image249.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3" Type="http://schemas.openxmlformats.org/officeDocument/2006/relationships/image" Target="../media/image256.png"/><Relationship Id="rId2" Type="http://schemas.openxmlformats.org/officeDocument/2006/relationships/image" Target="../media/image255.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8" Type="http://schemas.openxmlformats.org/officeDocument/2006/relationships/image" Target="../media/image267.png"/><Relationship Id="rId3" Type="http://schemas.openxmlformats.org/officeDocument/2006/relationships/image" Target="../media/image260.png"/><Relationship Id="rId7" Type="http://schemas.openxmlformats.org/officeDocument/2006/relationships/image" Target="../media/image266.png"/><Relationship Id="rId2" Type="http://schemas.openxmlformats.org/officeDocument/2006/relationships/image" Target="../media/image259.png"/><Relationship Id="rId1" Type="http://schemas.openxmlformats.org/officeDocument/2006/relationships/slideLayout" Target="../slideLayouts/slideLayout12.xml"/><Relationship Id="rId6" Type="http://schemas.openxmlformats.org/officeDocument/2006/relationships/image" Target="../media/image256.png"/><Relationship Id="rId5" Type="http://schemas.openxmlformats.org/officeDocument/2006/relationships/image" Target="../media/image262.png"/><Relationship Id="rId10" Type="http://schemas.openxmlformats.org/officeDocument/2006/relationships/image" Target="../media/image269.png"/><Relationship Id="rId4" Type="http://schemas.openxmlformats.org/officeDocument/2006/relationships/image" Target="../media/image261.png"/><Relationship Id="rId9" Type="http://schemas.openxmlformats.org/officeDocument/2006/relationships/image" Target="../media/image268.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package" Target="../embeddings/Microsoft_Excel_Worksheet14.xlsx"/><Relationship Id="rId3" Type="http://schemas.openxmlformats.org/officeDocument/2006/relationships/package" Target="../embeddings/Microsoft_Excel_Worksheet11.xlsx"/><Relationship Id="rId7" Type="http://schemas.openxmlformats.org/officeDocument/2006/relationships/package" Target="../embeddings/Microsoft_Excel_Worksheet13.xlsx"/><Relationship Id="rId12" Type="http://schemas.openxmlformats.org/officeDocument/2006/relationships/image" Target="../media/image14.png"/><Relationship Id="rId2" Type="http://schemas.openxmlformats.org/officeDocument/2006/relationships/slideLayout" Target="../slideLayouts/slideLayout11.xml"/><Relationship Id="rId1" Type="http://schemas.openxmlformats.org/officeDocument/2006/relationships/vmlDrawing" Target="../drawings/vmlDrawing7.vml"/><Relationship Id="rId6" Type="http://schemas.openxmlformats.org/officeDocument/2006/relationships/image" Target="../media/image19.emf"/><Relationship Id="rId5" Type="http://schemas.openxmlformats.org/officeDocument/2006/relationships/package" Target="../embeddings/Microsoft_Excel_Worksheet12.xlsx"/><Relationship Id="rId4" Type="http://schemas.openxmlformats.org/officeDocument/2006/relationships/image" Target="../media/image18.emf"/><Relationship Id="rId1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package" Target="../embeddings/Microsoft_Excel_Worksheet17.xlsx"/><Relationship Id="rId13" Type="http://schemas.openxmlformats.org/officeDocument/2006/relationships/image" Target="../media/image220.png"/><Relationship Id="rId3" Type="http://schemas.openxmlformats.org/officeDocument/2006/relationships/image" Target="../media/image210.png"/><Relationship Id="rId7" Type="http://schemas.openxmlformats.org/officeDocument/2006/relationships/image" Target="../media/image23.emf"/><Relationship Id="rId2" Type="http://schemas.openxmlformats.org/officeDocument/2006/relationships/slideLayout" Target="../slideLayouts/slideLayout11.xml"/><Relationship Id="rId1" Type="http://schemas.openxmlformats.org/officeDocument/2006/relationships/vmlDrawing" Target="../drawings/vmlDrawing8.vml"/><Relationship Id="rId6" Type="http://schemas.openxmlformats.org/officeDocument/2006/relationships/package" Target="../embeddings/Microsoft_Excel_Worksheet16.xlsx"/><Relationship Id="rId5" Type="http://schemas.openxmlformats.org/officeDocument/2006/relationships/image" Target="../media/image22.emf"/><Relationship Id="rId15" Type="http://schemas.openxmlformats.org/officeDocument/2006/relationships/image" Target="../media/image25.emf"/><Relationship Id="rId4" Type="http://schemas.openxmlformats.org/officeDocument/2006/relationships/package" Target="../embeddings/Microsoft_Excel_Worksheet15.xlsx"/><Relationship Id="rId9" Type="http://schemas.openxmlformats.org/officeDocument/2006/relationships/image" Target="../media/image24.emf"/><Relationship Id="rId14" Type="http://schemas.openxmlformats.org/officeDocument/2006/relationships/package" Target="../embeddings/Microsoft_Excel_Worksheet18.xlsx"/></Relationships>
</file>

<file path=ppt/slides/_rels/slide17.xml.rels><?xml version="1.0" encoding="UTF-8" standalone="yes"?>
<Relationships xmlns="http://schemas.openxmlformats.org/package/2006/relationships"><Relationship Id="rId8" Type="http://schemas.openxmlformats.org/officeDocument/2006/relationships/package" Target="../embeddings/Microsoft_Excel_Worksheet21.xlsx"/><Relationship Id="rId13" Type="http://schemas.openxmlformats.org/officeDocument/2006/relationships/image" Target="../media/image220.png"/><Relationship Id="rId3" Type="http://schemas.openxmlformats.org/officeDocument/2006/relationships/image" Target="../media/image210.png"/><Relationship Id="rId7" Type="http://schemas.openxmlformats.org/officeDocument/2006/relationships/image" Target="../media/image27.emf"/><Relationship Id="rId2" Type="http://schemas.openxmlformats.org/officeDocument/2006/relationships/slideLayout" Target="../slideLayouts/slideLayout11.xml"/><Relationship Id="rId1" Type="http://schemas.openxmlformats.org/officeDocument/2006/relationships/vmlDrawing" Target="../drawings/vmlDrawing9.vml"/><Relationship Id="rId6" Type="http://schemas.openxmlformats.org/officeDocument/2006/relationships/package" Target="../embeddings/Microsoft_Excel_Worksheet20.xlsx"/><Relationship Id="rId5" Type="http://schemas.openxmlformats.org/officeDocument/2006/relationships/image" Target="../media/image26.emf"/><Relationship Id="rId15" Type="http://schemas.openxmlformats.org/officeDocument/2006/relationships/image" Target="../media/image25.emf"/><Relationship Id="rId4" Type="http://schemas.openxmlformats.org/officeDocument/2006/relationships/package" Target="../embeddings/Microsoft_Excel_Worksheet19.xlsx"/><Relationship Id="rId9" Type="http://schemas.openxmlformats.org/officeDocument/2006/relationships/image" Target="../media/image28.emf"/><Relationship Id="rId14" Type="http://schemas.openxmlformats.org/officeDocument/2006/relationships/package" Target="../embeddings/Microsoft_Excel_Worksheet22.xlsx"/></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package" Target="../embeddings/Microsoft_Excel_Worksheet26.xlsx"/><Relationship Id="rId3" Type="http://schemas.openxmlformats.org/officeDocument/2006/relationships/package" Target="../embeddings/Microsoft_Excel_Worksheet23.xlsx"/><Relationship Id="rId7" Type="http://schemas.openxmlformats.org/officeDocument/2006/relationships/package" Target="../embeddings/Microsoft_Excel_Worksheet25.xlsx"/><Relationship Id="rId12" Type="http://schemas.openxmlformats.org/officeDocument/2006/relationships/image" Target="../media/image46.png"/><Relationship Id="rId2" Type="http://schemas.openxmlformats.org/officeDocument/2006/relationships/slideLayout" Target="../slideLayouts/slideLayout11.xml"/><Relationship Id="rId1" Type="http://schemas.openxmlformats.org/officeDocument/2006/relationships/vmlDrawing" Target="../drawings/vmlDrawing10.vml"/><Relationship Id="rId6" Type="http://schemas.openxmlformats.org/officeDocument/2006/relationships/image" Target="../media/image39.emf"/><Relationship Id="rId5" Type="http://schemas.openxmlformats.org/officeDocument/2006/relationships/package" Target="../embeddings/Microsoft_Excel_Worksheet24.xlsx"/><Relationship Id="rId4" Type="http://schemas.openxmlformats.org/officeDocument/2006/relationships/image" Target="../media/image38.emf"/><Relationship Id="rId1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0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package" Target="../embeddings/Microsoft_Excel_Worksheet29.xlsx"/><Relationship Id="rId13" Type="http://schemas.openxmlformats.org/officeDocument/2006/relationships/image" Target="../media/image47.png"/><Relationship Id="rId3" Type="http://schemas.openxmlformats.org/officeDocument/2006/relationships/image" Target="../media/image460.png"/><Relationship Id="rId7" Type="http://schemas.openxmlformats.org/officeDocument/2006/relationships/image" Target="../media/image42.emf"/><Relationship Id="rId17" Type="http://schemas.openxmlformats.org/officeDocument/2006/relationships/image" Target="../media/image44.emf"/><Relationship Id="rId2" Type="http://schemas.openxmlformats.org/officeDocument/2006/relationships/slideLayout" Target="../slideLayouts/slideLayout11.xml"/><Relationship Id="rId16" Type="http://schemas.openxmlformats.org/officeDocument/2006/relationships/package" Target="../embeddings/Microsoft_Excel_Worksheet31.xlsx"/><Relationship Id="rId20" Type="http://schemas.openxmlformats.org/officeDocument/2006/relationships/image" Target="../media/image48.png"/><Relationship Id="rId1" Type="http://schemas.openxmlformats.org/officeDocument/2006/relationships/vmlDrawing" Target="../drawings/vmlDrawing11.vml"/><Relationship Id="rId6" Type="http://schemas.openxmlformats.org/officeDocument/2006/relationships/package" Target="../embeddings/Microsoft_Excel_Worksheet28.xlsx"/><Relationship Id="rId5" Type="http://schemas.openxmlformats.org/officeDocument/2006/relationships/image" Target="../media/image41.emf"/><Relationship Id="rId15" Type="http://schemas.openxmlformats.org/officeDocument/2006/relationships/image" Target="../media/image25.emf"/><Relationship Id="rId4" Type="http://schemas.openxmlformats.org/officeDocument/2006/relationships/package" Target="../embeddings/Microsoft_Excel_Worksheet27.xlsx"/><Relationship Id="rId9" Type="http://schemas.openxmlformats.org/officeDocument/2006/relationships/image" Target="../media/image43.emf"/><Relationship Id="rId14" Type="http://schemas.openxmlformats.org/officeDocument/2006/relationships/package" Target="../embeddings/Microsoft_Excel_Worksheet30.xlsx"/></Relationships>
</file>

<file path=ppt/slides/_rels/slide24.xml.rels><?xml version="1.0" encoding="UTF-8" standalone="yes"?>
<Relationships xmlns="http://schemas.openxmlformats.org/package/2006/relationships"><Relationship Id="rId8" Type="http://schemas.openxmlformats.org/officeDocument/2006/relationships/package" Target="../embeddings/Microsoft_Excel_Worksheet34.xlsx"/><Relationship Id="rId13" Type="http://schemas.openxmlformats.org/officeDocument/2006/relationships/image" Target="../media/image47.png"/><Relationship Id="rId3" Type="http://schemas.openxmlformats.org/officeDocument/2006/relationships/image" Target="../media/image460.png"/><Relationship Id="rId7" Type="http://schemas.openxmlformats.org/officeDocument/2006/relationships/image" Target="../media/image27.emf"/><Relationship Id="rId2" Type="http://schemas.openxmlformats.org/officeDocument/2006/relationships/slideLayout" Target="../slideLayouts/slideLayout11.xml"/><Relationship Id="rId1" Type="http://schemas.openxmlformats.org/officeDocument/2006/relationships/vmlDrawing" Target="../drawings/vmlDrawing12.vml"/><Relationship Id="rId6" Type="http://schemas.openxmlformats.org/officeDocument/2006/relationships/package" Target="../embeddings/Microsoft_Excel_Worksheet33.xlsx"/><Relationship Id="rId5" Type="http://schemas.openxmlformats.org/officeDocument/2006/relationships/image" Target="../media/image45.emf"/><Relationship Id="rId15" Type="http://schemas.openxmlformats.org/officeDocument/2006/relationships/image" Target="../media/image25.emf"/><Relationship Id="rId4" Type="http://schemas.openxmlformats.org/officeDocument/2006/relationships/package" Target="../embeddings/Microsoft_Excel_Worksheet32.xlsx"/><Relationship Id="rId9" Type="http://schemas.openxmlformats.org/officeDocument/2006/relationships/image" Target="../media/image46.emf"/><Relationship Id="rId14" Type="http://schemas.openxmlformats.org/officeDocument/2006/relationships/package" Target="../embeddings/Microsoft_Excel_Worksheet35.xlsx"/></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 Id="rId5" Type="http://schemas.openxmlformats.org/officeDocument/2006/relationships/image" Target="../media/image54.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8" Type="http://schemas.openxmlformats.org/officeDocument/2006/relationships/image" Target="../media/image590.png"/><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1.xml"/><Relationship Id="rId7" Type="http://schemas.openxmlformats.org/officeDocument/2006/relationships/package" Target="../embeddings/Microsoft_Excel_Worksheet1.xlsx"/><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1.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7.png"/><Relationship Id="rId1" Type="http://schemas.openxmlformats.org/officeDocument/2006/relationships/slideLayout" Target="../slideLayouts/slideLayout11.xml"/><Relationship Id="rId5" Type="http://schemas.openxmlformats.org/officeDocument/2006/relationships/image" Target="../media/image67.png"/><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67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package" Target="../embeddings/Microsoft_Excel_Worksheet2.xlsx"/></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2.xml"/><Relationship Id="rId5" Type="http://schemas.openxmlformats.org/officeDocument/2006/relationships/image" Target="../media/image71.png"/><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 Id="rId5" Type="http://schemas.openxmlformats.org/officeDocument/2006/relationships/image" Target="../media/image79.png"/><Relationship Id="rId4" Type="http://schemas.openxmlformats.org/officeDocument/2006/relationships/image" Target="../media/image78.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8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package" Target="../embeddings/Microsoft_Excel_Worksheet3.xlsx"/><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92.png"/><Relationship Id="rId1" Type="http://schemas.openxmlformats.org/officeDocument/2006/relationships/slideLayout" Target="../slideLayouts/slideLayout12.xml"/><Relationship Id="rId4" Type="http://schemas.openxmlformats.org/officeDocument/2006/relationships/image" Target="../media/image85.png"/></Relationships>
</file>

<file path=ppt/slides/_rels/slide5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98.png"/><Relationship Id="rId1" Type="http://schemas.openxmlformats.org/officeDocument/2006/relationships/slideLayout" Target="../slideLayouts/slideLayout11.xml"/><Relationship Id="rId5" Type="http://schemas.openxmlformats.org/officeDocument/2006/relationships/image" Target="../media/image88.png"/><Relationship Id="rId4" Type="http://schemas.openxmlformats.org/officeDocument/2006/relationships/image" Target="../media/image87.png"/></Relationships>
</file>

<file path=ppt/slides/_rels/slide52.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86.png"/><Relationship Id="rId7" Type="http://schemas.openxmlformats.org/officeDocument/2006/relationships/image" Target="../media/image94.png"/><Relationship Id="rId12"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1.xml"/><Relationship Id="rId6" Type="http://schemas.openxmlformats.org/officeDocument/2006/relationships/image" Target="../media/image93.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89.png"/><Relationship Id="rId9" Type="http://schemas.openxmlformats.org/officeDocument/2006/relationships/image" Target="../media/image9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5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5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5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15.png"/><Relationship Id="rId4" Type="http://schemas.openxmlformats.org/officeDocument/2006/relationships/image" Target="../media/image1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package" Target="../embeddings/Microsoft_Excel_Worksheet4.xlsx"/><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19.png"/><Relationship Id="rId4" Type="http://schemas.openxmlformats.org/officeDocument/2006/relationships/image" Target="../media/image118.png"/></Relationships>
</file>

<file path=ppt/slides/_rels/slide61.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2.png"/><Relationship Id="rId7" Type="http://schemas.openxmlformats.org/officeDocument/2006/relationships/image" Target="../media/image122.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21.png"/><Relationship Id="rId5" Type="http://schemas.openxmlformats.org/officeDocument/2006/relationships/image" Target="../media/image115.png"/><Relationship Id="rId4" Type="http://schemas.openxmlformats.org/officeDocument/2006/relationships/image" Target="../media/image120.png"/><Relationship Id="rId9" Type="http://schemas.openxmlformats.org/officeDocument/2006/relationships/image" Target="../media/image124.png"/></Relationships>
</file>

<file path=ppt/slides/_rels/slide62.xml.rels><?xml version="1.0" encoding="UTF-8" standalone="yes"?>
<Relationships xmlns="http://schemas.openxmlformats.org/package/2006/relationships"><Relationship Id="rId3" Type="http://schemas.openxmlformats.org/officeDocument/2006/relationships/image" Target="../media/image117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25.png"/></Relationships>
</file>

<file path=ppt/slides/_rels/slide6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64.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65.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44.png"/></Relationships>
</file>

<file path=ppt/slides/_rels/slide6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5.xml"/><Relationship Id="rId7" Type="http://schemas.openxmlformats.org/officeDocument/2006/relationships/package" Target="../embeddings/Microsoft_Excel_Worksheet6.xlsx"/><Relationship Id="rId2" Type="http://schemas.openxmlformats.org/officeDocument/2006/relationships/slideLayout" Target="../slideLayouts/slideLayout11.xml"/><Relationship Id="rId1" Type="http://schemas.openxmlformats.org/officeDocument/2006/relationships/vmlDrawing" Target="../drawings/vmlDrawing5.vml"/><Relationship Id="rId6" Type="http://schemas.openxmlformats.org/officeDocument/2006/relationships/image" Target="../media/image12.jpeg"/><Relationship Id="rId5" Type="http://schemas.openxmlformats.org/officeDocument/2006/relationships/image" Target="../media/image9.emf"/><Relationship Id="rId10" Type="http://schemas.openxmlformats.org/officeDocument/2006/relationships/image" Target="../media/image11.emf"/><Relationship Id="rId4" Type="http://schemas.openxmlformats.org/officeDocument/2006/relationships/package" Target="../embeddings/Microsoft_Excel_Worksheet5.xlsx"/><Relationship Id="rId9" Type="http://schemas.openxmlformats.org/officeDocument/2006/relationships/package" Target="../embeddings/Microsoft_Excel_Worksheet7.xlsx"/></Relationships>
</file>

<file path=ppt/slides/_rels/slide70.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71.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152.png"/><Relationship Id="rId4" Type="http://schemas.openxmlformats.org/officeDocument/2006/relationships/image" Target="../media/image154.png"/></Relationships>
</file>

<file path=ppt/slides/_rels/slide7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156.png"/><Relationship Id="rId4" Type="http://schemas.openxmlformats.org/officeDocument/2006/relationships/image" Target="../media/image118.png"/></Relationships>
</file>

<file path=ppt/slides/_rels/slide7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158.png"/><Relationship Id="rId4" Type="http://schemas.openxmlformats.org/officeDocument/2006/relationships/image" Target="../media/image118.png"/></Relationships>
</file>

<file path=ppt/slides/_rels/slide74.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160.png"/><Relationship Id="rId4" Type="http://schemas.openxmlformats.org/officeDocument/2006/relationships/image" Target="../media/image118.png"/></Relationships>
</file>

<file path=ppt/slides/_rels/slide75.xml.rels><?xml version="1.0" encoding="UTF-8" standalone="yes"?>
<Relationships xmlns="http://schemas.openxmlformats.org/package/2006/relationships"><Relationship Id="rId3" Type="http://schemas.openxmlformats.org/officeDocument/2006/relationships/image" Target="../media/image1200.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61.png"/></Relationships>
</file>

<file path=ppt/slides/_rels/slide76.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2.png"/><Relationship Id="rId7" Type="http://schemas.openxmlformats.org/officeDocument/2006/relationships/image" Target="../media/image165.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39.png"/><Relationship Id="rId5" Type="http://schemas.openxmlformats.org/officeDocument/2006/relationships/image" Target="../media/image164.png"/><Relationship Id="rId4" Type="http://schemas.openxmlformats.org/officeDocument/2006/relationships/image" Target="../media/image16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openxmlformats.org/officeDocument/2006/relationships/slideLayout" Target="../slideLayouts/slideLayout11.xml"/><Relationship Id="rId1" Type="http://schemas.openxmlformats.org/officeDocument/2006/relationships/vmlDrawing" Target="../drawings/vmlDrawing13.vml"/><Relationship Id="rId6" Type="http://schemas.openxmlformats.org/officeDocument/2006/relationships/image" Target="../media/image166.emf"/><Relationship Id="rId5" Type="http://schemas.openxmlformats.org/officeDocument/2006/relationships/package" Target="../embeddings/Microsoft_Excel_Worksheet37.xlsx"/><Relationship Id="rId4" Type="http://schemas.openxmlformats.org/officeDocument/2006/relationships/image" Target="../media/image165.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6.xml"/><Relationship Id="rId7" Type="http://schemas.openxmlformats.org/officeDocument/2006/relationships/package" Target="../embeddings/Microsoft_Excel_Worksheet10.xlsx"/><Relationship Id="rId2" Type="http://schemas.openxmlformats.org/officeDocument/2006/relationships/slideLayout" Target="../slideLayouts/slideLayout11.xml"/><Relationship Id="rId1" Type="http://schemas.openxmlformats.org/officeDocument/2006/relationships/vmlDrawing" Target="../drawings/vmlDrawing6.vml"/><Relationship Id="rId6" Type="http://schemas.openxmlformats.org/officeDocument/2006/relationships/package" Target="../embeddings/Microsoft_Excel_Worksheet9.xlsx"/><Relationship Id="rId5" Type="http://schemas.openxmlformats.org/officeDocument/2006/relationships/image" Target="../media/image13.emf"/><Relationship Id="rId4" Type="http://schemas.openxmlformats.org/officeDocument/2006/relationships/package" Target="../embeddings/Microsoft_Excel_Worksheet8.xlsx"/><Relationship Id="rId9" Type="http://schemas.openxmlformats.org/officeDocument/2006/relationships/image" Target="../media/image15.png"/></Relationships>
</file>

<file path=ppt/slides/_rels/slide80.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8" Type="http://schemas.openxmlformats.org/officeDocument/2006/relationships/image" Target="../media/image172.png"/><Relationship Id="rId13" Type="http://schemas.openxmlformats.org/officeDocument/2006/relationships/image" Target="../media/image179.png"/><Relationship Id="rId3" Type="http://schemas.openxmlformats.org/officeDocument/2006/relationships/image" Target="../media/image16.png"/><Relationship Id="rId7" Type="http://schemas.openxmlformats.org/officeDocument/2006/relationships/image" Target="../media/image171.png"/><Relationship Id="rId12" Type="http://schemas.openxmlformats.org/officeDocument/2006/relationships/image" Target="../media/image178.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170.png"/><Relationship Id="rId11" Type="http://schemas.openxmlformats.org/officeDocument/2006/relationships/image" Target="../media/image177.png"/><Relationship Id="rId5" Type="http://schemas.openxmlformats.org/officeDocument/2006/relationships/image" Target="../media/image168.png"/><Relationship Id="rId10" Type="http://schemas.openxmlformats.org/officeDocument/2006/relationships/image" Target="../media/image174.png"/><Relationship Id="rId4" Type="http://schemas.openxmlformats.org/officeDocument/2006/relationships/image" Target="../media/image167.png"/><Relationship Id="rId9" Type="http://schemas.openxmlformats.org/officeDocument/2006/relationships/image" Target="../media/image173.png"/><Relationship Id="rId14" Type="http://schemas.openxmlformats.org/officeDocument/2006/relationships/image" Target="../media/image18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1240.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75.png"/><Relationship Id="rId7" Type="http://schemas.openxmlformats.org/officeDocument/2006/relationships/image" Target="../media/image185.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184.png"/><Relationship Id="rId5" Type="http://schemas.openxmlformats.org/officeDocument/2006/relationships/image" Target="../media/image176.png"/><Relationship Id="rId4" Type="http://schemas.openxmlformats.org/officeDocument/2006/relationships/image" Target="../media/image182.png"/></Relationships>
</file>

<file path=ppt/slides/_rels/slide86.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91.png"/><Relationship Id="rId3" Type="http://schemas.openxmlformats.org/officeDocument/2006/relationships/image" Target="../media/image175.png"/><Relationship Id="rId7" Type="http://schemas.openxmlformats.org/officeDocument/2006/relationships/image" Target="../media/image186.png"/><Relationship Id="rId12" Type="http://schemas.openxmlformats.org/officeDocument/2006/relationships/image" Target="../media/image194.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188.png"/><Relationship Id="rId11" Type="http://schemas.openxmlformats.org/officeDocument/2006/relationships/image" Target="../media/image189.png"/><Relationship Id="rId5" Type="http://schemas.openxmlformats.org/officeDocument/2006/relationships/image" Target="../media/image183.png"/><Relationship Id="rId10" Type="http://schemas.openxmlformats.org/officeDocument/2006/relationships/image" Target="../media/image192.png"/><Relationship Id="rId4" Type="http://schemas.openxmlformats.org/officeDocument/2006/relationships/image" Target="../media/image182.png"/><Relationship Id="rId9" Type="http://schemas.openxmlformats.org/officeDocument/2006/relationships/image" Target="../media/image187.png"/></Relationships>
</file>

<file path=ppt/slides/_rels/slide87.xml.rels><?xml version="1.0" encoding="UTF-8" standalone="yes"?>
<Relationships xmlns="http://schemas.openxmlformats.org/package/2006/relationships"><Relationship Id="rId2" Type="http://schemas.openxmlformats.org/officeDocument/2006/relationships/image" Target="../media/image1250.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8" Type="http://schemas.openxmlformats.org/officeDocument/2006/relationships/image" Target="../media/image202.png"/><Relationship Id="rId3" Type="http://schemas.openxmlformats.org/officeDocument/2006/relationships/image" Target="../media/image175.png"/><Relationship Id="rId7" Type="http://schemas.openxmlformats.org/officeDocument/2006/relationships/image" Target="../media/image195.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198.png"/><Relationship Id="rId5" Type="http://schemas.openxmlformats.org/officeDocument/2006/relationships/image" Target="../media/image193.png"/><Relationship Id="rId4" Type="http://schemas.openxmlformats.org/officeDocument/2006/relationships/image" Target="../media/image196.png"/></Relationships>
</file>

<file path=ppt/slides/_rels/slide89.xml.rels><?xml version="1.0" encoding="UTF-8" standalone="yes"?>
<Relationships xmlns="http://schemas.openxmlformats.org/package/2006/relationships"><Relationship Id="rId8" Type="http://schemas.openxmlformats.org/officeDocument/2006/relationships/image" Target="../media/image201.png"/><Relationship Id="rId13" Type="http://schemas.openxmlformats.org/officeDocument/2006/relationships/image" Target="../media/image209.png"/><Relationship Id="rId3" Type="http://schemas.openxmlformats.org/officeDocument/2006/relationships/image" Target="../media/image16.png"/><Relationship Id="rId7" Type="http://schemas.openxmlformats.org/officeDocument/2006/relationships/image" Target="../media/image200.png"/><Relationship Id="rId12" Type="http://schemas.openxmlformats.org/officeDocument/2006/relationships/image" Target="../media/image208.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199.png"/><Relationship Id="rId11" Type="http://schemas.openxmlformats.org/officeDocument/2006/relationships/image" Target="../media/image207.png"/><Relationship Id="rId5" Type="http://schemas.openxmlformats.org/officeDocument/2006/relationships/image" Target="../media/image197.png"/><Relationship Id="rId10" Type="http://schemas.openxmlformats.org/officeDocument/2006/relationships/image" Target="../media/image204.png"/><Relationship Id="rId4" Type="http://schemas.openxmlformats.org/officeDocument/2006/relationships/image" Target="../media/image167.png"/><Relationship Id="rId9" Type="http://schemas.openxmlformats.org/officeDocument/2006/relationships/image" Target="../media/image203.png"/><Relationship Id="rId14" Type="http://schemas.openxmlformats.org/officeDocument/2006/relationships/image" Target="../media/image21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8" Type="http://schemas.openxmlformats.org/officeDocument/2006/relationships/image" Target="../media/image217.png"/><Relationship Id="rId3" Type="http://schemas.openxmlformats.org/officeDocument/2006/relationships/image" Target="../media/image205.png"/><Relationship Id="rId7" Type="http://schemas.openxmlformats.org/officeDocument/2006/relationships/image" Target="../media/image212.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215.png"/><Relationship Id="rId5" Type="http://schemas.openxmlformats.org/officeDocument/2006/relationships/image" Target="../media/image214.png"/><Relationship Id="rId4" Type="http://schemas.openxmlformats.org/officeDocument/2006/relationships/image" Target="../media/image206.png"/></Relationships>
</file>

<file path=ppt/slides/_rels/slide92.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image" Target="../media/image218.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8" Type="http://schemas.openxmlformats.org/officeDocument/2006/relationships/image" Target="../media/image226.png"/><Relationship Id="rId3" Type="http://schemas.openxmlformats.org/officeDocument/2006/relationships/image" Target="../media/image213.png"/><Relationship Id="rId7" Type="http://schemas.openxmlformats.org/officeDocument/2006/relationships/image" Target="../media/image221.png"/><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image" Target="../media/image224.png"/><Relationship Id="rId5" Type="http://schemas.openxmlformats.org/officeDocument/2006/relationships/image" Target="../media/image216.png"/><Relationship Id="rId4" Type="http://schemas.openxmlformats.org/officeDocument/2006/relationships/image" Target="../media/image222.png"/></Relationships>
</file>

<file path=ppt/slides/_rels/slide94.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8" Type="http://schemas.openxmlformats.org/officeDocument/2006/relationships/image" Target="../media/image232.png"/><Relationship Id="rId3" Type="http://schemas.openxmlformats.org/officeDocument/2006/relationships/image" Target="../media/image223.png"/><Relationship Id="rId7" Type="http://schemas.openxmlformats.org/officeDocument/2006/relationships/image" Target="../media/image229.png"/><Relationship Id="rId12" Type="http://schemas.openxmlformats.org/officeDocument/2006/relationships/image" Target="../media/image236.pn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228.png"/><Relationship Id="rId11" Type="http://schemas.openxmlformats.org/officeDocument/2006/relationships/image" Target="../media/image235.png"/><Relationship Id="rId5" Type="http://schemas.openxmlformats.org/officeDocument/2006/relationships/image" Target="../media/image227.png"/><Relationship Id="rId10" Type="http://schemas.openxmlformats.org/officeDocument/2006/relationships/image" Target="../media/image234.png"/><Relationship Id="rId4" Type="http://schemas.openxmlformats.org/officeDocument/2006/relationships/image" Target="../media/image225.png"/><Relationship Id="rId9" Type="http://schemas.openxmlformats.org/officeDocument/2006/relationships/image" Target="../media/image233.png"/></Relationships>
</file>

<file path=ppt/slides/_rels/slide97.xml.rels><?xml version="1.0" encoding="UTF-8" standalone="yes"?>
<Relationships xmlns="http://schemas.openxmlformats.org/package/2006/relationships"><Relationship Id="rId2" Type="http://schemas.openxmlformats.org/officeDocument/2006/relationships/image" Target="../media/image237.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8" Type="http://schemas.openxmlformats.org/officeDocument/2006/relationships/image" Target="../media/image243.png"/><Relationship Id="rId3" Type="http://schemas.openxmlformats.org/officeDocument/2006/relationships/image" Target="../media/image230.png"/><Relationship Id="rId7" Type="http://schemas.openxmlformats.org/officeDocument/2006/relationships/image" Target="../media/image242.pn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238.png"/><Relationship Id="rId5" Type="http://schemas.openxmlformats.org/officeDocument/2006/relationships/image" Target="../media/image231.png"/><Relationship Id="rId4" Type="http://schemas.openxmlformats.org/officeDocument/2006/relationships/image" Target="../media/image239.png"/></Relationships>
</file>

<file path=ppt/slides/_rels/slide99.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image" Target="../media/image240.png"/><Relationship Id="rId7" Type="http://schemas.openxmlformats.org/officeDocument/2006/relationships/image" Target="../media/image248.png"/><Relationship Id="rId12" Type="http://schemas.openxmlformats.org/officeDocument/2006/relationships/image" Target="../media/image253.png"/><Relationship Id="rId2" Type="http://schemas.openxmlformats.org/officeDocument/2006/relationships/image" Target="../media/image225.png"/><Relationship Id="rId1" Type="http://schemas.openxmlformats.org/officeDocument/2006/relationships/slideLayout" Target="../slideLayouts/slideLayout11.xml"/><Relationship Id="rId6" Type="http://schemas.openxmlformats.org/officeDocument/2006/relationships/image" Target="../media/image247.png"/><Relationship Id="rId11" Type="http://schemas.openxmlformats.org/officeDocument/2006/relationships/image" Target="../media/image252.png"/><Relationship Id="rId5" Type="http://schemas.openxmlformats.org/officeDocument/2006/relationships/image" Target="../media/image246.png"/><Relationship Id="rId10" Type="http://schemas.openxmlformats.org/officeDocument/2006/relationships/image" Target="../media/image251.png"/><Relationship Id="rId4" Type="http://schemas.openxmlformats.org/officeDocument/2006/relationships/image" Target="../media/image241.png"/><Relationship Id="rId9" Type="http://schemas.openxmlformats.org/officeDocument/2006/relationships/image" Target="../media/image2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348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Introduction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a:t>
            </a:fld>
            <a:endParaRPr lang="fr-FR"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3"/>
              </p:nvPr>
            </p:nvSpPr>
            <p:spPr/>
            <p:txBody>
              <a:bodyPr/>
              <a:lstStyle/>
              <a:p>
                <a:r>
                  <a:rPr lang="fr-FR" dirty="0" smtClean="0"/>
                  <a:t>On définira de manière générale une image </a:t>
                </a:r>
                <a:r>
                  <a:rPr lang="fr-FR" i="1" dirty="0" smtClean="0"/>
                  <a:t>I</a:t>
                </a:r>
                <a:r>
                  <a:rPr lang="fr-FR" dirty="0" smtClean="0"/>
                  <a:t> </a:t>
                </a:r>
                <a:r>
                  <a:rPr lang="fr-FR" i="1" dirty="0" smtClean="0"/>
                  <a:t>n</a:t>
                </a:r>
                <a:r>
                  <a:rPr lang="fr-FR" dirty="0" smtClean="0"/>
                  <a:t>-dimensionnelle comme une application d’un sous-ensemble </a:t>
                </a:r>
                <a:r>
                  <a:rPr lang="fr-FR" i="1" dirty="0" smtClean="0"/>
                  <a:t>A</a:t>
                </a:r>
                <a:r>
                  <a:rPr lang="fr-FR" dirty="0" smtClean="0"/>
                  <a:t> de </a:t>
                </a:r>
                <a14:m>
                  <m:oMath xmlns:m="http://schemas.openxmlformats.org/officeDocument/2006/math">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(appelé le </a:t>
                </a:r>
                <a:r>
                  <a:rPr lang="fr-FR" b="1" dirty="0" smtClean="0"/>
                  <a:t>domaine</a:t>
                </a:r>
                <a:r>
                  <a:rPr lang="fr-FR" dirty="0"/>
                  <a:t> </a:t>
                </a:r>
                <a:r>
                  <a:rPr lang="fr-FR" dirty="0" smtClean="0"/>
                  <a:t>de </a:t>
                </a:r>
                <a:r>
                  <a:rPr lang="fr-FR" i="1" dirty="0" smtClean="0"/>
                  <a:t>I</a:t>
                </a:r>
                <a:r>
                  <a:rPr lang="fr-FR" dirty="0" smtClean="0"/>
                  <a:t>) vers un ensemble quelconque </a:t>
                </a:r>
                <a:r>
                  <a:rPr lang="fr-FR" i="1" dirty="0" smtClean="0"/>
                  <a:t>B</a:t>
                </a:r>
                <a:r>
                  <a:rPr lang="fr-FR" dirty="0" smtClean="0"/>
                  <a:t> (qui représente les </a:t>
                </a:r>
                <a:r>
                  <a:rPr lang="fr-FR" b="1" dirty="0" smtClean="0"/>
                  <a:t>valeurs</a:t>
                </a:r>
                <a:r>
                  <a:rPr lang="fr-FR" dirty="0" smtClean="0"/>
                  <a:t> de </a:t>
                </a:r>
                <a:r>
                  <a:rPr lang="fr-FR" i="1" dirty="0" smtClean="0"/>
                  <a:t>I</a:t>
                </a:r>
                <a:r>
                  <a:rPr lang="fr-FR" dirty="0" smtClean="0"/>
                  <a:t>).</a:t>
                </a:r>
              </a:p>
              <a:p>
                <a:endParaRPr lang="fr-FR" dirty="0"/>
              </a:p>
              <a:p>
                <a:r>
                  <a:rPr lang="fr-FR" dirty="0" smtClean="0"/>
                  <a:t>On écrira : </a:t>
                </a:r>
                <a:r>
                  <a:rPr lang="fr-FR" b="1" dirty="0" smtClean="0"/>
                  <a:t>   _________________________________</a:t>
                </a:r>
                <a:endParaRPr lang="fr-FR" b="1" dirty="0"/>
              </a:p>
            </p:txBody>
          </p:sp>
        </mc:Choice>
        <mc:Fallback xmlns="">
          <p:sp>
            <p:nvSpPr>
              <p:cNvPr id="6" name="Text Placeholder 5"/>
              <p:cNvSpPr>
                <a:spLocks noGrp="1" noRot="1" noChangeAspect="1" noMove="1" noResize="1" noEditPoints="1" noAdjustHandles="1" noChangeArrowheads="1" noChangeShapeType="1" noTextEdit="1"/>
              </p:cNvSpPr>
              <p:nvPr>
                <p:ph type="body" sz="quarter" idx="13"/>
              </p:nvPr>
            </p:nvSpPr>
            <p:spPr>
              <a:blipFill rotWithShape="1">
                <a:blip r:embed="rId2"/>
                <a:stretch>
                  <a:fillRect l="-1040" r="-1040"/>
                </a:stretch>
              </a:blipFill>
            </p:spPr>
            <p:txBody>
              <a:bodyPr/>
              <a:lstStyle/>
              <a:p>
                <a:r>
                  <a:rPr lang="fr-FR">
                    <a:noFill/>
                  </a:rPr>
                  <a:t> </a:t>
                </a:r>
              </a:p>
            </p:txBody>
          </p:sp>
        </mc:Fallback>
      </mc:AlternateContent>
    </p:spTree>
    <p:extLst>
      <p:ext uri="{BB962C8B-B14F-4D97-AF65-F5344CB8AC3E}">
        <p14:creationId xmlns:p14="http://schemas.microsoft.com/office/powerpoint/2010/main" val="35322711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Extrema régionaux : applications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100</a:t>
            </a:fld>
            <a:endParaRPr lang="fr-FR" dirty="0"/>
          </a:p>
        </p:txBody>
      </p:sp>
      <p:sp>
        <p:nvSpPr>
          <p:cNvPr id="9" name="Text Placeholder 8"/>
          <p:cNvSpPr>
            <a:spLocks noGrp="1"/>
          </p:cNvSpPr>
          <p:nvPr>
            <p:ph type="body" sz="quarter" idx="13"/>
          </p:nvPr>
        </p:nvSpPr>
        <p:spPr/>
        <p:txBody>
          <a:bodyPr/>
          <a:lstStyle/>
          <a:p>
            <a:r>
              <a:rPr lang="fr-FR" dirty="0" smtClean="0"/>
              <a:t>Au fur et à mesure que </a:t>
            </a:r>
            <a:r>
              <a:rPr lang="fr-FR" i="1" dirty="0" smtClean="0"/>
              <a:t>h</a:t>
            </a:r>
            <a:r>
              <a:rPr lang="fr-FR" dirty="0" smtClean="0"/>
              <a:t> augmente, on coupe de plus en plus les montagnes de l’image. Certains maximas régionaux deviennent plus larges. </a:t>
            </a:r>
          </a:p>
          <a:p>
            <a:r>
              <a:rPr lang="fr-FR" dirty="0" smtClean="0"/>
              <a:t>Cependant, à la limite de la disparition, ces maximas peuvent aussi se fusionner avec des zones plates de l’image (qui n’étaient pas intéressantes), donnant ces tâches blanches qui apparaissent parfois.</a:t>
            </a:r>
          </a:p>
          <a:p>
            <a:endParaRPr lang="fr-FR" dirty="0"/>
          </a:p>
          <a:p>
            <a:r>
              <a:rPr lang="fr-FR" dirty="0" smtClean="0"/>
              <a:t>Conclusion : faire croître le paramètre </a:t>
            </a:r>
            <a:r>
              <a:rPr lang="fr-FR" i="1" dirty="0" smtClean="0"/>
              <a:t>h</a:t>
            </a:r>
            <a:r>
              <a:rPr lang="fr-FR" dirty="0" smtClean="0"/>
              <a:t> permet de supprimer des maximas régionaux insignifiants, mais rend certains maximas régionaux trop larges dans le résultat.</a:t>
            </a:r>
            <a:endParaRPr lang="fr-FR" dirty="0"/>
          </a:p>
        </p:txBody>
      </p:sp>
    </p:spTree>
    <p:extLst>
      <p:ext uri="{BB962C8B-B14F-4D97-AF65-F5344CB8AC3E}">
        <p14:creationId xmlns:p14="http://schemas.microsoft.com/office/powerpoint/2010/main" val="312226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Extrema régionaux : applications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101</a:t>
            </a:fld>
            <a:endParaRPr lang="fr-FR" dirty="0"/>
          </a:p>
        </p:txBody>
      </p:sp>
      <p:sp>
        <p:nvSpPr>
          <p:cNvPr id="9" name="Text Placeholder 8"/>
          <p:cNvSpPr>
            <a:spLocks noGrp="1"/>
          </p:cNvSpPr>
          <p:nvPr>
            <p:ph type="body" sz="quarter" idx="13"/>
          </p:nvPr>
        </p:nvSpPr>
        <p:spPr/>
        <p:txBody>
          <a:bodyPr/>
          <a:lstStyle/>
          <a:p>
            <a:r>
              <a:rPr lang="fr-FR" dirty="0" smtClean="0"/>
              <a:t>Pour résoudre ce problème, on peut additionner les maximaux régionaux des différents h-maxima obtenus, et </a:t>
            </a:r>
            <a:r>
              <a:rPr lang="fr-FR" dirty="0" err="1" smtClean="0"/>
              <a:t>seuiller</a:t>
            </a:r>
            <a:r>
              <a:rPr lang="fr-FR" dirty="0" smtClean="0"/>
              <a:t> le résultat…</a:t>
            </a:r>
            <a:endParaRPr lang="fr-FR"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990" y="2453664"/>
            <a:ext cx="4285009" cy="3342308"/>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179512" y="5795972"/>
                <a:ext cx="4285009"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000" i="1" dirty="0" smtClean="0">
                          <a:latin typeface="Cambria Math"/>
                        </a:rPr>
                        <m:t>𝐼𝑚</m:t>
                      </m:r>
                    </m:oMath>
                  </m:oMathPara>
                </a14:m>
                <a:endParaRPr lang="fr-FR" sz="20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179512" y="5795972"/>
                <a:ext cx="4285009" cy="400110"/>
              </a:xfrm>
              <a:prstGeom prst="rect">
                <a:avLst/>
              </a:prstGeom>
              <a:blipFill rotWithShape="1">
                <a:blip r:embed="rId3"/>
                <a:stretch>
                  <a:fillRect/>
                </a:stretch>
              </a:blipFill>
            </p:spPr>
            <p:txBody>
              <a:bodyPr/>
              <a:lstStyle/>
              <a:p>
                <a:r>
                  <a:rPr lang="fr-FR">
                    <a:noFill/>
                  </a:rPr>
                  <a:t> </a:t>
                </a:r>
              </a:p>
            </p:txBody>
          </p:sp>
        </mc:Fallback>
      </mc:AlternateContent>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475614"/>
            <a:ext cx="4256870" cy="332035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475614"/>
            <a:ext cx="4256870" cy="3320358"/>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2443564" y="6381328"/>
                <a:ext cx="4256870"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000" b="0" i="1" smtClean="0">
                          <a:latin typeface="Cambria Math"/>
                        </a:rPr>
                        <m:t>𝑅</m:t>
                      </m:r>
                      <m:r>
                        <a:rPr lang="fr-FR" sz="2000" b="0" i="1" smtClean="0">
                          <a:latin typeface="Cambria Math"/>
                        </a:rPr>
                        <m:t>=______________________________________</m:t>
                      </m:r>
                    </m:oMath>
                  </m:oMathPara>
                </a14:m>
                <a:endParaRPr lang="fr-FR" sz="2000" i="1" dirty="0"/>
              </a:p>
            </p:txBody>
          </p:sp>
        </mc:Choice>
        <mc:Fallback xmlns="">
          <p:sp>
            <p:nvSpPr>
              <p:cNvPr id="14" name="TextBox 13"/>
              <p:cNvSpPr txBox="1">
                <a:spLocks noRot="1" noChangeAspect="1" noMove="1" noResize="1" noEditPoints="1" noAdjustHandles="1" noChangeArrowheads="1" noChangeShapeType="1" noTextEdit="1"/>
              </p:cNvSpPr>
              <p:nvPr/>
            </p:nvSpPr>
            <p:spPr>
              <a:xfrm>
                <a:off x="2443564" y="6381328"/>
                <a:ext cx="4256870" cy="400110"/>
              </a:xfrm>
              <a:prstGeom prst="rect">
                <a:avLst/>
              </a:prstGeom>
              <a:blipFill rotWithShape="1">
                <a:blip r:embed="rId6"/>
                <a:stretch>
                  <a:fillRect l="-57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791050" y="5795972"/>
                <a:ext cx="4256870" cy="400110"/>
              </a:xfrm>
              <a:prstGeom prst="rect">
                <a:avLst/>
              </a:prstGeom>
              <a:noFill/>
            </p:spPr>
            <p:txBody>
              <a:bodyPr wrap="square" rtlCol="0">
                <a:spAutoFit/>
              </a:bodyPr>
              <a:lstStyle/>
              <a:p>
                <a:pPr algn="ctr"/>
                <a:r>
                  <a:rPr lang="fr-FR" sz="2000" dirty="0" smtClean="0"/>
                  <a:t>Seuil de </a:t>
                </a:r>
                <a14:m>
                  <m:oMath xmlns:m="http://schemas.openxmlformats.org/officeDocument/2006/math">
                    <m:r>
                      <a:rPr lang="fr-FR" sz="2000" b="0" i="1" smtClean="0">
                        <a:latin typeface="Cambria Math"/>
                      </a:rPr>
                      <m:t>𝑅</m:t>
                    </m:r>
                  </m:oMath>
                </a14:m>
                <a:r>
                  <a:rPr lang="fr-FR" sz="2000" dirty="0" smtClean="0"/>
                  <a:t> à 15</a:t>
                </a:r>
                <a:endParaRPr lang="fr-FR"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791050" y="5795972"/>
                <a:ext cx="4256870" cy="400110"/>
              </a:xfrm>
              <a:prstGeom prst="rect">
                <a:avLst/>
              </a:prstGeom>
              <a:blipFill rotWithShape="1">
                <a:blip r:embed="rId7"/>
                <a:stretch>
                  <a:fillRect t="-6154" b="-29231"/>
                </a:stretch>
              </a:blipFill>
            </p:spPr>
            <p:txBody>
              <a:bodyPr/>
              <a:lstStyle/>
              <a:p>
                <a:r>
                  <a:rPr lang="fr-FR">
                    <a:noFill/>
                  </a:rPr>
                  <a:t> </a:t>
                </a:r>
              </a:p>
            </p:txBody>
          </p:sp>
        </mc:Fallback>
      </mc:AlternateContent>
    </p:spTree>
    <p:extLst>
      <p:ext uri="{BB962C8B-B14F-4D97-AF65-F5344CB8AC3E}">
        <p14:creationId xmlns:p14="http://schemas.microsoft.com/office/powerpoint/2010/main" val="345853481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fr-FR" dirty="0" smtClean="0"/>
              <a:t>La ligne de partage des eaux</a:t>
            </a:r>
            <a:endParaRPr lang="fr-FR" dirty="0"/>
          </a:p>
        </p:txBody>
      </p:sp>
      <p:sp>
        <p:nvSpPr>
          <p:cNvPr id="9" name="Text Placeholder 8"/>
          <p:cNvSpPr>
            <a:spLocks noGrp="1"/>
          </p:cNvSpPr>
          <p:nvPr>
            <p:ph type="body" sz="quarter" idx="14"/>
          </p:nvPr>
        </p:nvSpPr>
        <p:spPr/>
        <p:txBody>
          <a:bodyPr/>
          <a:lstStyle/>
          <a:p>
            <a:r>
              <a:rPr lang="fr-FR" dirty="0" smtClean="0"/>
              <a:t>5</a:t>
            </a:r>
            <a:endParaRPr lang="fr-FR" dirty="0"/>
          </a:p>
        </p:txBody>
      </p:sp>
      <p:sp>
        <p:nvSpPr>
          <p:cNvPr id="11" name="Text Placeholder 10"/>
          <p:cNvSpPr>
            <a:spLocks noGrp="1"/>
          </p:cNvSpPr>
          <p:nvPr>
            <p:ph type="body" sz="quarter" idx="15"/>
          </p:nvPr>
        </p:nvSpPr>
        <p:spPr/>
        <p:txBody>
          <a:bodyPr/>
          <a:lstStyle/>
          <a:p>
            <a:r>
              <a:rPr lang="fr-FR" dirty="0" smtClean="0"/>
              <a:t>3</a:t>
            </a:r>
            <a:endParaRPr lang="fr-FR" dirty="0"/>
          </a:p>
        </p:txBody>
      </p:sp>
    </p:spTree>
    <p:extLst>
      <p:ext uri="{BB962C8B-B14F-4D97-AF65-F5344CB8AC3E}">
        <p14:creationId xmlns:p14="http://schemas.microsoft.com/office/powerpoint/2010/main" val="190306471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90500" y="3861048"/>
            <a:ext cx="8704386" cy="2666780"/>
            <a:chOff x="190500" y="3861048"/>
            <a:chExt cx="8704386" cy="2666780"/>
          </a:xfrm>
        </p:grpSpPr>
        <p:sp>
          <p:nvSpPr>
            <p:cNvPr id="12" name="Rectangle 11"/>
            <p:cNvSpPr/>
            <p:nvPr/>
          </p:nvSpPr>
          <p:spPr>
            <a:xfrm>
              <a:off x="190500" y="3861048"/>
              <a:ext cx="1685925" cy="2666780"/>
            </a:xfrm>
            <a:prstGeom prst="rect">
              <a:avLst/>
            </a:prstGeom>
            <a:pattFill prst="solidDmnd">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876424" y="3861048"/>
              <a:ext cx="1183407" cy="2666780"/>
            </a:xfrm>
            <a:prstGeom prst="rect">
              <a:avLst/>
            </a:prstGeom>
            <a:pattFill prst="diagBrick">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3059832" y="3861048"/>
              <a:ext cx="1944216" cy="2666780"/>
            </a:xfrm>
            <a:prstGeom prst="rect">
              <a:avLst/>
            </a:prstGeom>
            <a:pattFill prst="dkHorz">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004047" y="3861048"/>
              <a:ext cx="1958728" cy="2666780"/>
            </a:xfrm>
            <a:prstGeom prst="rect">
              <a:avLst/>
            </a:prstGeom>
            <a:pattFill prst="wd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6962775" y="3861048"/>
              <a:ext cx="971549" cy="2666780"/>
            </a:xfrm>
            <a:prstGeom prst="rect">
              <a:avLst/>
            </a:prstGeom>
            <a:pattFill prst="dash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7924800" y="3861048"/>
              <a:ext cx="970086" cy="2666780"/>
            </a:xfrm>
            <a:prstGeom prst="rect">
              <a:avLst/>
            </a:prstGeom>
            <a:pattFill prst="pct70">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 name="Group 26"/>
          <p:cNvGrpSpPr/>
          <p:nvPr/>
        </p:nvGrpSpPr>
        <p:grpSpPr>
          <a:xfrm>
            <a:off x="1876424" y="3501008"/>
            <a:ext cx="6057901" cy="3709654"/>
            <a:chOff x="1876424" y="3501008"/>
            <a:chExt cx="6057901" cy="3709654"/>
          </a:xfrm>
        </p:grpSpPr>
        <p:cxnSp>
          <p:nvCxnSpPr>
            <p:cNvPr id="22" name="Straight Connector 21"/>
            <p:cNvCxnSpPr/>
            <p:nvPr/>
          </p:nvCxnSpPr>
          <p:spPr>
            <a:xfrm flipV="1">
              <a:off x="1876424" y="3501008"/>
              <a:ext cx="1" cy="370965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059832" y="3501008"/>
              <a:ext cx="1" cy="370965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04048" y="3501008"/>
              <a:ext cx="1" cy="370965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962775" y="3501008"/>
              <a:ext cx="1" cy="370965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934324" y="3501008"/>
              <a:ext cx="1" cy="370965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useBgFill="1">
        <p:nvSpPr>
          <p:cNvPr id="11" name="Freeform 10"/>
          <p:cNvSpPr/>
          <p:nvPr/>
        </p:nvSpPr>
        <p:spPr bwMode="white">
          <a:xfrm>
            <a:off x="179513" y="4077072"/>
            <a:ext cx="8782050" cy="2323041"/>
          </a:xfrm>
          <a:custGeom>
            <a:avLst/>
            <a:gdLst>
              <a:gd name="connsiteX0" fmla="*/ 0 w 8543925"/>
              <a:gd name="connsiteY0" fmla="*/ 2303991 h 2306740"/>
              <a:gd name="connsiteX1" fmla="*/ 809625 w 8543925"/>
              <a:gd name="connsiteY1" fmla="*/ 2132541 h 2306740"/>
              <a:gd name="connsiteX2" fmla="*/ 1266825 w 8543925"/>
              <a:gd name="connsiteY2" fmla="*/ 1189566 h 2306740"/>
              <a:gd name="connsiteX3" fmla="*/ 1714500 w 8543925"/>
              <a:gd name="connsiteY3" fmla="*/ 599016 h 2306740"/>
              <a:gd name="connsiteX4" fmla="*/ 2076450 w 8543925"/>
              <a:gd name="connsiteY4" fmla="*/ 1513416 h 2306740"/>
              <a:gd name="connsiteX5" fmla="*/ 2400300 w 8543925"/>
              <a:gd name="connsiteY5" fmla="*/ 2161116 h 2306740"/>
              <a:gd name="connsiteX6" fmla="*/ 2638425 w 8543925"/>
              <a:gd name="connsiteY6" fmla="*/ 1589616 h 2306740"/>
              <a:gd name="connsiteX7" fmla="*/ 2781300 w 8543925"/>
              <a:gd name="connsiteY7" fmla="*/ 989541 h 2306740"/>
              <a:gd name="connsiteX8" fmla="*/ 3028950 w 8543925"/>
              <a:gd name="connsiteY8" fmla="*/ 999066 h 2306740"/>
              <a:gd name="connsiteX9" fmla="*/ 3371850 w 8543925"/>
              <a:gd name="connsiteY9" fmla="*/ 1846791 h 2306740"/>
              <a:gd name="connsiteX10" fmla="*/ 3829050 w 8543925"/>
              <a:gd name="connsiteY10" fmla="*/ 2113491 h 2306740"/>
              <a:gd name="connsiteX11" fmla="*/ 4229100 w 8543925"/>
              <a:gd name="connsiteY11" fmla="*/ 1465791 h 2306740"/>
              <a:gd name="connsiteX12" fmla="*/ 4743450 w 8543925"/>
              <a:gd name="connsiteY12" fmla="*/ 1075266 h 2306740"/>
              <a:gd name="connsiteX13" fmla="*/ 5381625 w 8543925"/>
              <a:gd name="connsiteY13" fmla="*/ 1275291 h 2306740"/>
              <a:gd name="connsiteX14" fmla="*/ 5895975 w 8543925"/>
              <a:gd name="connsiteY14" fmla="*/ 1913466 h 2306740"/>
              <a:gd name="connsiteX15" fmla="*/ 6286500 w 8543925"/>
              <a:gd name="connsiteY15" fmla="*/ 1837266 h 2306740"/>
              <a:gd name="connsiteX16" fmla="*/ 6572250 w 8543925"/>
              <a:gd name="connsiteY16" fmla="*/ 503766 h 2306740"/>
              <a:gd name="connsiteX17" fmla="*/ 6858000 w 8543925"/>
              <a:gd name="connsiteY17" fmla="*/ 75141 h 2306740"/>
              <a:gd name="connsiteX18" fmla="*/ 7229475 w 8543925"/>
              <a:gd name="connsiteY18" fmla="*/ 1922991 h 2306740"/>
              <a:gd name="connsiteX19" fmla="*/ 7496175 w 8543925"/>
              <a:gd name="connsiteY19" fmla="*/ 1465791 h 2306740"/>
              <a:gd name="connsiteX20" fmla="*/ 7724775 w 8543925"/>
              <a:gd name="connsiteY20" fmla="*/ 17991 h 2306740"/>
              <a:gd name="connsiteX21" fmla="*/ 7972425 w 8543925"/>
              <a:gd name="connsiteY21" fmla="*/ 941916 h 2306740"/>
              <a:gd name="connsiteX22" fmla="*/ 8143875 w 8543925"/>
              <a:gd name="connsiteY22" fmla="*/ 1903941 h 2306740"/>
              <a:gd name="connsiteX23" fmla="*/ 8543925 w 8543925"/>
              <a:gd name="connsiteY23" fmla="*/ 2056341 h 2306740"/>
              <a:gd name="connsiteX0" fmla="*/ 0 w 8715375"/>
              <a:gd name="connsiteY0" fmla="*/ 2303991 h 2306740"/>
              <a:gd name="connsiteX1" fmla="*/ 809625 w 8715375"/>
              <a:gd name="connsiteY1" fmla="*/ 2132541 h 2306740"/>
              <a:gd name="connsiteX2" fmla="*/ 1266825 w 8715375"/>
              <a:gd name="connsiteY2" fmla="*/ 1189566 h 2306740"/>
              <a:gd name="connsiteX3" fmla="*/ 1714500 w 8715375"/>
              <a:gd name="connsiteY3" fmla="*/ 599016 h 2306740"/>
              <a:gd name="connsiteX4" fmla="*/ 2076450 w 8715375"/>
              <a:gd name="connsiteY4" fmla="*/ 1513416 h 2306740"/>
              <a:gd name="connsiteX5" fmla="*/ 2400300 w 8715375"/>
              <a:gd name="connsiteY5" fmla="*/ 2161116 h 2306740"/>
              <a:gd name="connsiteX6" fmla="*/ 2638425 w 8715375"/>
              <a:gd name="connsiteY6" fmla="*/ 1589616 h 2306740"/>
              <a:gd name="connsiteX7" fmla="*/ 2781300 w 8715375"/>
              <a:gd name="connsiteY7" fmla="*/ 989541 h 2306740"/>
              <a:gd name="connsiteX8" fmla="*/ 3028950 w 8715375"/>
              <a:gd name="connsiteY8" fmla="*/ 999066 h 2306740"/>
              <a:gd name="connsiteX9" fmla="*/ 3371850 w 8715375"/>
              <a:gd name="connsiteY9" fmla="*/ 1846791 h 2306740"/>
              <a:gd name="connsiteX10" fmla="*/ 3829050 w 8715375"/>
              <a:gd name="connsiteY10" fmla="*/ 2113491 h 2306740"/>
              <a:gd name="connsiteX11" fmla="*/ 4229100 w 8715375"/>
              <a:gd name="connsiteY11" fmla="*/ 1465791 h 2306740"/>
              <a:gd name="connsiteX12" fmla="*/ 4743450 w 8715375"/>
              <a:gd name="connsiteY12" fmla="*/ 1075266 h 2306740"/>
              <a:gd name="connsiteX13" fmla="*/ 5381625 w 8715375"/>
              <a:gd name="connsiteY13" fmla="*/ 1275291 h 2306740"/>
              <a:gd name="connsiteX14" fmla="*/ 5895975 w 8715375"/>
              <a:gd name="connsiteY14" fmla="*/ 1913466 h 2306740"/>
              <a:gd name="connsiteX15" fmla="*/ 6286500 w 8715375"/>
              <a:gd name="connsiteY15" fmla="*/ 1837266 h 2306740"/>
              <a:gd name="connsiteX16" fmla="*/ 6572250 w 8715375"/>
              <a:gd name="connsiteY16" fmla="*/ 503766 h 2306740"/>
              <a:gd name="connsiteX17" fmla="*/ 6858000 w 8715375"/>
              <a:gd name="connsiteY17" fmla="*/ 75141 h 2306740"/>
              <a:gd name="connsiteX18" fmla="*/ 7229475 w 8715375"/>
              <a:gd name="connsiteY18" fmla="*/ 1922991 h 2306740"/>
              <a:gd name="connsiteX19" fmla="*/ 7496175 w 8715375"/>
              <a:gd name="connsiteY19" fmla="*/ 1465791 h 2306740"/>
              <a:gd name="connsiteX20" fmla="*/ 7724775 w 8715375"/>
              <a:gd name="connsiteY20" fmla="*/ 17991 h 2306740"/>
              <a:gd name="connsiteX21" fmla="*/ 7972425 w 8715375"/>
              <a:gd name="connsiteY21" fmla="*/ 941916 h 2306740"/>
              <a:gd name="connsiteX22" fmla="*/ 8143875 w 8715375"/>
              <a:gd name="connsiteY22" fmla="*/ 1903941 h 2306740"/>
              <a:gd name="connsiteX23" fmla="*/ 8715375 w 8715375"/>
              <a:gd name="connsiteY23" fmla="*/ 2199216 h 2306740"/>
              <a:gd name="connsiteX0" fmla="*/ 0 w 8782050"/>
              <a:gd name="connsiteY0" fmla="*/ 2303991 h 2323041"/>
              <a:gd name="connsiteX1" fmla="*/ 809625 w 8782050"/>
              <a:gd name="connsiteY1" fmla="*/ 2132541 h 2323041"/>
              <a:gd name="connsiteX2" fmla="*/ 1266825 w 8782050"/>
              <a:gd name="connsiteY2" fmla="*/ 1189566 h 2323041"/>
              <a:gd name="connsiteX3" fmla="*/ 1714500 w 8782050"/>
              <a:gd name="connsiteY3" fmla="*/ 599016 h 2323041"/>
              <a:gd name="connsiteX4" fmla="*/ 2076450 w 8782050"/>
              <a:gd name="connsiteY4" fmla="*/ 1513416 h 2323041"/>
              <a:gd name="connsiteX5" fmla="*/ 2400300 w 8782050"/>
              <a:gd name="connsiteY5" fmla="*/ 2161116 h 2323041"/>
              <a:gd name="connsiteX6" fmla="*/ 2638425 w 8782050"/>
              <a:gd name="connsiteY6" fmla="*/ 1589616 h 2323041"/>
              <a:gd name="connsiteX7" fmla="*/ 2781300 w 8782050"/>
              <a:gd name="connsiteY7" fmla="*/ 989541 h 2323041"/>
              <a:gd name="connsiteX8" fmla="*/ 3028950 w 8782050"/>
              <a:gd name="connsiteY8" fmla="*/ 999066 h 2323041"/>
              <a:gd name="connsiteX9" fmla="*/ 3371850 w 8782050"/>
              <a:gd name="connsiteY9" fmla="*/ 1846791 h 2323041"/>
              <a:gd name="connsiteX10" fmla="*/ 3829050 w 8782050"/>
              <a:gd name="connsiteY10" fmla="*/ 2113491 h 2323041"/>
              <a:gd name="connsiteX11" fmla="*/ 4229100 w 8782050"/>
              <a:gd name="connsiteY11" fmla="*/ 1465791 h 2323041"/>
              <a:gd name="connsiteX12" fmla="*/ 4743450 w 8782050"/>
              <a:gd name="connsiteY12" fmla="*/ 1075266 h 2323041"/>
              <a:gd name="connsiteX13" fmla="*/ 5381625 w 8782050"/>
              <a:gd name="connsiteY13" fmla="*/ 1275291 h 2323041"/>
              <a:gd name="connsiteX14" fmla="*/ 5895975 w 8782050"/>
              <a:gd name="connsiteY14" fmla="*/ 1913466 h 2323041"/>
              <a:gd name="connsiteX15" fmla="*/ 6286500 w 8782050"/>
              <a:gd name="connsiteY15" fmla="*/ 1837266 h 2323041"/>
              <a:gd name="connsiteX16" fmla="*/ 6572250 w 8782050"/>
              <a:gd name="connsiteY16" fmla="*/ 503766 h 2323041"/>
              <a:gd name="connsiteX17" fmla="*/ 6858000 w 8782050"/>
              <a:gd name="connsiteY17" fmla="*/ 75141 h 2323041"/>
              <a:gd name="connsiteX18" fmla="*/ 7229475 w 8782050"/>
              <a:gd name="connsiteY18" fmla="*/ 1922991 h 2323041"/>
              <a:gd name="connsiteX19" fmla="*/ 7496175 w 8782050"/>
              <a:gd name="connsiteY19" fmla="*/ 1465791 h 2323041"/>
              <a:gd name="connsiteX20" fmla="*/ 7724775 w 8782050"/>
              <a:gd name="connsiteY20" fmla="*/ 17991 h 2323041"/>
              <a:gd name="connsiteX21" fmla="*/ 7972425 w 8782050"/>
              <a:gd name="connsiteY21" fmla="*/ 941916 h 2323041"/>
              <a:gd name="connsiteX22" fmla="*/ 8143875 w 8782050"/>
              <a:gd name="connsiteY22" fmla="*/ 1903941 h 2323041"/>
              <a:gd name="connsiteX23" fmla="*/ 8782050 w 8782050"/>
              <a:gd name="connsiteY23" fmla="*/ 2323041 h 2323041"/>
              <a:gd name="connsiteX0" fmla="*/ 0 w 8772525"/>
              <a:gd name="connsiteY0" fmla="*/ 2284941 h 2323041"/>
              <a:gd name="connsiteX1" fmla="*/ 800100 w 8772525"/>
              <a:gd name="connsiteY1" fmla="*/ 2132541 h 2323041"/>
              <a:gd name="connsiteX2" fmla="*/ 1257300 w 8772525"/>
              <a:gd name="connsiteY2" fmla="*/ 1189566 h 2323041"/>
              <a:gd name="connsiteX3" fmla="*/ 1704975 w 8772525"/>
              <a:gd name="connsiteY3" fmla="*/ 599016 h 2323041"/>
              <a:gd name="connsiteX4" fmla="*/ 2066925 w 8772525"/>
              <a:gd name="connsiteY4" fmla="*/ 1513416 h 2323041"/>
              <a:gd name="connsiteX5" fmla="*/ 2390775 w 8772525"/>
              <a:gd name="connsiteY5" fmla="*/ 2161116 h 2323041"/>
              <a:gd name="connsiteX6" fmla="*/ 2628900 w 8772525"/>
              <a:gd name="connsiteY6" fmla="*/ 1589616 h 2323041"/>
              <a:gd name="connsiteX7" fmla="*/ 2771775 w 8772525"/>
              <a:gd name="connsiteY7" fmla="*/ 989541 h 2323041"/>
              <a:gd name="connsiteX8" fmla="*/ 3019425 w 8772525"/>
              <a:gd name="connsiteY8" fmla="*/ 999066 h 2323041"/>
              <a:gd name="connsiteX9" fmla="*/ 3362325 w 8772525"/>
              <a:gd name="connsiteY9" fmla="*/ 1846791 h 2323041"/>
              <a:gd name="connsiteX10" fmla="*/ 3819525 w 8772525"/>
              <a:gd name="connsiteY10" fmla="*/ 2113491 h 2323041"/>
              <a:gd name="connsiteX11" fmla="*/ 4219575 w 8772525"/>
              <a:gd name="connsiteY11" fmla="*/ 1465791 h 2323041"/>
              <a:gd name="connsiteX12" fmla="*/ 4733925 w 8772525"/>
              <a:gd name="connsiteY12" fmla="*/ 1075266 h 2323041"/>
              <a:gd name="connsiteX13" fmla="*/ 5372100 w 8772525"/>
              <a:gd name="connsiteY13" fmla="*/ 1275291 h 2323041"/>
              <a:gd name="connsiteX14" fmla="*/ 5886450 w 8772525"/>
              <a:gd name="connsiteY14" fmla="*/ 1913466 h 2323041"/>
              <a:gd name="connsiteX15" fmla="*/ 6276975 w 8772525"/>
              <a:gd name="connsiteY15" fmla="*/ 1837266 h 2323041"/>
              <a:gd name="connsiteX16" fmla="*/ 6562725 w 8772525"/>
              <a:gd name="connsiteY16" fmla="*/ 503766 h 2323041"/>
              <a:gd name="connsiteX17" fmla="*/ 6848475 w 8772525"/>
              <a:gd name="connsiteY17" fmla="*/ 75141 h 2323041"/>
              <a:gd name="connsiteX18" fmla="*/ 7219950 w 8772525"/>
              <a:gd name="connsiteY18" fmla="*/ 1922991 h 2323041"/>
              <a:gd name="connsiteX19" fmla="*/ 7486650 w 8772525"/>
              <a:gd name="connsiteY19" fmla="*/ 1465791 h 2323041"/>
              <a:gd name="connsiteX20" fmla="*/ 7715250 w 8772525"/>
              <a:gd name="connsiteY20" fmla="*/ 17991 h 2323041"/>
              <a:gd name="connsiteX21" fmla="*/ 7962900 w 8772525"/>
              <a:gd name="connsiteY21" fmla="*/ 941916 h 2323041"/>
              <a:gd name="connsiteX22" fmla="*/ 8134350 w 8772525"/>
              <a:gd name="connsiteY22" fmla="*/ 1903941 h 2323041"/>
              <a:gd name="connsiteX23" fmla="*/ 8772525 w 8772525"/>
              <a:gd name="connsiteY23" fmla="*/ 2323041 h 2323041"/>
              <a:gd name="connsiteX0" fmla="*/ 0 w 8782050"/>
              <a:gd name="connsiteY0" fmla="*/ 2303991 h 2323041"/>
              <a:gd name="connsiteX1" fmla="*/ 809625 w 8782050"/>
              <a:gd name="connsiteY1" fmla="*/ 2132541 h 2323041"/>
              <a:gd name="connsiteX2" fmla="*/ 1266825 w 8782050"/>
              <a:gd name="connsiteY2" fmla="*/ 1189566 h 2323041"/>
              <a:gd name="connsiteX3" fmla="*/ 1714500 w 8782050"/>
              <a:gd name="connsiteY3" fmla="*/ 599016 h 2323041"/>
              <a:gd name="connsiteX4" fmla="*/ 2076450 w 8782050"/>
              <a:gd name="connsiteY4" fmla="*/ 1513416 h 2323041"/>
              <a:gd name="connsiteX5" fmla="*/ 2400300 w 8782050"/>
              <a:gd name="connsiteY5" fmla="*/ 2161116 h 2323041"/>
              <a:gd name="connsiteX6" fmla="*/ 2638425 w 8782050"/>
              <a:gd name="connsiteY6" fmla="*/ 1589616 h 2323041"/>
              <a:gd name="connsiteX7" fmla="*/ 2781300 w 8782050"/>
              <a:gd name="connsiteY7" fmla="*/ 989541 h 2323041"/>
              <a:gd name="connsiteX8" fmla="*/ 3028950 w 8782050"/>
              <a:gd name="connsiteY8" fmla="*/ 999066 h 2323041"/>
              <a:gd name="connsiteX9" fmla="*/ 3371850 w 8782050"/>
              <a:gd name="connsiteY9" fmla="*/ 1846791 h 2323041"/>
              <a:gd name="connsiteX10" fmla="*/ 3829050 w 8782050"/>
              <a:gd name="connsiteY10" fmla="*/ 2113491 h 2323041"/>
              <a:gd name="connsiteX11" fmla="*/ 4229100 w 8782050"/>
              <a:gd name="connsiteY11" fmla="*/ 1465791 h 2323041"/>
              <a:gd name="connsiteX12" fmla="*/ 4743450 w 8782050"/>
              <a:gd name="connsiteY12" fmla="*/ 1075266 h 2323041"/>
              <a:gd name="connsiteX13" fmla="*/ 5381625 w 8782050"/>
              <a:gd name="connsiteY13" fmla="*/ 1275291 h 2323041"/>
              <a:gd name="connsiteX14" fmla="*/ 5895975 w 8782050"/>
              <a:gd name="connsiteY14" fmla="*/ 1913466 h 2323041"/>
              <a:gd name="connsiteX15" fmla="*/ 6286500 w 8782050"/>
              <a:gd name="connsiteY15" fmla="*/ 1837266 h 2323041"/>
              <a:gd name="connsiteX16" fmla="*/ 6572250 w 8782050"/>
              <a:gd name="connsiteY16" fmla="*/ 503766 h 2323041"/>
              <a:gd name="connsiteX17" fmla="*/ 6858000 w 8782050"/>
              <a:gd name="connsiteY17" fmla="*/ 75141 h 2323041"/>
              <a:gd name="connsiteX18" fmla="*/ 7229475 w 8782050"/>
              <a:gd name="connsiteY18" fmla="*/ 1922991 h 2323041"/>
              <a:gd name="connsiteX19" fmla="*/ 7496175 w 8782050"/>
              <a:gd name="connsiteY19" fmla="*/ 1465791 h 2323041"/>
              <a:gd name="connsiteX20" fmla="*/ 7724775 w 8782050"/>
              <a:gd name="connsiteY20" fmla="*/ 17991 h 2323041"/>
              <a:gd name="connsiteX21" fmla="*/ 7972425 w 8782050"/>
              <a:gd name="connsiteY21" fmla="*/ 941916 h 2323041"/>
              <a:gd name="connsiteX22" fmla="*/ 8143875 w 8782050"/>
              <a:gd name="connsiteY22" fmla="*/ 1903941 h 2323041"/>
              <a:gd name="connsiteX23" fmla="*/ 8782050 w 8782050"/>
              <a:gd name="connsiteY23" fmla="*/ 2323041 h 232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82050" h="2323041">
                <a:moveTo>
                  <a:pt x="0" y="2303991"/>
                </a:moveTo>
                <a:cubicBezTo>
                  <a:pt x="299244" y="2311134"/>
                  <a:pt x="598488" y="2318278"/>
                  <a:pt x="809625" y="2132541"/>
                </a:cubicBezTo>
                <a:cubicBezTo>
                  <a:pt x="1020762" y="1946804"/>
                  <a:pt x="1116013" y="1445153"/>
                  <a:pt x="1266825" y="1189566"/>
                </a:cubicBezTo>
                <a:cubicBezTo>
                  <a:pt x="1417638" y="933978"/>
                  <a:pt x="1579563" y="545041"/>
                  <a:pt x="1714500" y="599016"/>
                </a:cubicBezTo>
                <a:cubicBezTo>
                  <a:pt x="1849438" y="652991"/>
                  <a:pt x="1962150" y="1253066"/>
                  <a:pt x="2076450" y="1513416"/>
                </a:cubicBezTo>
                <a:cubicBezTo>
                  <a:pt x="2190750" y="1773766"/>
                  <a:pt x="2306638" y="2148416"/>
                  <a:pt x="2400300" y="2161116"/>
                </a:cubicBezTo>
                <a:cubicBezTo>
                  <a:pt x="2493962" y="2173816"/>
                  <a:pt x="2574925" y="1784878"/>
                  <a:pt x="2638425" y="1589616"/>
                </a:cubicBezTo>
                <a:cubicBezTo>
                  <a:pt x="2701925" y="1394353"/>
                  <a:pt x="2716213" y="1087966"/>
                  <a:pt x="2781300" y="989541"/>
                </a:cubicBezTo>
                <a:cubicBezTo>
                  <a:pt x="2846387" y="891116"/>
                  <a:pt x="2930525" y="856191"/>
                  <a:pt x="3028950" y="999066"/>
                </a:cubicBezTo>
                <a:cubicBezTo>
                  <a:pt x="3127375" y="1141941"/>
                  <a:pt x="3238500" y="1661054"/>
                  <a:pt x="3371850" y="1846791"/>
                </a:cubicBezTo>
                <a:cubicBezTo>
                  <a:pt x="3505200" y="2032528"/>
                  <a:pt x="3686175" y="2176991"/>
                  <a:pt x="3829050" y="2113491"/>
                </a:cubicBezTo>
                <a:cubicBezTo>
                  <a:pt x="3971925" y="2049991"/>
                  <a:pt x="4076700" y="1638828"/>
                  <a:pt x="4229100" y="1465791"/>
                </a:cubicBezTo>
                <a:cubicBezTo>
                  <a:pt x="4381500" y="1292754"/>
                  <a:pt x="4551363" y="1107016"/>
                  <a:pt x="4743450" y="1075266"/>
                </a:cubicBezTo>
                <a:cubicBezTo>
                  <a:pt x="4935538" y="1043516"/>
                  <a:pt x="5189538" y="1135591"/>
                  <a:pt x="5381625" y="1275291"/>
                </a:cubicBezTo>
                <a:cubicBezTo>
                  <a:pt x="5573712" y="1414991"/>
                  <a:pt x="5745163" y="1819803"/>
                  <a:pt x="5895975" y="1913466"/>
                </a:cubicBezTo>
                <a:cubicBezTo>
                  <a:pt x="6046788" y="2007128"/>
                  <a:pt x="6173787" y="2072216"/>
                  <a:pt x="6286500" y="1837266"/>
                </a:cubicBezTo>
                <a:cubicBezTo>
                  <a:pt x="6399213" y="1602316"/>
                  <a:pt x="6477000" y="797453"/>
                  <a:pt x="6572250" y="503766"/>
                </a:cubicBezTo>
                <a:cubicBezTo>
                  <a:pt x="6667500" y="210079"/>
                  <a:pt x="6748463" y="-161396"/>
                  <a:pt x="6858000" y="75141"/>
                </a:cubicBezTo>
                <a:cubicBezTo>
                  <a:pt x="6967537" y="311678"/>
                  <a:pt x="7123112" y="1691216"/>
                  <a:pt x="7229475" y="1922991"/>
                </a:cubicBezTo>
                <a:cubicBezTo>
                  <a:pt x="7335838" y="2154766"/>
                  <a:pt x="7413625" y="1783291"/>
                  <a:pt x="7496175" y="1465791"/>
                </a:cubicBezTo>
                <a:cubicBezTo>
                  <a:pt x="7578725" y="1148291"/>
                  <a:pt x="7645400" y="105303"/>
                  <a:pt x="7724775" y="17991"/>
                </a:cubicBezTo>
                <a:cubicBezTo>
                  <a:pt x="7804150" y="-69321"/>
                  <a:pt x="7902575" y="627591"/>
                  <a:pt x="7972425" y="941916"/>
                </a:cubicBezTo>
                <a:cubicBezTo>
                  <a:pt x="8042275" y="1256241"/>
                  <a:pt x="8008938" y="1673754"/>
                  <a:pt x="8143875" y="1903941"/>
                </a:cubicBezTo>
                <a:cubicBezTo>
                  <a:pt x="8278812" y="2134128"/>
                  <a:pt x="8691563" y="2291291"/>
                  <a:pt x="8782050" y="2323041"/>
                </a:cubicBezTo>
              </a:path>
            </a:pathLst>
          </a:custGeom>
          <a:gradFill flip="none" rotWithShape="0">
            <a:gsLst>
              <a:gs pos="0">
                <a:srgbClr val="FFEFD1">
                  <a:lumMod val="100000"/>
                </a:srgbClr>
              </a:gs>
              <a:gs pos="64000">
                <a:srgbClr val="F0EBD5">
                  <a:lumMod val="88000"/>
                  <a:lumOff val="12000"/>
                </a:srgbClr>
              </a:gs>
              <a:gs pos="100000">
                <a:srgbClr val="D1C39F">
                  <a:lumMod val="76000"/>
                  <a:lumOff val="24000"/>
                </a:srgbClr>
              </a:gs>
            </a:gsLst>
            <a:path path="circle">
              <a:fillToRect l="104922" t="120557" r="-4922" b="-20557"/>
            </a:path>
            <a:tileRect l="-2101" t="-176746" r="-111946" b="-317859"/>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useBgFill="1">
        <p:nvSpPr>
          <p:cNvPr id="18" name="Rectangle 17"/>
          <p:cNvSpPr/>
          <p:nvPr/>
        </p:nvSpPr>
        <p:spPr>
          <a:xfrm>
            <a:off x="179512" y="6381751"/>
            <a:ext cx="8782051" cy="476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itle 7"/>
          <p:cNvSpPr>
            <a:spLocks noGrp="1"/>
          </p:cNvSpPr>
          <p:nvPr>
            <p:ph type="title"/>
          </p:nvPr>
        </p:nvSpPr>
        <p:spPr/>
        <p:txBody>
          <a:bodyPr/>
          <a:lstStyle/>
          <a:p>
            <a:r>
              <a:rPr lang="fr-FR" dirty="0" smtClean="0"/>
              <a:t>La ligne de partage des eaux</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103</a:t>
            </a:fld>
            <a:endParaRPr lang="fr-FR" dirty="0"/>
          </a:p>
        </p:txBody>
      </p:sp>
      <p:sp>
        <p:nvSpPr>
          <p:cNvPr id="9" name="Text Placeholder 8"/>
          <p:cNvSpPr>
            <a:spLocks noGrp="1"/>
          </p:cNvSpPr>
          <p:nvPr>
            <p:ph type="body" sz="quarter" idx="13"/>
          </p:nvPr>
        </p:nvSpPr>
        <p:spPr/>
        <p:txBody>
          <a:bodyPr/>
          <a:lstStyle/>
          <a:p>
            <a:r>
              <a:rPr lang="fr-FR" dirty="0" smtClean="0"/>
              <a:t>La ligne de partage (</a:t>
            </a:r>
            <a:r>
              <a:rPr lang="fr-FR" dirty="0" err="1" smtClean="0"/>
              <a:t>watershed</a:t>
            </a:r>
            <a:r>
              <a:rPr lang="fr-FR" dirty="0" smtClean="0"/>
              <a:t> en anglais) des eaux consiste, à partir de marqueurs </a:t>
            </a:r>
            <a:r>
              <a:rPr lang="fr-FR" i="1" dirty="0" smtClean="0"/>
              <a:t>M</a:t>
            </a:r>
            <a:r>
              <a:rPr lang="fr-FR" dirty="0" smtClean="0"/>
              <a:t> représentant des lacs, et d’un relief </a:t>
            </a:r>
            <a:r>
              <a:rPr lang="fr-FR" i="1" dirty="0" smtClean="0"/>
              <a:t>R</a:t>
            </a:r>
            <a:r>
              <a:rPr lang="fr-FR" dirty="0" smtClean="0"/>
              <a:t>, à faire monter le niveau de l’eau et de trouver les endroits </a:t>
            </a:r>
            <a:r>
              <a:rPr lang="fr-FR" i="1" dirty="0" smtClean="0"/>
              <a:t>W</a:t>
            </a:r>
            <a:r>
              <a:rPr lang="fr-FR" dirty="0" smtClean="0"/>
              <a:t> où les lacs se rejoignent.</a:t>
            </a:r>
            <a:endParaRPr lang="fr-FR" dirty="0"/>
          </a:p>
        </p:txBody>
      </p:sp>
      <p:sp>
        <p:nvSpPr>
          <p:cNvPr id="28" name="TextBox 27"/>
          <p:cNvSpPr txBox="1"/>
          <p:nvPr/>
        </p:nvSpPr>
        <p:spPr>
          <a:xfrm>
            <a:off x="1403648" y="5171169"/>
            <a:ext cx="317716" cy="369332"/>
          </a:xfrm>
          <a:prstGeom prst="rect">
            <a:avLst/>
          </a:prstGeom>
          <a:noFill/>
        </p:spPr>
        <p:txBody>
          <a:bodyPr wrap="none" rtlCol="0">
            <a:spAutoFit/>
          </a:bodyPr>
          <a:lstStyle/>
          <a:p>
            <a:r>
              <a:rPr lang="fr-FR" i="1" dirty="0" smtClean="0"/>
              <a:t>R</a:t>
            </a:r>
            <a:endParaRPr lang="fr-FR" i="1" dirty="0"/>
          </a:p>
        </p:txBody>
      </p:sp>
      <p:sp>
        <p:nvSpPr>
          <p:cNvPr id="29" name="TextBox 28"/>
          <p:cNvSpPr txBox="1"/>
          <p:nvPr/>
        </p:nvSpPr>
        <p:spPr>
          <a:xfrm>
            <a:off x="4609389" y="6215447"/>
            <a:ext cx="394660" cy="369332"/>
          </a:xfrm>
          <a:prstGeom prst="rect">
            <a:avLst/>
          </a:prstGeom>
          <a:noFill/>
        </p:spPr>
        <p:txBody>
          <a:bodyPr wrap="none" rtlCol="0">
            <a:spAutoFit/>
          </a:bodyPr>
          <a:lstStyle/>
          <a:p>
            <a:r>
              <a:rPr lang="fr-FR" i="1" dirty="0" smtClean="0"/>
              <a:t>M</a:t>
            </a:r>
            <a:endParaRPr lang="fr-FR" i="1" dirty="0"/>
          </a:p>
        </p:txBody>
      </p:sp>
      <p:cxnSp>
        <p:nvCxnSpPr>
          <p:cNvPr id="31" name="Straight Arrow Connector 30"/>
          <p:cNvCxnSpPr>
            <a:stCxn id="29" idx="0"/>
          </p:cNvCxnSpPr>
          <p:nvPr/>
        </p:nvCxnSpPr>
        <p:spPr>
          <a:xfrm flipH="1" flipV="1">
            <a:off x="1033463" y="6093298"/>
            <a:ext cx="3773256" cy="12214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9" idx="0"/>
          </p:cNvCxnSpPr>
          <p:nvPr/>
        </p:nvCxnSpPr>
        <p:spPr>
          <a:xfrm flipH="1" flipV="1">
            <a:off x="2627785" y="6021289"/>
            <a:ext cx="2178934" cy="19415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9" idx="0"/>
          </p:cNvCxnSpPr>
          <p:nvPr/>
        </p:nvCxnSpPr>
        <p:spPr>
          <a:xfrm flipH="1" flipV="1">
            <a:off x="4031940" y="6093297"/>
            <a:ext cx="774779" cy="1221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9" idx="0"/>
          </p:cNvCxnSpPr>
          <p:nvPr/>
        </p:nvCxnSpPr>
        <p:spPr>
          <a:xfrm flipV="1">
            <a:off x="4806719" y="5949281"/>
            <a:ext cx="1493473" cy="26616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9" idx="0"/>
          </p:cNvCxnSpPr>
          <p:nvPr/>
        </p:nvCxnSpPr>
        <p:spPr>
          <a:xfrm flipV="1">
            <a:off x="4806719" y="6021289"/>
            <a:ext cx="2641830" cy="19415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9" idx="0"/>
          </p:cNvCxnSpPr>
          <p:nvPr/>
        </p:nvCxnSpPr>
        <p:spPr>
          <a:xfrm flipV="1">
            <a:off x="4806719" y="6093297"/>
            <a:ext cx="3797729" cy="1221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820394" y="3131676"/>
            <a:ext cx="386644" cy="369332"/>
          </a:xfrm>
          <a:prstGeom prst="rect">
            <a:avLst/>
          </a:prstGeom>
          <a:noFill/>
        </p:spPr>
        <p:txBody>
          <a:bodyPr wrap="none" rtlCol="0">
            <a:spAutoFit/>
          </a:bodyPr>
          <a:lstStyle/>
          <a:p>
            <a:r>
              <a:rPr lang="fr-FR" i="1" dirty="0" smtClean="0"/>
              <a:t>W</a:t>
            </a:r>
            <a:endParaRPr lang="fr-FR" i="1" dirty="0"/>
          </a:p>
        </p:txBody>
      </p:sp>
    </p:spTree>
    <p:extLst>
      <p:ext uri="{BB962C8B-B14F-4D97-AF65-F5344CB8AC3E}">
        <p14:creationId xmlns:p14="http://schemas.microsoft.com/office/powerpoint/2010/main" val="358981954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La ligne de partage des eaux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104</a:t>
            </a:fld>
            <a:endParaRPr lang="fr-FR" dirty="0"/>
          </a:p>
        </p:txBody>
      </p:sp>
      <p:sp>
        <p:nvSpPr>
          <p:cNvPr id="6" name="Text Placeholder 5"/>
          <p:cNvSpPr>
            <a:spLocks noGrp="1"/>
          </p:cNvSpPr>
          <p:nvPr>
            <p:ph type="body" sz="quarter" idx="13"/>
          </p:nvPr>
        </p:nvSpPr>
        <p:spPr/>
        <p:txBody>
          <a:bodyPr/>
          <a:lstStyle/>
          <a:p>
            <a:r>
              <a:rPr lang="fr-FR" dirty="0" smtClean="0"/>
              <a:t>On souhaite extraire les frontières des cellules</a:t>
            </a:r>
            <a:endParaRPr lang="fr-FR"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772816"/>
            <a:ext cx="3672408" cy="3486932"/>
          </a:xfrm>
          <a:prstGeom prst="rect">
            <a:avLst/>
          </a:prstGeom>
        </p:spPr>
      </p:pic>
      <p:sp>
        <p:nvSpPr>
          <p:cNvPr id="10" name="TextBox 9"/>
          <p:cNvSpPr txBox="1"/>
          <p:nvPr/>
        </p:nvSpPr>
        <p:spPr>
          <a:xfrm>
            <a:off x="251521" y="5517232"/>
            <a:ext cx="8784976" cy="923330"/>
          </a:xfrm>
          <a:prstGeom prst="rect">
            <a:avLst/>
          </a:prstGeom>
          <a:noFill/>
        </p:spPr>
        <p:txBody>
          <a:bodyPr wrap="square" rtlCol="0">
            <a:spAutoFit/>
          </a:bodyPr>
          <a:lstStyle/>
          <a:p>
            <a:r>
              <a:rPr lang="fr-FR" dirty="0" smtClean="0"/>
              <a:t>Les lacs de départ (traits blancs) repèrent les cellules et le fond de l’image. </a:t>
            </a:r>
            <a:r>
              <a:rPr lang="fr-FR" b="1" dirty="0" smtClean="0"/>
              <a:t>Le relief de propagation est le gradient de l’image </a:t>
            </a:r>
            <a:r>
              <a:rPr lang="fr-FR" dirty="0" smtClean="0"/>
              <a:t>(la frontière souhaitée est alors une montagne, non pas un escarpement).</a:t>
            </a:r>
            <a:endParaRPr lang="fr-FR"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772816"/>
            <a:ext cx="3668948" cy="3483647"/>
          </a:xfrm>
          <a:prstGeom prst="rect">
            <a:avLst/>
          </a:prstGeom>
        </p:spPr>
      </p:pic>
    </p:spTree>
    <p:extLst>
      <p:ext uri="{BB962C8B-B14F-4D97-AF65-F5344CB8AC3E}">
        <p14:creationId xmlns:p14="http://schemas.microsoft.com/office/powerpoint/2010/main" val="107056196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La ligne de partage des eaux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105</a:t>
            </a:fld>
            <a:endParaRPr lang="fr-FR" dirty="0"/>
          </a:p>
        </p:txBody>
      </p:sp>
      <p:sp>
        <p:nvSpPr>
          <p:cNvPr id="9" name="Text Placeholder 8"/>
          <p:cNvSpPr>
            <a:spLocks noGrp="1"/>
          </p:cNvSpPr>
          <p:nvPr>
            <p:ph type="body" sz="quarter" idx="14"/>
          </p:nvPr>
        </p:nvSpPr>
        <p:spPr>
          <a:xfrm>
            <a:off x="5148064" y="1341438"/>
            <a:ext cx="3745111" cy="5040312"/>
          </a:xfrm>
        </p:spPr>
        <p:txBody>
          <a:bodyPr>
            <a:normAutofit/>
          </a:bodyPr>
          <a:lstStyle/>
          <a:p>
            <a:r>
              <a:rPr lang="fr-FR" dirty="0"/>
              <a:t>Im = </a:t>
            </a:r>
            <a:r>
              <a:rPr lang="fr-FR" dirty="0" err="1"/>
              <a:t>imread</a:t>
            </a:r>
            <a:r>
              <a:rPr lang="fr-FR" dirty="0"/>
              <a:t>('cell.png');</a:t>
            </a:r>
          </a:p>
          <a:p>
            <a:r>
              <a:rPr lang="fr-FR" dirty="0"/>
              <a:t>M = </a:t>
            </a:r>
            <a:r>
              <a:rPr lang="fr-FR" dirty="0" err="1"/>
              <a:t>imread</a:t>
            </a:r>
            <a:r>
              <a:rPr lang="fr-FR" dirty="0"/>
              <a:t>('marker.png</a:t>
            </a:r>
            <a:r>
              <a:rPr lang="fr-FR" dirty="0" smtClean="0"/>
              <a:t>');</a:t>
            </a:r>
            <a:endParaRPr lang="fr-FR" dirty="0"/>
          </a:p>
          <a:p>
            <a:r>
              <a:rPr lang="fr-FR" dirty="0"/>
              <a:t>El = </a:t>
            </a:r>
            <a:r>
              <a:rPr lang="fr-FR" dirty="0" err="1"/>
              <a:t>strel</a:t>
            </a:r>
            <a:r>
              <a:rPr lang="fr-FR" dirty="0"/>
              <a:t>('square', 7);</a:t>
            </a:r>
          </a:p>
          <a:p>
            <a:r>
              <a:rPr lang="fr-FR" dirty="0" smtClean="0"/>
              <a:t>Relief = </a:t>
            </a:r>
            <a:r>
              <a:rPr lang="fr-FR" dirty="0" err="1"/>
              <a:t>imdilate</a:t>
            </a:r>
            <a:r>
              <a:rPr lang="fr-FR" dirty="0"/>
              <a:t>(Im, El) - Im</a:t>
            </a:r>
            <a:r>
              <a:rPr lang="fr-FR" dirty="0" smtClean="0"/>
              <a:t>;</a:t>
            </a:r>
            <a:endParaRPr lang="fr-FR" dirty="0"/>
          </a:p>
          <a:p>
            <a:r>
              <a:rPr lang="fr-FR" i="1" dirty="0" smtClean="0">
                <a:solidFill>
                  <a:schemeClr val="accent3">
                    <a:lumMod val="50000"/>
                  </a:schemeClr>
                </a:solidFill>
              </a:rPr>
              <a:t>%On doit forcer les lacs de départ à être les seuls minimaux régionaux de Relief</a:t>
            </a:r>
          </a:p>
          <a:p>
            <a:r>
              <a:rPr lang="fr-FR" i="1" dirty="0" smtClean="0">
                <a:solidFill>
                  <a:schemeClr val="accent3">
                    <a:lumMod val="50000"/>
                  </a:schemeClr>
                </a:solidFill>
              </a:rPr>
              <a:t>%On procède à une reconstruction supérieure de Relief à partir de M</a:t>
            </a:r>
          </a:p>
          <a:p>
            <a:r>
              <a:rPr lang="fr-FR" i="1" dirty="0" smtClean="0">
                <a:solidFill>
                  <a:schemeClr val="accent3">
                    <a:lumMod val="50000"/>
                  </a:schemeClr>
                </a:solidFill>
              </a:rPr>
              <a:t>%C’est à cause de la ligne de partage des eaux, bizarrement implémentée dans </a:t>
            </a:r>
            <a:r>
              <a:rPr lang="fr-FR" i="1" dirty="0" err="1" smtClean="0">
                <a:solidFill>
                  <a:schemeClr val="accent3">
                    <a:lumMod val="50000"/>
                  </a:schemeClr>
                </a:solidFill>
              </a:rPr>
              <a:t>Matlab</a:t>
            </a:r>
            <a:endParaRPr lang="fr-FR" i="1" dirty="0">
              <a:solidFill>
                <a:schemeClr val="accent3">
                  <a:lumMod val="50000"/>
                </a:schemeClr>
              </a:solidFill>
            </a:endParaRPr>
          </a:p>
          <a:p>
            <a:r>
              <a:rPr lang="fr-FR" dirty="0"/>
              <a:t>Relief </a:t>
            </a:r>
            <a:r>
              <a:rPr lang="fr-FR" dirty="0" smtClean="0"/>
              <a:t>= 255-</a:t>
            </a:r>
            <a:r>
              <a:rPr lang="fr-FR" dirty="0"/>
              <a:t> Relief</a:t>
            </a:r>
            <a:r>
              <a:rPr lang="fr-FR" dirty="0" smtClean="0"/>
              <a:t>;</a:t>
            </a:r>
            <a:endParaRPr lang="fr-FR" dirty="0"/>
          </a:p>
          <a:p>
            <a:r>
              <a:rPr lang="fr-FR" dirty="0"/>
              <a:t>Relief </a:t>
            </a:r>
            <a:r>
              <a:rPr lang="fr-FR" dirty="0" smtClean="0"/>
              <a:t>= </a:t>
            </a:r>
            <a:r>
              <a:rPr lang="fr-FR" dirty="0" err="1" smtClean="0"/>
              <a:t>imreconstruct</a:t>
            </a:r>
            <a:r>
              <a:rPr lang="fr-FR" dirty="0" smtClean="0"/>
              <a:t>(M</a:t>
            </a:r>
            <a:r>
              <a:rPr lang="fr-FR" dirty="0"/>
              <a:t>, </a:t>
            </a:r>
            <a:r>
              <a:rPr lang="fr-FR" dirty="0" smtClean="0"/>
              <a:t>max(</a:t>
            </a:r>
            <a:r>
              <a:rPr lang="fr-FR" dirty="0"/>
              <a:t>Relief </a:t>
            </a:r>
            <a:r>
              <a:rPr lang="fr-FR" dirty="0" smtClean="0"/>
              <a:t>,</a:t>
            </a:r>
            <a:r>
              <a:rPr lang="fr-FR" dirty="0"/>
              <a:t>M));</a:t>
            </a:r>
          </a:p>
          <a:p>
            <a:r>
              <a:rPr lang="fr-FR" dirty="0"/>
              <a:t>Relief</a:t>
            </a:r>
            <a:r>
              <a:rPr lang="fr-FR" dirty="0" smtClean="0"/>
              <a:t> </a:t>
            </a:r>
            <a:r>
              <a:rPr lang="fr-FR" dirty="0"/>
              <a:t>= </a:t>
            </a:r>
            <a:r>
              <a:rPr lang="fr-FR" dirty="0" smtClean="0"/>
              <a:t>255-</a:t>
            </a:r>
            <a:r>
              <a:rPr lang="fr-FR" dirty="0"/>
              <a:t> Relief</a:t>
            </a:r>
            <a:r>
              <a:rPr lang="fr-FR" dirty="0" smtClean="0"/>
              <a:t>;</a:t>
            </a:r>
          </a:p>
          <a:p>
            <a:r>
              <a:rPr lang="fr-FR" dirty="0" smtClean="0"/>
              <a:t>S </a:t>
            </a:r>
            <a:r>
              <a:rPr lang="fr-FR" dirty="0"/>
              <a:t>= </a:t>
            </a:r>
            <a:r>
              <a:rPr lang="fr-FR" dirty="0" err="1" smtClean="0"/>
              <a:t>watershed</a:t>
            </a:r>
            <a:r>
              <a:rPr lang="fr-FR" dirty="0" smtClean="0"/>
              <a:t>(Relief);</a:t>
            </a:r>
            <a:endParaRPr lang="fr-FR" dirty="0"/>
          </a:p>
          <a:p>
            <a:endParaRPr lang="fr-FR" sz="12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34667"/>
            <a:ext cx="2146381" cy="203797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19" y="4005064"/>
            <a:ext cx="2146381" cy="203797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1134666"/>
            <a:ext cx="2146381" cy="203797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1" y="4005064"/>
            <a:ext cx="2146380" cy="203797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5815" y="4005064"/>
            <a:ext cx="2146381" cy="2037978"/>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251519" y="3172326"/>
                <a:ext cx="21463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𝐼𝑚</m:t>
                      </m:r>
                    </m:oMath>
                  </m:oMathPara>
                </a14:m>
                <a:endParaRPr lang="fr-FR" dirty="0"/>
              </a:p>
            </p:txBody>
          </p:sp>
        </mc:Choice>
        <mc:Fallback xmlns="">
          <p:sp>
            <p:nvSpPr>
              <p:cNvPr id="15" name="TextBox 14"/>
              <p:cNvSpPr txBox="1">
                <a:spLocks noRot="1" noChangeAspect="1" noMove="1" noResize="1" noEditPoints="1" noAdjustHandles="1" noChangeArrowheads="1" noChangeShapeType="1" noTextEdit="1"/>
              </p:cNvSpPr>
              <p:nvPr/>
            </p:nvSpPr>
            <p:spPr>
              <a:xfrm>
                <a:off x="251519" y="3172326"/>
                <a:ext cx="2146380" cy="369332"/>
              </a:xfrm>
              <a:prstGeom prst="rect">
                <a:avLst/>
              </a:prstGeom>
              <a:blipFill rotWithShape="1">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915815" y="3172645"/>
                <a:ext cx="21463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𝑀</m:t>
                      </m:r>
                    </m:oMath>
                  </m:oMathPara>
                </a14:m>
                <a:endParaRPr lang="fr-FR" dirty="0"/>
              </a:p>
            </p:txBody>
          </p:sp>
        </mc:Choice>
        <mc:Fallback xmlns="">
          <p:sp>
            <p:nvSpPr>
              <p:cNvPr id="16" name="TextBox 15"/>
              <p:cNvSpPr txBox="1">
                <a:spLocks noRot="1" noChangeAspect="1" noMove="1" noResize="1" noEditPoints="1" noAdjustHandles="1" noChangeArrowheads="1" noChangeShapeType="1" noTextEdit="1"/>
              </p:cNvSpPr>
              <p:nvPr/>
            </p:nvSpPr>
            <p:spPr>
              <a:xfrm>
                <a:off x="2915815" y="3172645"/>
                <a:ext cx="2146380" cy="369332"/>
              </a:xfrm>
              <a:prstGeom prst="rect">
                <a:avLst/>
              </a:prstGeom>
              <a:blipFill rotWithShape="1">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29840" y="6043042"/>
                <a:ext cx="21463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𝑅𝑒𝑙𝑖𝑒𝑓</m:t>
                      </m:r>
                    </m:oMath>
                  </m:oMathPara>
                </a14:m>
                <a:endParaRPr lang="fr-FR" dirty="0"/>
              </a:p>
            </p:txBody>
          </p:sp>
        </mc:Choice>
        <mc:Fallback xmlns="">
          <p:sp>
            <p:nvSpPr>
              <p:cNvPr id="17" name="TextBox 16"/>
              <p:cNvSpPr txBox="1">
                <a:spLocks noRot="1" noChangeAspect="1" noMove="1" noResize="1" noEditPoints="1" noAdjustHandles="1" noChangeArrowheads="1" noChangeShapeType="1" noTextEdit="1"/>
              </p:cNvSpPr>
              <p:nvPr/>
            </p:nvSpPr>
            <p:spPr>
              <a:xfrm>
                <a:off x="229840" y="6043042"/>
                <a:ext cx="2146380" cy="369332"/>
              </a:xfrm>
              <a:prstGeom prst="rect">
                <a:avLst/>
              </a:prstGeom>
              <a:blipFill rotWithShape="1">
                <a:blip r:embed="rId9"/>
                <a:stretch>
                  <a:fillRect b="-819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915817" y="6043042"/>
                <a:ext cx="21463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a:rPr>
                        <m:t>𝑆</m:t>
                      </m:r>
                    </m:oMath>
                  </m:oMathPara>
                </a14:m>
                <a:endParaRPr lang="fr-FR" dirty="0"/>
              </a:p>
            </p:txBody>
          </p:sp>
        </mc:Choice>
        <mc:Fallback xmlns="">
          <p:sp>
            <p:nvSpPr>
              <p:cNvPr id="18" name="TextBox 17"/>
              <p:cNvSpPr txBox="1">
                <a:spLocks noRot="1" noChangeAspect="1" noMove="1" noResize="1" noEditPoints="1" noAdjustHandles="1" noChangeArrowheads="1" noChangeShapeType="1" noTextEdit="1"/>
              </p:cNvSpPr>
              <p:nvPr/>
            </p:nvSpPr>
            <p:spPr>
              <a:xfrm>
                <a:off x="2915817" y="6043042"/>
                <a:ext cx="2146380" cy="369332"/>
              </a:xfrm>
              <a:prstGeom prst="rect">
                <a:avLst/>
              </a:prstGeom>
              <a:blipFill rotWithShape="1">
                <a:blip r:embed="rId10"/>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9026270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La ligne de partage des eaux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106</a:t>
            </a:fld>
            <a:endParaRPr lang="fr-FR" dirty="0"/>
          </a:p>
        </p:txBody>
      </p:sp>
      <p:sp>
        <p:nvSpPr>
          <p:cNvPr id="9" name="Text Placeholder 8"/>
          <p:cNvSpPr>
            <a:spLocks noGrp="1"/>
          </p:cNvSpPr>
          <p:nvPr>
            <p:ph type="body" sz="quarter" idx="13"/>
          </p:nvPr>
        </p:nvSpPr>
        <p:spPr/>
        <p:txBody>
          <a:bodyPr/>
          <a:lstStyle/>
          <a:p>
            <a:r>
              <a:rPr lang="fr-FR" dirty="0" smtClean="0"/>
              <a:t>En conclusion, la ligne de partage des eaux permet de segmenter (trouver les frontières) d’objets dans une image.</a:t>
            </a:r>
          </a:p>
          <a:p>
            <a:endParaRPr lang="fr-FR" dirty="0"/>
          </a:p>
          <a:p>
            <a:r>
              <a:rPr lang="fr-FR" dirty="0" smtClean="0"/>
              <a:t>La fonction de relief est souvent le gradient de l’image.</a:t>
            </a:r>
          </a:p>
          <a:p>
            <a:endParaRPr lang="fr-FR" dirty="0"/>
          </a:p>
          <a:p>
            <a:r>
              <a:rPr lang="fr-FR" dirty="0" smtClean="0"/>
              <a:t>La tâche difficile consiste à trouver de bons marqueurs pour les objets (par trop, pas trop peu, pour obtenir les bonnes frontières). Il faut bien analyser le problème, et utiliser les outils de morphologie vu précédemment.</a:t>
            </a:r>
            <a:endParaRPr lang="fr-FR" dirty="0"/>
          </a:p>
        </p:txBody>
      </p:sp>
    </p:spTree>
    <p:extLst>
      <p:ext uri="{BB962C8B-B14F-4D97-AF65-F5344CB8AC3E}">
        <p14:creationId xmlns:p14="http://schemas.microsoft.com/office/powerpoint/2010/main" val="3754115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Plan</a:t>
            </a:r>
            <a:endParaRPr lang="fr-FR" dirty="0"/>
          </a:p>
        </p:txBody>
      </p:sp>
      <p:sp>
        <p:nvSpPr>
          <p:cNvPr id="9" name="Text Placeholder 8"/>
          <p:cNvSpPr>
            <a:spLocks noGrp="1"/>
          </p:cNvSpPr>
          <p:nvPr>
            <p:ph type="body" sz="quarter" idx="13"/>
          </p:nvPr>
        </p:nvSpPr>
        <p:spPr>
          <a:xfrm>
            <a:off x="179513" y="1268760"/>
            <a:ext cx="4248471" cy="5184428"/>
          </a:xfrm>
        </p:spPr>
        <p:txBody>
          <a:bodyPr/>
          <a:lstStyle/>
          <a:p>
            <a:pPr algn="l"/>
            <a:r>
              <a:rPr lang="fr-FR" dirty="0" smtClean="0"/>
              <a:t>Erosion et dilatation en niveau </a:t>
            </a:r>
          </a:p>
          <a:p>
            <a:pPr algn="l"/>
            <a:r>
              <a:rPr lang="fr-FR" dirty="0" smtClean="0"/>
              <a:t>de gris</a:t>
            </a:r>
          </a:p>
          <a:p>
            <a:pPr lvl="1" algn="l"/>
            <a:r>
              <a:rPr lang="fr-FR" dirty="0" smtClean="0"/>
              <a:t>Erosion </a:t>
            </a:r>
          </a:p>
          <a:p>
            <a:pPr lvl="1" algn="l"/>
            <a:r>
              <a:rPr lang="fr-FR" dirty="0" smtClean="0"/>
              <a:t>Dilatation</a:t>
            </a:r>
          </a:p>
          <a:p>
            <a:pPr lvl="1" algn="l"/>
            <a:endParaRPr lang="fr-FR" dirty="0"/>
          </a:p>
          <a:p>
            <a:pPr algn="l"/>
            <a:r>
              <a:rPr lang="fr-FR" dirty="0"/>
              <a:t>Ouverture et fermeture en niveau </a:t>
            </a:r>
            <a:endParaRPr lang="fr-FR" dirty="0" smtClean="0"/>
          </a:p>
          <a:p>
            <a:pPr algn="l"/>
            <a:r>
              <a:rPr lang="fr-FR" dirty="0" smtClean="0"/>
              <a:t>de </a:t>
            </a:r>
            <a:r>
              <a:rPr lang="fr-FR" dirty="0"/>
              <a:t>gris</a:t>
            </a:r>
          </a:p>
          <a:p>
            <a:pPr lvl="1" algn="l"/>
            <a:r>
              <a:rPr lang="fr-FR" dirty="0"/>
              <a:t>Ouverture</a:t>
            </a:r>
          </a:p>
          <a:p>
            <a:pPr lvl="1" algn="l"/>
            <a:r>
              <a:rPr lang="fr-FR" dirty="0"/>
              <a:t>Fermeture</a:t>
            </a:r>
          </a:p>
          <a:p>
            <a:pPr lvl="1" algn="l"/>
            <a:endParaRPr lang="fr-FR" dirty="0"/>
          </a:p>
        </p:txBody>
      </p:sp>
      <p:cxnSp>
        <p:nvCxnSpPr>
          <p:cNvPr id="6" name="Straight Connector 5"/>
          <p:cNvCxnSpPr/>
          <p:nvPr/>
        </p:nvCxnSpPr>
        <p:spPr>
          <a:xfrm>
            <a:off x="4572000" y="1340768"/>
            <a:ext cx="0" cy="5184576"/>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 Placeholder 8"/>
          <p:cNvSpPr txBox="1">
            <a:spLocks/>
          </p:cNvSpPr>
          <p:nvPr/>
        </p:nvSpPr>
        <p:spPr>
          <a:xfrm>
            <a:off x="4716016" y="1124744"/>
            <a:ext cx="4392488" cy="5733256"/>
          </a:xfrm>
          <a:prstGeom prst="rect">
            <a:avLst/>
          </a:prstGeom>
        </p:spPr>
        <p:txBody>
          <a:bodyPr vert="horz" lIns="91440" tIns="45720" rIns="91440" bIns="45720" rtlCol="0">
            <a:normAutofit/>
          </a:bodyPr>
          <a:lstStyle>
            <a:lvl1pPr marL="0" indent="0" algn="just" defTabSz="914400" rtl="0" eaLnBrk="1" latinLnBrk="0" hangingPunct="1">
              <a:lnSpc>
                <a:spcPct val="120000"/>
              </a:lnSpc>
              <a:spcBef>
                <a:spcPct val="20000"/>
              </a:spcBef>
              <a:buFontTx/>
              <a:buNone/>
              <a:defRPr sz="2400" kern="1200">
                <a:solidFill>
                  <a:schemeClr val="tx1">
                    <a:lumMod val="75000"/>
                    <a:lumOff val="25000"/>
                  </a:schemeClr>
                </a:solidFill>
                <a:latin typeface="Adobe Garamond Pro" pitchFamily="18" charset="0"/>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fr-FR" dirty="0" smtClean="0"/>
          </a:p>
        </p:txBody>
      </p:sp>
      <p:sp>
        <p:nvSpPr>
          <p:cNvPr id="2" name="Slide Number Placeholder 1"/>
          <p:cNvSpPr>
            <a:spLocks noGrp="1"/>
          </p:cNvSpPr>
          <p:nvPr>
            <p:ph type="sldNum" sz="quarter" idx="12"/>
          </p:nvPr>
        </p:nvSpPr>
        <p:spPr/>
        <p:txBody>
          <a:bodyPr/>
          <a:lstStyle/>
          <a:p>
            <a:fld id="{3E28E49E-0FA3-4073-82CF-17635106A4E9}" type="slidenum">
              <a:rPr lang="fr-FR" smtClean="0"/>
              <a:pPr/>
              <a:t>11</a:t>
            </a:fld>
            <a:endParaRPr lang="fr-FR" dirty="0"/>
          </a:p>
        </p:txBody>
      </p:sp>
      <p:sp>
        <p:nvSpPr>
          <p:cNvPr id="7" name="Text Placeholder 8"/>
          <p:cNvSpPr txBox="1">
            <a:spLocks/>
          </p:cNvSpPr>
          <p:nvPr/>
        </p:nvSpPr>
        <p:spPr>
          <a:xfrm>
            <a:off x="4716016" y="1268760"/>
            <a:ext cx="4248471" cy="5184428"/>
          </a:xfrm>
          <a:prstGeom prst="rect">
            <a:avLst/>
          </a:prstGeom>
        </p:spPr>
        <p:txBody>
          <a:bodyPr vert="horz" lIns="91440" tIns="45720" rIns="91440" bIns="45720" rtlCol="0">
            <a:normAutofit/>
          </a:bodyPr>
          <a:lstStyle>
            <a:lvl1pPr marL="0" indent="0" algn="just" defTabSz="914400" rtl="0" eaLnBrk="1" latinLnBrk="0" hangingPunct="1">
              <a:lnSpc>
                <a:spcPct val="120000"/>
              </a:lnSpc>
              <a:spcBef>
                <a:spcPct val="20000"/>
              </a:spcBef>
              <a:buFontTx/>
              <a:buNone/>
              <a:defRPr sz="2400" kern="1200">
                <a:solidFill>
                  <a:schemeClr val="tx1"/>
                </a:solidFill>
                <a:latin typeface="Adobe Garamond Pro" pitchFamily="18" charset="0"/>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fr-FR" dirty="0"/>
              <a:t>Filtres par reconstruction</a:t>
            </a:r>
          </a:p>
          <a:p>
            <a:pPr lvl="1" algn="l"/>
            <a:r>
              <a:rPr lang="fr-FR" dirty="0"/>
              <a:t>Reconstruction supérieure</a:t>
            </a:r>
          </a:p>
          <a:p>
            <a:pPr lvl="1" algn="l"/>
            <a:r>
              <a:rPr lang="fr-FR" dirty="0"/>
              <a:t>Reconstruction inférieure</a:t>
            </a:r>
          </a:p>
          <a:p>
            <a:pPr lvl="1" algn="l"/>
            <a:endParaRPr lang="fr-FR" dirty="0"/>
          </a:p>
          <a:p>
            <a:pPr algn="l"/>
            <a:r>
              <a:rPr lang="fr-FR" dirty="0"/>
              <a:t>Filtres avancés</a:t>
            </a:r>
          </a:p>
          <a:p>
            <a:pPr lvl="1" algn="l"/>
            <a:r>
              <a:rPr lang="fr-FR" dirty="0"/>
              <a:t>ASF</a:t>
            </a:r>
          </a:p>
          <a:p>
            <a:pPr lvl="1" algn="l"/>
            <a:r>
              <a:rPr lang="fr-FR" dirty="0"/>
              <a:t>H-extrema et maxima régionaux</a:t>
            </a:r>
          </a:p>
          <a:p>
            <a:pPr lvl="1" algn="l"/>
            <a:r>
              <a:rPr lang="fr-FR" dirty="0"/>
              <a:t>Ligne de partage des eaux</a:t>
            </a:r>
          </a:p>
          <a:p>
            <a:pPr lvl="1" algn="l"/>
            <a:endParaRPr lang="fr-FR" dirty="0"/>
          </a:p>
        </p:txBody>
      </p:sp>
    </p:spTree>
    <p:extLst>
      <p:ext uri="{BB962C8B-B14F-4D97-AF65-F5344CB8AC3E}">
        <p14:creationId xmlns:p14="http://schemas.microsoft.com/office/powerpoint/2010/main" val="3387679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Erosion et dilatation en niveau de gris</a:t>
            </a:r>
            <a:endParaRPr lang="fr-FR" dirty="0"/>
          </a:p>
        </p:txBody>
      </p:sp>
      <p:sp>
        <p:nvSpPr>
          <p:cNvPr id="9" name="Text Placeholder 8"/>
          <p:cNvSpPr>
            <a:spLocks noGrp="1"/>
          </p:cNvSpPr>
          <p:nvPr>
            <p:ph type="body" sz="quarter" idx="14"/>
          </p:nvPr>
        </p:nvSpPr>
        <p:spPr/>
        <p:txBody>
          <a:bodyPr/>
          <a:lstStyle/>
          <a:p>
            <a:r>
              <a:rPr lang="fr-FR" dirty="0" smtClean="0"/>
              <a:t>2</a:t>
            </a:r>
            <a:endParaRPr lang="fr-FR" dirty="0"/>
          </a:p>
        </p:txBody>
      </p:sp>
    </p:spTree>
    <p:extLst>
      <p:ext uri="{BB962C8B-B14F-4D97-AF65-F5344CB8AC3E}">
        <p14:creationId xmlns:p14="http://schemas.microsoft.com/office/powerpoint/2010/main" val="3453615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L’érosion</a:t>
            </a:r>
            <a:endParaRPr lang="fr-FR" dirty="0"/>
          </a:p>
        </p:txBody>
      </p:sp>
      <p:sp>
        <p:nvSpPr>
          <p:cNvPr id="5" name="Text Placeholder 4"/>
          <p:cNvSpPr>
            <a:spLocks noGrp="1"/>
          </p:cNvSpPr>
          <p:nvPr>
            <p:ph type="body" sz="quarter" idx="14"/>
          </p:nvPr>
        </p:nvSpPr>
        <p:spPr/>
        <p:txBody>
          <a:bodyPr/>
          <a:lstStyle/>
          <a:p>
            <a:r>
              <a:rPr lang="fr-FR" dirty="0" smtClean="0"/>
              <a:t>2</a:t>
            </a:r>
            <a:endParaRPr lang="fr-FR" dirty="0"/>
          </a:p>
        </p:txBody>
      </p:sp>
      <p:sp>
        <p:nvSpPr>
          <p:cNvPr id="6" name="Text Placeholder 5"/>
          <p:cNvSpPr>
            <a:spLocks noGrp="1"/>
          </p:cNvSpPr>
          <p:nvPr>
            <p:ph type="body" sz="quarter" idx="15"/>
          </p:nvPr>
        </p:nvSpPr>
        <p:spPr/>
        <p:txBody>
          <a:bodyPr/>
          <a:lstStyle/>
          <a:p>
            <a:r>
              <a:rPr lang="fr-FR" dirty="0" smtClean="0"/>
              <a:t>1</a:t>
            </a:r>
            <a:endParaRPr lang="fr-FR" dirty="0"/>
          </a:p>
        </p:txBody>
      </p:sp>
    </p:spTree>
    <p:extLst>
      <p:ext uri="{BB962C8B-B14F-4D97-AF65-F5344CB8AC3E}">
        <p14:creationId xmlns:p14="http://schemas.microsoft.com/office/powerpoint/2010/main" val="618324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L’érosion en niveau de gris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14</a:t>
            </a:fld>
            <a:endParaRPr lang="fr-FR" dirty="0"/>
          </a:p>
        </p:txBody>
      </p:sp>
      <p:sp>
        <p:nvSpPr>
          <p:cNvPr id="9" name="Text Placeholder 8"/>
          <p:cNvSpPr>
            <a:spLocks noGrp="1"/>
          </p:cNvSpPr>
          <p:nvPr>
            <p:ph type="body" sz="quarter" idx="13"/>
          </p:nvPr>
        </p:nvSpPr>
        <p:spPr/>
        <p:txBody>
          <a:bodyPr/>
          <a:lstStyle/>
          <a:p>
            <a:r>
              <a:rPr lang="fr-FR" dirty="0" smtClean="0"/>
              <a:t>Revenons sur une image binaire, et calculons l’érosion de </a:t>
            </a:r>
            <a:r>
              <a:rPr lang="fr-FR" i="1" dirty="0" smtClean="0"/>
              <a:t>I</a:t>
            </a:r>
            <a:r>
              <a:rPr lang="fr-FR" dirty="0" smtClean="0"/>
              <a:t> par </a:t>
            </a:r>
            <a:r>
              <a:rPr lang="fr-FR" i="1" dirty="0" smtClean="0"/>
              <a:t>E</a:t>
            </a:r>
            <a:r>
              <a:rPr lang="fr-FR" dirty="0" smtClean="0"/>
              <a:t> :</a:t>
            </a:r>
            <a:endParaRPr lang="fr-FR" dirty="0"/>
          </a:p>
        </p:txBody>
      </p:sp>
      <p:graphicFrame>
        <p:nvGraphicFramePr>
          <p:cNvPr id="10" name="Object 9"/>
          <p:cNvGraphicFramePr>
            <a:graphicFrameLocks noChangeAspect="1"/>
          </p:cNvGraphicFramePr>
          <p:nvPr>
            <p:extLst>
              <p:ext uri="{D42A27DB-BD31-4B8C-83A1-F6EECF244321}">
                <p14:modId xmlns:p14="http://schemas.microsoft.com/office/powerpoint/2010/main" val="757757664"/>
              </p:ext>
            </p:extLst>
          </p:nvPr>
        </p:nvGraphicFramePr>
        <p:xfrm>
          <a:off x="179512" y="3356992"/>
          <a:ext cx="3159125" cy="3052763"/>
        </p:xfrm>
        <a:graphic>
          <a:graphicData uri="http://schemas.openxmlformats.org/presentationml/2006/ole">
            <mc:AlternateContent xmlns:mc="http://schemas.openxmlformats.org/markup-compatibility/2006">
              <mc:Choice xmlns:v="urn:schemas-microsoft-com:vml" Requires="v">
                <p:oleObj spid="_x0000_s52406" name="Worksheet" r:id="rId3" imgW="2581390" imgH="2495610" progId="Excel.Sheet.12">
                  <p:embed/>
                </p:oleObj>
              </mc:Choice>
              <mc:Fallback>
                <p:oleObj name="Worksheet" r:id="rId3" imgW="2581390" imgH="2495610" progId="Excel.Sheet.12">
                  <p:embed/>
                  <p:pic>
                    <p:nvPicPr>
                      <p:cNvPr id="0" name="Object 39"/>
                      <p:cNvPicPr>
                        <a:picLocks noChangeAspect="1" noChangeArrowheads="1"/>
                      </p:cNvPicPr>
                      <p:nvPr/>
                    </p:nvPicPr>
                    <p:blipFill>
                      <a:blip r:embed="rId4"/>
                      <a:srcRect/>
                      <a:stretch>
                        <a:fillRect/>
                      </a:stretch>
                    </p:blipFill>
                    <p:spPr bwMode="auto">
                      <a:xfrm>
                        <a:off x="179512" y="3356992"/>
                        <a:ext cx="3159125"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hidden="1"/>
          <p:cNvGraphicFramePr>
            <a:graphicFrameLocks noChangeAspect="1"/>
          </p:cNvGraphicFramePr>
          <p:nvPr>
            <p:extLst>
              <p:ext uri="{D42A27DB-BD31-4B8C-83A1-F6EECF244321}">
                <p14:modId xmlns:p14="http://schemas.microsoft.com/office/powerpoint/2010/main" val="4248223122"/>
              </p:ext>
            </p:extLst>
          </p:nvPr>
        </p:nvGraphicFramePr>
        <p:xfrm>
          <a:off x="5004048" y="3356992"/>
          <a:ext cx="3159125" cy="3052762"/>
        </p:xfrm>
        <a:graphic>
          <a:graphicData uri="http://schemas.openxmlformats.org/presentationml/2006/ole">
            <mc:AlternateContent xmlns:mc="http://schemas.openxmlformats.org/markup-compatibility/2006">
              <mc:Choice xmlns:v="urn:schemas-microsoft-com:vml" Requires="v">
                <p:oleObj spid="_x0000_s52407" name="Worksheet" r:id="rId5" imgW="2581390" imgH="2495610" progId="Excel.Sheet.12">
                  <p:embed/>
                </p:oleObj>
              </mc:Choice>
              <mc:Fallback>
                <p:oleObj name="Worksheet" r:id="rId5" imgW="2581390" imgH="2495610" progId="Excel.Sheet.12">
                  <p:embed/>
                  <p:pic>
                    <p:nvPicPr>
                      <p:cNvPr id="0" name="Object 9"/>
                      <p:cNvPicPr>
                        <a:picLocks noChangeAspect="1" noChangeArrowheads="1"/>
                      </p:cNvPicPr>
                      <p:nvPr/>
                    </p:nvPicPr>
                    <p:blipFill>
                      <a:blip r:embed="rId6"/>
                      <a:srcRect/>
                      <a:stretch>
                        <a:fillRect/>
                      </a:stretch>
                    </p:blipFill>
                    <p:spPr bwMode="auto">
                      <a:xfrm>
                        <a:off x="5004048" y="3356992"/>
                        <a:ext cx="3159125"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6683313"/>
              </p:ext>
            </p:extLst>
          </p:nvPr>
        </p:nvGraphicFramePr>
        <p:xfrm>
          <a:off x="179512" y="2060848"/>
          <a:ext cx="1385887" cy="1006475"/>
        </p:xfrm>
        <a:graphic>
          <a:graphicData uri="http://schemas.openxmlformats.org/presentationml/2006/ole">
            <mc:AlternateContent xmlns:mc="http://schemas.openxmlformats.org/markup-compatibility/2006">
              <mc:Choice xmlns:v="urn:schemas-microsoft-com:vml" Requires="v">
                <p:oleObj spid="_x0000_s52408" name="Worksheet" r:id="rId7" imgW="1152657" imgH="838080" progId="Excel.Sheet.12">
                  <p:embed/>
                </p:oleObj>
              </mc:Choice>
              <mc:Fallback>
                <p:oleObj name="Worksheet" r:id="rId7" imgW="1152657" imgH="838080" progId="Excel.Sheet.12">
                  <p:embed/>
                  <p:pic>
                    <p:nvPicPr>
                      <p:cNvPr id="0" name="Object 4"/>
                      <p:cNvPicPr>
                        <a:picLocks noChangeAspect="1" noChangeArrowheads="1"/>
                      </p:cNvPicPr>
                      <p:nvPr/>
                    </p:nvPicPr>
                    <p:blipFill>
                      <a:blip r:embed="rId8"/>
                      <a:srcRect/>
                      <a:stretch>
                        <a:fillRect/>
                      </a:stretch>
                    </p:blipFill>
                    <p:spPr bwMode="auto">
                      <a:xfrm>
                        <a:off x="179512" y="2060848"/>
                        <a:ext cx="13858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1547664" y="2708920"/>
            <a:ext cx="319318" cy="369332"/>
          </a:xfrm>
          <a:prstGeom prst="rect">
            <a:avLst/>
          </a:prstGeom>
          <a:noFill/>
        </p:spPr>
        <p:txBody>
          <a:bodyPr wrap="none" rtlCol="0">
            <a:spAutoFit/>
          </a:bodyPr>
          <a:lstStyle/>
          <a:p>
            <a:r>
              <a:rPr lang="fr-FR" i="1" dirty="0" smtClean="0"/>
              <a:t>E</a:t>
            </a:r>
            <a:endParaRPr lang="fr-FR" i="1" dirty="0"/>
          </a:p>
        </p:txBody>
      </p:sp>
      <p:sp>
        <p:nvSpPr>
          <p:cNvPr id="14" name="TextBox 13"/>
          <p:cNvSpPr txBox="1"/>
          <p:nvPr/>
        </p:nvSpPr>
        <p:spPr>
          <a:xfrm>
            <a:off x="3347864" y="6021288"/>
            <a:ext cx="263214" cy="369332"/>
          </a:xfrm>
          <a:prstGeom prst="rect">
            <a:avLst/>
          </a:prstGeom>
          <a:noFill/>
        </p:spPr>
        <p:txBody>
          <a:bodyPr wrap="none" rtlCol="0">
            <a:spAutoFit/>
          </a:bodyPr>
          <a:lstStyle/>
          <a:p>
            <a:r>
              <a:rPr lang="fr-FR" i="1" dirty="0" smtClean="0"/>
              <a:t>I</a:t>
            </a:r>
            <a:endParaRPr lang="fr-FR" i="1" dirty="0"/>
          </a:p>
        </p:txBody>
      </p:sp>
      <mc:AlternateContent xmlns:mc="http://schemas.openxmlformats.org/markup-compatibility/2006" xmlns:a14="http://schemas.microsoft.com/office/drawing/2010/main">
        <mc:Choice Requires="a14">
          <p:sp>
            <p:nvSpPr>
              <p:cNvPr id="15" name="TextBox 14"/>
              <p:cNvSpPr txBox="1"/>
              <p:nvPr/>
            </p:nvSpPr>
            <p:spPr>
              <a:xfrm>
                <a:off x="8172400" y="6021288"/>
                <a:ext cx="8229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5" name="TextBox 14"/>
              <p:cNvSpPr txBox="1">
                <a:spLocks noRot="1" noChangeAspect="1" noMove="1" noResize="1" noEditPoints="1" noAdjustHandles="1" noChangeArrowheads="1" noChangeShapeType="1" noTextEdit="1"/>
              </p:cNvSpPr>
              <p:nvPr/>
            </p:nvSpPr>
            <p:spPr>
              <a:xfrm>
                <a:off x="8172400" y="6021288"/>
                <a:ext cx="822982" cy="369332"/>
              </a:xfrm>
              <a:prstGeom prst="rect">
                <a:avLst/>
              </a:prstGeom>
              <a:blipFill rotWithShape="1">
                <a:blip r:embed="rId12"/>
                <a:stretch>
                  <a:fillRect b="-5000"/>
                </a:stretch>
              </a:blipFill>
            </p:spPr>
            <p:txBody>
              <a:bodyPr/>
              <a:lstStyle/>
              <a:p>
                <a:r>
                  <a:rPr lang="fr-FR">
                    <a:noFill/>
                  </a:rPr>
                  <a:t> </a:t>
                </a:r>
              </a:p>
            </p:txBody>
          </p:sp>
        </mc:Fallback>
      </mc:AlternateContent>
      <p:sp>
        <p:nvSpPr>
          <p:cNvPr id="42" name="TextBox 41"/>
          <p:cNvSpPr txBox="1"/>
          <p:nvPr/>
        </p:nvSpPr>
        <p:spPr>
          <a:xfrm>
            <a:off x="3203848" y="1916832"/>
            <a:ext cx="5791534" cy="707886"/>
          </a:xfrm>
          <a:prstGeom prst="rect">
            <a:avLst/>
          </a:prstGeom>
          <a:noFill/>
        </p:spPr>
        <p:txBody>
          <a:bodyPr wrap="square" rtlCol="0">
            <a:spAutoFit/>
          </a:bodyPr>
          <a:lstStyle/>
          <a:p>
            <a:r>
              <a:rPr lang="fr-FR" sz="2000" dirty="0" smtClean="0"/>
              <a:t>Quelle « formule » a-t-on appliqué pour calculer la valeur de ces deux pixels ?</a:t>
            </a:r>
            <a:endParaRPr lang="fr-FR" sz="2000" dirty="0"/>
          </a:p>
        </p:txBody>
      </p:sp>
      <p:sp>
        <p:nvSpPr>
          <p:cNvPr id="52" name="TextBox 51"/>
          <p:cNvSpPr txBox="1"/>
          <p:nvPr/>
        </p:nvSpPr>
        <p:spPr>
          <a:xfrm>
            <a:off x="3707904" y="2636912"/>
            <a:ext cx="5328592" cy="707886"/>
          </a:xfrm>
          <a:prstGeom prst="rect">
            <a:avLst/>
          </a:prstGeom>
          <a:noFill/>
        </p:spPr>
        <p:txBody>
          <a:bodyPr wrap="square" rtlCol="0">
            <a:spAutoFit/>
          </a:bodyPr>
          <a:lstStyle/>
          <a:p>
            <a:r>
              <a:rPr lang="fr-FR" sz="2000" dirty="0" smtClean="0"/>
              <a:t>______________________________________</a:t>
            </a:r>
          </a:p>
          <a:p>
            <a:r>
              <a:rPr lang="fr-FR" sz="2000" dirty="0" smtClean="0"/>
              <a:t>______________________________________</a:t>
            </a:r>
            <a:endParaRPr lang="fr-FR" sz="2000" dirty="0"/>
          </a:p>
        </p:txBody>
      </p:sp>
      <p:graphicFrame>
        <p:nvGraphicFramePr>
          <p:cNvPr id="53" name="Object 52"/>
          <p:cNvGraphicFramePr>
            <a:graphicFrameLocks noChangeAspect="1"/>
          </p:cNvGraphicFramePr>
          <p:nvPr>
            <p:extLst>
              <p:ext uri="{D42A27DB-BD31-4B8C-83A1-F6EECF244321}">
                <p14:modId xmlns:p14="http://schemas.microsoft.com/office/powerpoint/2010/main" val="1152117048"/>
              </p:ext>
            </p:extLst>
          </p:nvPr>
        </p:nvGraphicFramePr>
        <p:xfrm>
          <a:off x="5013275" y="3360608"/>
          <a:ext cx="3159125" cy="3052762"/>
        </p:xfrm>
        <a:graphic>
          <a:graphicData uri="http://schemas.openxmlformats.org/presentationml/2006/ole">
            <mc:AlternateContent xmlns:mc="http://schemas.openxmlformats.org/markup-compatibility/2006">
              <mc:Choice xmlns:v="urn:schemas-microsoft-com:vml" Requires="v">
                <p:oleObj spid="_x0000_s52409" name="Worksheet" r:id="rId13" imgW="2581390" imgH="2495610" progId="Excel.Sheet.12">
                  <p:embed/>
                </p:oleObj>
              </mc:Choice>
              <mc:Fallback>
                <p:oleObj name="Worksheet" r:id="rId13" imgW="2581390" imgH="2495610" progId="Excel.Sheet.12">
                  <p:embed/>
                  <p:pic>
                    <p:nvPicPr>
                      <p:cNvPr id="0" name="Object 10"/>
                      <p:cNvPicPr>
                        <a:picLocks noChangeAspect="1" noChangeArrowheads="1"/>
                      </p:cNvPicPr>
                      <p:nvPr/>
                    </p:nvPicPr>
                    <p:blipFill>
                      <a:blip r:embed="rId14"/>
                      <a:srcRect/>
                      <a:stretch>
                        <a:fillRect/>
                      </a:stretch>
                    </p:blipFill>
                    <p:spPr bwMode="auto">
                      <a:xfrm>
                        <a:off x="5013275" y="3360608"/>
                        <a:ext cx="3159125"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4" name="Straight Arrow Connector 43"/>
          <p:cNvCxnSpPr/>
          <p:nvPr/>
        </p:nvCxnSpPr>
        <p:spPr>
          <a:xfrm>
            <a:off x="3995936" y="3933056"/>
            <a:ext cx="1512168"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995936" y="4149080"/>
            <a:ext cx="2520280" cy="10081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44298" y="3709081"/>
            <a:ext cx="1031953" cy="1006936"/>
            <a:chOff x="544298" y="3709081"/>
            <a:chExt cx="1031953" cy="1006936"/>
          </a:xfrm>
        </p:grpSpPr>
        <p:sp>
          <p:nvSpPr>
            <p:cNvPr id="46" name="Rectangle 45"/>
            <p:cNvSpPr/>
            <p:nvPr/>
          </p:nvSpPr>
          <p:spPr>
            <a:xfrm>
              <a:off x="544298" y="3709081"/>
              <a:ext cx="334443" cy="3324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878105" y="4040940"/>
              <a:ext cx="334443" cy="3324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1239688" y="4041575"/>
              <a:ext cx="334443" cy="3324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1241808" y="4383522"/>
              <a:ext cx="334443" cy="3324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549409" y="4365104"/>
              <a:ext cx="334443" cy="3324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4" name="Group 53"/>
          <p:cNvGrpSpPr/>
          <p:nvPr/>
        </p:nvGrpSpPr>
        <p:grpSpPr>
          <a:xfrm>
            <a:off x="1595831" y="4702667"/>
            <a:ext cx="1031953" cy="1006936"/>
            <a:chOff x="544298" y="3709081"/>
            <a:chExt cx="1031953" cy="1006936"/>
          </a:xfrm>
        </p:grpSpPr>
        <p:sp>
          <p:nvSpPr>
            <p:cNvPr id="55" name="Rectangle 54"/>
            <p:cNvSpPr/>
            <p:nvPr/>
          </p:nvSpPr>
          <p:spPr>
            <a:xfrm>
              <a:off x="544298" y="3709081"/>
              <a:ext cx="334443" cy="3324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878105" y="4040940"/>
              <a:ext cx="334443" cy="3324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1239688" y="4041575"/>
              <a:ext cx="334443" cy="3324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p:cNvSpPr/>
            <p:nvPr/>
          </p:nvSpPr>
          <p:spPr>
            <a:xfrm>
              <a:off x="1241808" y="4383522"/>
              <a:ext cx="334443" cy="3324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p:cNvSpPr/>
            <p:nvPr/>
          </p:nvSpPr>
          <p:spPr>
            <a:xfrm>
              <a:off x="549409" y="4365104"/>
              <a:ext cx="334443" cy="3324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976527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L’érosion en niveau de gris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15</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dirty="0" smtClean="0"/>
                  <a:t>On peut définir l’érosion binaire, tout comme l’érosion en niveau de gris, en termes de minimum :</a:t>
                </a:r>
              </a:p>
              <a:p>
                <a:endParaRPr lang="fr-FR" dirty="0"/>
              </a:p>
              <a:p>
                <a:endParaRPr lang="fr-FR" dirty="0" smtClean="0"/>
              </a:p>
              <a:p>
                <a:endParaRPr lang="fr-FR" dirty="0"/>
              </a:p>
              <a:p>
                <a:endParaRPr lang="fr-FR" dirty="0" smtClean="0"/>
              </a:p>
              <a:p>
                <a:endParaRPr lang="fr-FR" dirty="0"/>
              </a:p>
              <a:p>
                <a:endParaRPr lang="fr-FR" dirty="0" smtClean="0"/>
              </a:p>
              <a:p>
                <a:r>
                  <a:rPr lang="fr-FR" dirty="0" smtClean="0"/>
                  <a:t>On dira que </a:t>
                </a:r>
                <a14:m>
                  <m:oMath xmlns:m="http://schemas.openxmlformats.org/officeDocument/2006/math">
                    <m:r>
                      <a:rPr lang="fr-FR" b="0" i="1" smtClean="0">
                        <a:latin typeface="Cambria Math"/>
                      </a:rPr>
                      <m:t>∀</m:t>
                    </m:r>
                    <m:r>
                      <a:rPr lang="fr-FR" b="0" i="1" smtClean="0">
                        <a:latin typeface="Cambria Math"/>
                      </a:rPr>
                      <m:t>𝑦</m:t>
                    </m:r>
                    <m:r>
                      <a:rPr lang="fr-FR" b="0" i="1" smtClean="0">
                        <a:latin typeface="Cambria Math"/>
                      </a:rPr>
                      <m:t>∉</m:t>
                    </m:r>
                    <m:r>
                      <a:rPr lang="fr-FR" b="0" i="1" smtClean="0">
                        <a:latin typeface="Cambria Math"/>
                      </a:rPr>
                      <m:t>𝐴</m:t>
                    </m:r>
                    <m:r>
                      <a:rPr lang="fr-FR" b="0" i="1" smtClean="0">
                        <a:latin typeface="Cambria Math"/>
                      </a:rPr>
                      <m:t>,  </m:t>
                    </m:r>
                    <m:r>
                      <a:rPr lang="fr-FR" b="0" i="1" smtClean="0">
                        <a:latin typeface="Cambria Math"/>
                      </a:rPr>
                      <m:t>𝐼</m:t>
                    </m:r>
                    <m:d>
                      <m:dPr>
                        <m:ctrlPr>
                          <a:rPr lang="fr-FR" b="0" i="1" smtClean="0">
                            <a:latin typeface="Cambria Math"/>
                          </a:rPr>
                        </m:ctrlPr>
                      </m:dPr>
                      <m:e>
                        <m:r>
                          <a:rPr lang="fr-FR" b="0" i="1" smtClean="0">
                            <a:latin typeface="Cambria Math"/>
                          </a:rPr>
                          <m:t>𝑦</m:t>
                        </m:r>
                      </m:e>
                    </m:d>
                    <m:r>
                      <a:rPr lang="fr-FR" b="0" i="1" smtClean="0">
                        <a:latin typeface="Cambria Math"/>
                      </a:rPr>
                      <m:t>=+∞</m:t>
                    </m:r>
                  </m:oMath>
                </a14:m>
                <a:r>
                  <a:rPr lang="fr-FR" dirty="0" smtClean="0"/>
                  <a:t>. Ceci fait sens si l’élément structurant contient l’origine (ce qui est souvent le cas en pratique).</a:t>
                </a:r>
              </a:p>
              <a:p>
                <a:endParaRPr lang="fr-FR" dirty="0"/>
              </a:p>
              <a:p>
                <a:endParaRPr lang="fr-FR" dirty="0" smtClean="0"/>
              </a:p>
              <a:p>
                <a:endParaRPr lang="fr-FR" dirty="0"/>
              </a:p>
              <a:p>
                <a:endParaRPr lang="fr-FR" dirty="0" smtClean="0"/>
              </a:p>
              <a:p>
                <a:endParaRPr lang="fr-FR" dirty="0"/>
              </a:p>
              <a:p>
                <a:endParaRPr lang="fr-FR" dirty="0" smtClean="0"/>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xfrm>
                <a:off x="179512" y="1268760"/>
                <a:ext cx="8784976" cy="5472608"/>
              </a:xfrm>
              <a:blipFill rotWithShape="1">
                <a:blip r:embed="rId2"/>
                <a:stretch>
                  <a:fillRect l="-1040" r="-10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2422202"/>
                <a:ext cx="8064896" cy="2446958"/>
              </a:xfrm>
            </p:spPr>
            <p:txBody>
              <a:bodyPr/>
              <a:lstStyle/>
              <a:p>
                <a:r>
                  <a:rPr lang="fr-FR" dirty="0" smtClean="0"/>
                  <a:t>Soit </a:t>
                </a:r>
                <a14:m>
                  <m:oMath xmlns:m="http://schemas.openxmlformats.org/officeDocument/2006/math">
                    <m:r>
                      <a:rPr lang="fr-FR" b="0" i="1" smtClean="0">
                        <a:latin typeface="Cambria Math"/>
                      </a:rPr>
                      <m:t>𝐼</m:t>
                    </m:r>
                    <m:r>
                      <a:rPr lang="fr-FR" b="0" i="1" smtClean="0">
                        <a:latin typeface="Cambria Math"/>
                      </a:rPr>
                      <m:t>:</m:t>
                    </m:r>
                    <m:r>
                      <a:rPr lang="fr-FR" b="0" i="1" smtClean="0">
                        <a:latin typeface="Cambria Math"/>
                      </a:rPr>
                      <m:t>𝐴</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r>
                      <a:rPr lang="fr-FR" b="0" i="1" smtClean="0">
                        <a:latin typeface="Cambria Math"/>
                      </a:rPr>
                      <m:t>→</m:t>
                    </m:r>
                    <m:r>
                      <a:rPr lang="fr-FR" b="0" i="1" smtClean="0">
                        <a:latin typeface="Cambria Math"/>
                      </a:rPr>
                      <m:t>𝐵</m:t>
                    </m:r>
                  </m:oMath>
                </a14:m>
                <a:r>
                  <a:rPr lang="fr-FR" dirty="0" smtClean="0"/>
                  <a:t> (</a:t>
                </a:r>
                <a:r>
                  <a:rPr lang="fr-FR" i="1" dirty="0" smtClean="0"/>
                  <a:t>I</a:t>
                </a:r>
                <a:r>
                  <a:rPr lang="fr-FR" dirty="0" smtClean="0"/>
                  <a:t> est donc une image </a:t>
                </a:r>
                <a:r>
                  <a:rPr lang="fr-FR" i="1" dirty="0" smtClean="0"/>
                  <a:t>n</a:t>
                </a:r>
                <a:r>
                  <a:rPr lang="fr-FR" dirty="0" smtClean="0"/>
                  <a:t>-dimensionnelle de domaine </a:t>
                </a:r>
                <a:r>
                  <a:rPr lang="fr-FR" i="1" dirty="0" smtClean="0"/>
                  <a:t>A</a:t>
                </a:r>
                <a:r>
                  <a:rPr lang="fr-FR" dirty="0" smtClean="0"/>
                  <a:t> et dont les valeurs d’arrivée se situent dans </a:t>
                </a:r>
                <a:r>
                  <a:rPr lang="fr-FR" i="1" dirty="0" smtClean="0"/>
                  <a:t>B</a:t>
                </a:r>
                <a:r>
                  <a:rPr lang="fr-FR" dirty="0" smtClean="0"/>
                  <a:t>), et </a:t>
                </a:r>
                <a14:m>
                  <m:oMath xmlns:m="http://schemas.openxmlformats.org/officeDocument/2006/math">
                    <m:r>
                      <a:rPr lang="fr-FR" b="0" i="1" smtClean="0">
                        <a:latin typeface="Cambria Math"/>
                      </a:rPr>
                      <m:t>𝐸</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un élément structurant.</a:t>
                </a:r>
              </a:p>
              <a:p>
                <a:r>
                  <a:rPr lang="fr-FR" dirty="0" smtClean="0"/>
                  <a:t>On définit </a:t>
                </a:r>
                <a:r>
                  <a:rPr lang="fr-FR" b="1" dirty="0" smtClean="0">
                    <a:solidFill>
                      <a:schemeClr val="tx1"/>
                    </a:solidFill>
                  </a:rPr>
                  <a:t>l’érosion</a:t>
                </a:r>
                <a:r>
                  <a:rPr lang="fr-FR" dirty="0" smtClean="0">
                    <a:solidFill>
                      <a:srgbClr val="C00000"/>
                    </a:solidFill>
                  </a:rPr>
                  <a:t> </a:t>
                </a:r>
                <a:r>
                  <a:rPr lang="fr-FR" dirty="0" smtClean="0"/>
                  <a:t>de </a:t>
                </a:r>
                <a:r>
                  <a:rPr lang="fr-FR" i="1" dirty="0" smtClean="0"/>
                  <a:t>I</a:t>
                </a:r>
                <a:r>
                  <a:rPr lang="fr-FR" dirty="0" smtClean="0"/>
                  <a:t> par </a:t>
                </a:r>
                <a:r>
                  <a:rPr lang="fr-FR" i="1" dirty="0" smtClean="0"/>
                  <a:t>E  </a:t>
                </a:r>
                <a:r>
                  <a:rPr lang="fr-FR" dirty="0" smtClean="0"/>
                  <a:t>l’application notée </a:t>
                </a:r>
                <a14:m>
                  <m:oMath xmlns:m="http://schemas.openxmlformats.org/officeDocument/2006/math">
                    <m:r>
                      <a:rPr lang="fr-FR" i="1">
                        <a:latin typeface="Cambria Math"/>
                      </a:rPr>
                      <m:t>𝐼</m:t>
                    </m:r>
                    <m:r>
                      <a:rPr lang="fr-FR" i="1">
                        <a:latin typeface="Cambria Math"/>
                      </a:rPr>
                      <m:t>⊖</m:t>
                    </m:r>
                    <m:r>
                      <a:rPr lang="fr-FR" i="1">
                        <a:latin typeface="Cambria Math"/>
                      </a:rPr>
                      <m:t>𝐸</m:t>
                    </m:r>
                  </m:oMath>
                </a14:m>
                <a:r>
                  <a:rPr lang="fr-FR" dirty="0" smtClean="0"/>
                  <a:t> telle que, </a:t>
                </a:r>
                <a14:m>
                  <m:oMath xmlns:m="http://schemas.openxmlformats.org/officeDocument/2006/math">
                    <m:r>
                      <a:rPr lang="fr-FR" b="0" i="1" smtClean="0">
                        <a:latin typeface="Cambria Math"/>
                      </a:rPr>
                      <m:t>∀</m:t>
                    </m:r>
                    <m:r>
                      <a:rPr lang="fr-FR" b="0" i="1" smtClean="0">
                        <a:latin typeface="Cambria Math"/>
                      </a:rPr>
                      <m:t>𝑥</m:t>
                    </m:r>
                    <m:r>
                      <a:rPr lang="fr-FR" b="0" i="1" smtClean="0">
                        <a:latin typeface="Cambria Math"/>
                      </a:rPr>
                      <m:t>∈</m:t>
                    </m:r>
                    <m:r>
                      <a:rPr lang="fr-FR" b="0" i="1" smtClean="0">
                        <a:latin typeface="Cambria Math"/>
                      </a:rPr>
                      <m:t>𝐴</m:t>
                    </m:r>
                    <m:r>
                      <a:rPr lang="fr-FR" b="0" i="1" smtClean="0">
                        <a:latin typeface="Cambria Math"/>
                      </a:rPr>
                      <m:t>, </m:t>
                    </m:r>
                    <m:d>
                      <m:dPr>
                        <m:ctrlPr>
                          <a:rPr lang="fr-FR" b="0" i="1" smtClean="0">
                            <a:latin typeface="Cambria Math"/>
                          </a:rPr>
                        </m:ctrlPr>
                      </m:dPr>
                      <m:e>
                        <m:r>
                          <a:rPr lang="fr-FR" b="0" i="1" smtClean="0">
                            <a:latin typeface="Cambria Math"/>
                          </a:rPr>
                          <m:t>𝐼</m:t>
                        </m:r>
                        <m:r>
                          <a:rPr lang="fr-FR" b="0" i="1" smtClean="0">
                            <a:latin typeface="Cambria Math"/>
                          </a:rPr>
                          <m:t>⊖</m:t>
                        </m:r>
                        <m:r>
                          <a:rPr lang="fr-FR" b="0" i="1" smtClean="0">
                            <a:latin typeface="Cambria Math"/>
                          </a:rPr>
                          <m:t>𝐸</m:t>
                        </m:r>
                      </m:e>
                    </m:d>
                    <m:d>
                      <m:dPr>
                        <m:ctrlPr>
                          <a:rPr lang="fr-FR" b="0" i="1" smtClean="0">
                            <a:latin typeface="Cambria Math"/>
                          </a:rPr>
                        </m:ctrlPr>
                      </m:dPr>
                      <m:e>
                        <m:r>
                          <a:rPr lang="fr-FR" b="0" i="1" smtClean="0">
                            <a:latin typeface="Cambria Math"/>
                          </a:rPr>
                          <m:t>𝑥</m:t>
                        </m:r>
                      </m:e>
                    </m:d>
                    <m:r>
                      <a:rPr lang="fr-FR" b="0" i="1" smtClean="0">
                        <a:latin typeface="Cambria Math"/>
                      </a:rPr>
                      <m:t>=___________________________________</m:t>
                    </m:r>
                  </m:oMath>
                </a14:m>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3" y="2422202"/>
                <a:ext cx="8064896" cy="2446958"/>
              </a:xfrm>
              <a:blipFill rotWithShape="1">
                <a:blip r:embed="rId3"/>
                <a:stretch>
                  <a:fillRect l="-979" r="-979" b="-735"/>
                </a:stretch>
              </a:blipFill>
            </p:spPr>
            <p:txBody>
              <a:bodyPr/>
              <a:lstStyle/>
              <a:p>
                <a:r>
                  <a:rPr lang="fr-FR">
                    <a:noFill/>
                  </a:rPr>
                  <a:t> </a:t>
                </a:r>
              </a:p>
            </p:txBody>
          </p:sp>
        </mc:Fallback>
      </mc:AlternateContent>
    </p:spTree>
    <p:extLst>
      <p:ext uri="{BB962C8B-B14F-4D97-AF65-F5344CB8AC3E}">
        <p14:creationId xmlns:p14="http://schemas.microsoft.com/office/powerpoint/2010/main" val="1617504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L’érosion en niveau de gris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16</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dirty="0" smtClean="0"/>
                  <a:t>Ex : Calculer </a:t>
                </a:r>
                <a14:m>
                  <m:oMath xmlns:m="http://schemas.openxmlformats.org/officeDocument/2006/math">
                    <m:r>
                      <a:rPr lang="fr-FR" b="0" i="1" smtClean="0">
                        <a:latin typeface="Cambria Math"/>
                      </a:rPr>
                      <m:t>𝐼</m:t>
                    </m:r>
                    <m:r>
                      <a:rPr lang="fr-FR" b="0" i="1" smtClean="0">
                        <a:latin typeface="Cambria Math"/>
                      </a:rPr>
                      <m:t>⊖</m:t>
                    </m:r>
                    <m:r>
                      <a:rPr lang="fr-FR" b="0" i="1" smtClean="0">
                        <a:latin typeface="Cambria Math"/>
                      </a:rPr>
                      <m:t>𝐸</m:t>
                    </m:r>
                  </m:oMath>
                </a14:m>
                <a:endParaRPr lang="fr-FR" dirty="0"/>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3"/>
                <a:stretch>
                  <a:fillRect l="-1040"/>
                </a:stretch>
              </a:blipFill>
            </p:spPr>
            <p:txBody>
              <a:bodyPr/>
              <a:lstStyle/>
              <a:p>
                <a:r>
                  <a:rPr lang="fr-FR">
                    <a:noFill/>
                  </a:rPr>
                  <a:t> </a:t>
                </a:r>
              </a:p>
            </p:txBody>
          </p:sp>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val="3584095128"/>
              </p:ext>
            </p:extLst>
          </p:nvPr>
        </p:nvGraphicFramePr>
        <p:xfrm>
          <a:off x="179388" y="2060575"/>
          <a:ext cx="1042987" cy="1006475"/>
        </p:xfrm>
        <a:graphic>
          <a:graphicData uri="http://schemas.openxmlformats.org/presentationml/2006/ole">
            <mc:AlternateContent xmlns:mc="http://schemas.openxmlformats.org/markup-compatibility/2006">
              <mc:Choice xmlns:v="urn:schemas-microsoft-com:vml" Requires="v">
                <p:oleObj spid="_x0000_s54436" name="Worksheet" r:id="rId4" imgW="866857" imgH="838080" progId="Excel.Sheet.12">
                  <p:embed/>
                </p:oleObj>
              </mc:Choice>
              <mc:Fallback>
                <p:oleObj name="Worksheet" r:id="rId4" imgW="866857" imgH="838080" progId="Excel.Sheet.12">
                  <p:embed/>
                  <p:pic>
                    <p:nvPicPr>
                      <p:cNvPr id="0" name=""/>
                      <p:cNvPicPr>
                        <a:picLocks noChangeAspect="1" noChangeArrowheads="1"/>
                      </p:cNvPicPr>
                      <p:nvPr/>
                    </p:nvPicPr>
                    <p:blipFill>
                      <a:blip r:embed="rId5"/>
                      <a:srcRect/>
                      <a:stretch>
                        <a:fillRect/>
                      </a:stretch>
                    </p:blipFill>
                    <p:spPr bwMode="auto">
                      <a:xfrm>
                        <a:off x="179388" y="2060575"/>
                        <a:ext cx="10429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1228346" y="2702066"/>
            <a:ext cx="319318" cy="369332"/>
          </a:xfrm>
          <a:prstGeom prst="rect">
            <a:avLst/>
          </a:prstGeom>
          <a:noFill/>
        </p:spPr>
        <p:txBody>
          <a:bodyPr wrap="none" rtlCol="0">
            <a:spAutoFit/>
          </a:bodyPr>
          <a:lstStyle/>
          <a:p>
            <a:r>
              <a:rPr lang="fr-FR" i="1" dirty="0" smtClean="0"/>
              <a:t>E</a:t>
            </a:r>
            <a:endParaRPr lang="fr-FR" i="1" dirty="0"/>
          </a:p>
        </p:txBody>
      </p:sp>
      <p:sp>
        <p:nvSpPr>
          <p:cNvPr id="13" name="TextBox 12"/>
          <p:cNvSpPr txBox="1"/>
          <p:nvPr/>
        </p:nvSpPr>
        <p:spPr>
          <a:xfrm>
            <a:off x="3101738" y="5805264"/>
            <a:ext cx="263214" cy="369332"/>
          </a:xfrm>
          <a:prstGeom prst="rect">
            <a:avLst/>
          </a:prstGeom>
          <a:noFill/>
        </p:spPr>
        <p:txBody>
          <a:bodyPr wrap="none" rtlCol="0">
            <a:spAutoFit/>
          </a:bodyPr>
          <a:lstStyle/>
          <a:p>
            <a:r>
              <a:rPr lang="fr-FR" i="1" dirty="0" smtClean="0"/>
              <a:t>I</a:t>
            </a:r>
            <a:endParaRPr lang="fr-FR" i="1" dirty="0"/>
          </a:p>
        </p:txBody>
      </p:sp>
      <p:graphicFrame>
        <p:nvGraphicFramePr>
          <p:cNvPr id="14" name="Object 13"/>
          <p:cNvGraphicFramePr>
            <a:graphicFrameLocks noChangeAspect="1"/>
          </p:cNvGraphicFramePr>
          <p:nvPr>
            <p:extLst>
              <p:ext uri="{D42A27DB-BD31-4B8C-83A1-F6EECF244321}">
                <p14:modId xmlns:p14="http://schemas.microsoft.com/office/powerpoint/2010/main" val="3132249959"/>
              </p:ext>
            </p:extLst>
          </p:nvPr>
        </p:nvGraphicFramePr>
        <p:xfrm>
          <a:off x="167998" y="3429000"/>
          <a:ext cx="2904450" cy="2808312"/>
        </p:xfrm>
        <a:graphic>
          <a:graphicData uri="http://schemas.openxmlformats.org/presentationml/2006/ole">
            <mc:AlternateContent xmlns:mc="http://schemas.openxmlformats.org/markup-compatibility/2006">
              <mc:Choice xmlns:v="urn:schemas-microsoft-com:vml" Requires="v">
                <p:oleObj spid="_x0000_s54437" name="Worksheet" r:id="rId6" imgW="1723988" imgH="1666980" progId="Excel.Sheet.12">
                  <p:embed/>
                </p:oleObj>
              </mc:Choice>
              <mc:Fallback>
                <p:oleObj name="Worksheet" r:id="rId6" imgW="1723988" imgH="1666980" progId="Excel.Sheet.12">
                  <p:embed/>
                  <p:pic>
                    <p:nvPicPr>
                      <p:cNvPr id="0" name="Object 2"/>
                      <p:cNvPicPr>
                        <a:picLocks noChangeAspect="1" noChangeArrowheads="1"/>
                      </p:cNvPicPr>
                      <p:nvPr/>
                    </p:nvPicPr>
                    <p:blipFill>
                      <a:blip r:embed="rId7"/>
                      <a:srcRect/>
                      <a:stretch>
                        <a:fillRect/>
                      </a:stretch>
                    </p:blipFill>
                    <p:spPr bwMode="auto">
                      <a:xfrm>
                        <a:off x="167998" y="3429000"/>
                        <a:ext cx="2904450" cy="2808312"/>
                      </a:xfrm>
                      <a:prstGeom prst="rect">
                        <a:avLst/>
                      </a:prstGeom>
                      <a:noFill/>
                      <a:ln>
                        <a:noFill/>
                      </a:ln>
                    </p:spPr>
                  </p:pic>
                </p:oleObj>
              </mc:Fallback>
            </mc:AlternateContent>
          </a:graphicData>
        </a:graphic>
      </p:graphicFrame>
      <p:graphicFrame>
        <p:nvGraphicFramePr>
          <p:cNvPr id="15" name="Object 14" hidden="1"/>
          <p:cNvGraphicFramePr>
            <a:graphicFrameLocks noChangeAspect="1"/>
          </p:cNvGraphicFramePr>
          <p:nvPr>
            <p:extLst>
              <p:ext uri="{D42A27DB-BD31-4B8C-83A1-F6EECF244321}">
                <p14:modId xmlns:p14="http://schemas.microsoft.com/office/powerpoint/2010/main" val="2399245860"/>
              </p:ext>
            </p:extLst>
          </p:nvPr>
        </p:nvGraphicFramePr>
        <p:xfrm>
          <a:off x="5220072" y="3429000"/>
          <a:ext cx="2905125" cy="2808288"/>
        </p:xfrm>
        <a:graphic>
          <a:graphicData uri="http://schemas.openxmlformats.org/presentationml/2006/ole">
            <mc:AlternateContent xmlns:mc="http://schemas.openxmlformats.org/markup-compatibility/2006">
              <mc:Choice xmlns:v="urn:schemas-microsoft-com:vml" Requires="v">
                <p:oleObj spid="_x0000_s54438" name="Worksheet" r:id="rId8" imgW="1723988" imgH="1666980" progId="Excel.Sheet.12">
                  <p:embed/>
                </p:oleObj>
              </mc:Choice>
              <mc:Fallback>
                <p:oleObj name="Worksheet" r:id="rId8" imgW="1723988" imgH="1666980" progId="Excel.Sheet.12">
                  <p:embed/>
                  <p:pic>
                    <p:nvPicPr>
                      <p:cNvPr id="0" name="Object 13"/>
                      <p:cNvPicPr>
                        <a:picLocks noChangeAspect="1" noChangeArrowheads="1"/>
                      </p:cNvPicPr>
                      <p:nvPr/>
                    </p:nvPicPr>
                    <p:blipFill>
                      <a:blip r:embed="rId9"/>
                      <a:srcRect/>
                      <a:stretch>
                        <a:fillRect/>
                      </a:stretch>
                    </p:blipFill>
                    <p:spPr bwMode="auto">
                      <a:xfrm>
                        <a:off x="5220072" y="3429000"/>
                        <a:ext cx="29051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6" name="TextBox 15"/>
              <p:cNvSpPr txBox="1"/>
              <p:nvPr/>
            </p:nvSpPr>
            <p:spPr>
              <a:xfrm>
                <a:off x="8172400" y="5787133"/>
                <a:ext cx="8229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6" name="TextBox 15"/>
              <p:cNvSpPr txBox="1">
                <a:spLocks noRot="1" noChangeAspect="1" noMove="1" noResize="1" noEditPoints="1" noAdjustHandles="1" noChangeArrowheads="1" noChangeShapeType="1" noTextEdit="1"/>
              </p:cNvSpPr>
              <p:nvPr/>
            </p:nvSpPr>
            <p:spPr>
              <a:xfrm>
                <a:off x="8172400" y="5787133"/>
                <a:ext cx="822982" cy="369332"/>
              </a:xfrm>
              <a:prstGeom prst="rect">
                <a:avLst/>
              </a:prstGeom>
              <a:blipFill rotWithShape="1">
                <a:blip r:embed="rId13"/>
                <a:stretch>
                  <a:fillRect b="-3279"/>
                </a:stretch>
              </a:blipFill>
            </p:spPr>
            <p:txBody>
              <a:bodyPr/>
              <a:lstStyle/>
              <a:p>
                <a:r>
                  <a:rPr lang="fr-FR">
                    <a:noFill/>
                  </a:rPr>
                  <a:t> </a:t>
                </a:r>
              </a:p>
            </p:txBody>
          </p:sp>
        </mc:Fallback>
      </mc:AlternateContent>
      <p:graphicFrame>
        <p:nvGraphicFramePr>
          <p:cNvPr id="17" name="Object 16"/>
          <p:cNvGraphicFramePr>
            <a:graphicFrameLocks noChangeAspect="1"/>
          </p:cNvGraphicFramePr>
          <p:nvPr>
            <p:extLst>
              <p:ext uri="{D42A27DB-BD31-4B8C-83A1-F6EECF244321}">
                <p14:modId xmlns:p14="http://schemas.microsoft.com/office/powerpoint/2010/main" val="265582870"/>
              </p:ext>
            </p:extLst>
          </p:nvPr>
        </p:nvGraphicFramePr>
        <p:xfrm>
          <a:off x="5220072" y="3429000"/>
          <a:ext cx="2905125" cy="2808288"/>
        </p:xfrm>
        <a:graphic>
          <a:graphicData uri="http://schemas.openxmlformats.org/presentationml/2006/ole">
            <mc:AlternateContent xmlns:mc="http://schemas.openxmlformats.org/markup-compatibility/2006">
              <mc:Choice xmlns:v="urn:schemas-microsoft-com:vml" Requires="v">
                <p:oleObj spid="_x0000_s54439" name="Worksheet" r:id="rId14" imgW="1723988" imgH="1666980" progId="Excel.Sheet.12">
                  <p:embed/>
                </p:oleObj>
              </mc:Choice>
              <mc:Fallback>
                <p:oleObj name="Worksheet" r:id="rId14" imgW="1723988" imgH="1666980" progId="Excel.Sheet.12">
                  <p:embed/>
                  <p:pic>
                    <p:nvPicPr>
                      <p:cNvPr id="0" name="Object 14"/>
                      <p:cNvPicPr>
                        <a:picLocks noChangeAspect="1" noChangeArrowheads="1"/>
                      </p:cNvPicPr>
                      <p:nvPr/>
                    </p:nvPicPr>
                    <p:blipFill>
                      <a:blip r:embed="rId15"/>
                      <a:srcRect/>
                      <a:stretch>
                        <a:fillRect/>
                      </a:stretch>
                    </p:blipFill>
                    <p:spPr bwMode="auto">
                      <a:xfrm>
                        <a:off x="5220072" y="3429000"/>
                        <a:ext cx="29051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12434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L’érosion en niveau de gris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17</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dirty="0" smtClean="0"/>
                  <a:t>Ex : Calculer </a:t>
                </a:r>
                <a14:m>
                  <m:oMath xmlns:m="http://schemas.openxmlformats.org/officeDocument/2006/math">
                    <m:r>
                      <a:rPr lang="fr-FR" b="0" i="1" smtClean="0">
                        <a:latin typeface="Cambria Math"/>
                      </a:rPr>
                      <m:t>𝐼</m:t>
                    </m:r>
                    <m:r>
                      <a:rPr lang="fr-FR" b="0" i="1" smtClean="0">
                        <a:latin typeface="Cambria Math"/>
                      </a:rPr>
                      <m:t>⊖</m:t>
                    </m:r>
                    <m:r>
                      <a:rPr lang="fr-FR" b="0" i="1" smtClean="0">
                        <a:latin typeface="Cambria Math"/>
                      </a:rPr>
                      <m:t>𝐸</m:t>
                    </m:r>
                  </m:oMath>
                </a14:m>
                <a:endParaRPr lang="fr-FR" dirty="0"/>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3"/>
                <a:stretch>
                  <a:fillRect l="-1040"/>
                </a:stretch>
              </a:blipFill>
            </p:spPr>
            <p:txBody>
              <a:bodyPr/>
              <a:lstStyle/>
              <a:p>
                <a:r>
                  <a:rPr lang="fr-FR">
                    <a:noFill/>
                  </a:rPr>
                  <a:t> </a:t>
                </a:r>
              </a:p>
            </p:txBody>
          </p:sp>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val="2331103911"/>
              </p:ext>
            </p:extLst>
          </p:nvPr>
        </p:nvGraphicFramePr>
        <p:xfrm>
          <a:off x="179388" y="2060575"/>
          <a:ext cx="1042987" cy="1006475"/>
        </p:xfrm>
        <a:graphic>
          <a:graphicData uri="http://schemas.openxmlformats.org/presentationml/2006/ole">
            <mc:AlternateContent xmlns:mc="http://schemas.openxmlformats.org/markup-compatibility/2006">
              <mc:Choice xmlns:v="urn:schemas-microsoft-com:vml" Requires="v">
                <p:oleObj spid="_x0000_s55450" name="Worksheet" r:id="rId4" imgW="866857" imgH="838080" progId="Excel.Sheet.12">
                  <p:embed/>
                </p:oleObj>
              </mc:Choice>
              <mc:Fallback>
                <p:oleObj name="Worksheet" r:id="rId4" imgW="866857" imgH="838080" progId="Excel.Sheet.12">
                  <p:embed/>
                  <p:pic>
                    <p:nvPicPr>
                      <p:cNvPr id="0" name=""/>
                      <p:cNvPicPr>
                        <a:picLocks noChangeAspect="1" noChangeArrowheads="1"/>
                      </p:cNvPicPr>
                      <p:nvPr/>
                    </p:nvPicPr>
                    <p:blipFill>
                      <a:blip r:embed="rId5"/>
                      <a:srcRect/>
                      <a:stretch>
                        <a:fillRect/>
                      </a:stretch>
                    </p:blipFill>
                    <p:spPr bwMode="auto">
                      <a:xfrm>
                        <a:off x="179388" y="2060575"/>
                        <a:ext cx="10429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1228346" y="2702066"/>
            <a:ext cx="319318" cy="369332"/>
          </a:xfrm>
          <a:prstGeom prst="rect">
            <a:avLst/>
          </a:prstGeom>
          <a:noFill/>
        </p:spPr>
        <p:txBody>
          <a:bodyPr wrap="none" rtlCol="0">
            <a:spAutoFit/>
          </a:bodyPr>
          <a:lstStyle/>
          <a:p>
            <a:r>
              <a:rPr lang="fr-FR" i="1" dirty="0" smtClean="0"/>
              <a:t>E</a:t>
            </a:r>
            <a:endParaRPr lang="fr-FR" i="1" dirty="0"/>
          </a:p>
        </p:txBody>
      </p:sp>
      <p:sp>
        <p:nvSpPr>
          <p:cNvPr id="13" name="TextBox 12"/>
          <p:cNvSpPr txBox="1"/>
          <p:nvPr/>
        </p:nvSpPr>
        <p:spPr>
          <a:xfrm>
            <a:off x="3101738" y="5805264"/>
            <a:ext cx="263214" cy="369332"/>
          </a:xfrm>
          <a:prstGeom prst="rect">
            <a:avLst/>
          </a:prstGeom>
          <a:noFill/>
        </p:spPr>
        <p:txBody>
          <a:bodyPr wrap="none" rtlCol="0">
            <a:spAutoFit/>
          </a:bodyPr>
          <a:lstStyle/>
          <a:p>
            <a:r>
              <a:rPr lang="fr-FR" i="1" dirty="0" smtClean="0"/>
              <a:t>I</a:t>
            </a:r>
            <a:endParaRPr lang="fr-FR" i="1" dirty="0"/>
          </a:p>
        </p:txBody>
      </p:sp>
      <p:graphicFrame>
        <p:nvGraphicFramePr>
          <p:cNvPr id="14" name="Object 13"/>
          <p:cNvGraphicFramePr>
            <a:graphicFrameLocks noChangeAspect="1"/>
          </p:cNvGraphicFramePr>
          <p:nvPr>
            <p:extLst>
              <p:ext uri="{D42A27DB-BD31-4B8C-83A1-F6EECF244321}">
                <p14:modId xmlns:p14="http://schemas.microsoft.com/office/powerpoint/2010/main" val="1883117111"/>
              </p:ext>
            </p:extLst>
          </p:nvPr>
        </p:nvGraphicFramePr>
        <p:xfrm>
          <a:off x="167998" y="3429000"/>
          <a:ext cx="2904450" cy="2808312"/>
        </p:xfrm>
        <a:graphic>
          <a:graphicData uri="http://schemas.openxmlformats.org/presentationml/2006/ole">
            <mc:AlternateContent xmlns:mc="http://schemas.openxmlformats.org/markup-compatibility/2006">
              <mc:Choice xmlns:v="urn:schemas-microsoft-com:vml" Requires="v">
                <p:oleObj spid="_x0000_s55451" name="Worksheet" r:id="rId6" imgW="1723988" imgH="1666980" progId="Excel.Sheet.12">
                  <p:embed/>
                </p:oleObj>
              </mc:Choice>
              <mc:Fallback>
                <p:oleObj name="Worksheet" r:id="rId6" imgW="1723988" imgH="1666980" progId="Excel.Sheet.12">
                  <p:embed/>
                  <p:pic>
                    <p:nvPicPr>
                      <p:cNvPr id="0" name=""/>
                      <p:cNvPicPr>
                        <a:picLocks noChangeAspect="1" noChangeArrowheads="1"/>
                      </p:cNvPicPr>
                      <p:nvPr/>
                    </p:nvPicPr>
                    <p:blipFill>
                      <a:blip r:embed="rId7"/>
                      <a:srcRect/>
                      <a:stretch>
                        <a:fillRect/>
                      </a:stretch>
                    </p:blipFill>
                    <p:spPr bwMode="auto">
                      <a:xfrm>
                        <a:off x="167998" y="3429000"/>
                        <a:ext cx="2904450" cy="2808312"/>
                      </a:xfrm>
                      <a:prstGeom prst="rect">
                        <a:avLst/>
                      </a:prstGeom>
                      <a:noFill/>
                      <a:ln>
                        <a:noFill/>
                      </a:ln>
                    </p:spPr>
                  </p:pic>
                </p:oleObj>
              </mc:Fallback>
            </mc:AlternateContent>
          </a:graphicData>
        </a:graphic>
      </p:graphicFrame>
      <p:graphicFrame>
        <p:nvGraphicFramePr>
          <p:cNvPr id="15" name="Object 14" hidden="1"/>
          <p:cNvGraphicFramePr>
            <a:graphicFrameLocks noChangeAspect="1"/>
          </p:cNvGraphicFramePr>
          <p:nvPr>
            <p:extLst>
              <p:ext uri="{D42A27DB-BD31-4B8C-83A1-F6EECF244321}">
                <p14:modId xmlns:p14="http://schemas.microsoft.com/office/powerpoint/2010/main" val="1133702875"/>
              </p:ext>
            </p:extLst>
          </p:nvPr>
        </p:nvGraphicFramePr>
        <p:xfrm>
          <a:off x="5218113" y="3429000"/>
          <a:ext cx="2905125" cy="2808288"/>
        </p:xfrm>
        <a:graphic>
          <a:graphicData uri="http://schemas.openxmlformats.org/presentationml/2006/ole">
            <mc:AlternateContent xmlns:mc="http://schemas.openxmlformats.org/markup-compatibility/2006">
              <mc:Choice xmlns:v="urn:schemas-microsoft-com:vml" Requires="v">
                <p:oleObj spid="_x0000_s55452" name="Worksheet" r:id="rId8" imgW="1723988" imgH="1666980" progId="Excel.Sheet.12">
                  <p:embed/>
                </p:oleObj>
              </mc:Choice>
              <mc:Fallback>
                <p:oleObj name="Worksheet" r:id="rId8" imgW="1723988" imgH="1666980" progId="Excel.Sheet.12">
                  <p:embed/>
                  <p:pic>
                    <p:nvPicPr>
                      <p:cNvPr id="0" name=""/>
                      <p:cNvPicPr>
                        <a:picLocks noChangeAspect="1" noChangeArrowheads="1"/>
                      </p:cNvPicPr>
                      <p:nvPr/>
                    </p:nvPicPr>
                    <p:blipFill>
                      <a:blip r:embed="rId9"/>
                      <a:srcRect/>
                      <a:stretch>
                        <a:fillRect/>
                      </a:stretch>
                    </p:blipFill>
                    <p:spPr bwMode="auto">
                      <a:xfrm>
                        <a:off x="5218113" y="3429000"/>
                        <a:ext cx="29051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6" name="TextBox 15"/>
              <p:cNvSpPr txBox="1"/>
              <p:nvPr/>
            </p:nvSpPr>
            <p:spPr>
              <a:xfrm>
                <a:off x="8172400" y="5787133"/>
                <a:ext cx="8229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6" name="TextBox 15"/>
              <p:cNvSpPr txBox="1">
                <a:spLocks noRot="1" noChangeAspect="1" noMove="1" noResize="1" noEditPoints="1" noAdjustHandles="1" noChangeArrowheads="1" noChangeShapeType="1" noTextEdit="1"/>
              </p:cNvSpPr>
              <p:nvPr/>
            </p:nvSpPr>
            <p:spPr>
              <a:xfrm>
                <a:off x="8172400" y="5787133"/>
                <a:ext cx="822982" cy="369332"/>
              </a:xfrm>
              <a:prstGeom prst="rect">
                <a:avLst/>
              </a:prstGeom>
              <a:blipFill rotWithShape="1">
                <a:blip r:embed="rId13"/>
                <a:stretch>
                  <a:fillRect b="-3279"/>
                </a:stretch>
              </a:blipFill>
            </p:spPr>
            <p:txBody>
              <a:bodyPr/>
              <a:lstStyle/>
              <a:p>
                <a:r>
                  <a:rPr lang="fr-FR">
                    <a:noFill/>
                  </a:rPr>
                  <a:t> </a:t>
                </a:r>
              </a:p>
            </p:txBody>
          </p:sp>
        </mc:Fallback>
      </mc:AlternateContent>
      <p:graphicFrame>
        <p:nvGraphicFramePr>
          <p:cNvPr id="17" name="Object 16"/>
          <p:cNvGraphicFramePr>
            <a:graphicFrameLocks noChangeAspect="1"/>
          </p:cNvGraphicFramePr>
          <p:nvPr>
            <p:extLst>
              <p:ext uri="{D42A27DB-BD31-4B8C-83A1-F6EECF244321}">
                <p14:modId xmlns:p14="http://schemas.microsoft.com/office/powerpoint/2010/main" val="2809503575"/>
              </p:ext>
            </p:extLst>
          </p:nvPr>
        </p:nvGraphicFramePr>
        <p:xfrm>
          <a:off x="5220072" y="3429000"/>
          <a:ext cx="2905125" cy="2808288"/>
        </p:xfrm>
        <a:graphic>
          <a:graphicData uri="http://schemas.openxmlformats.org/presentationml/2006/ole">
            <mc:AlternateContent xmlns:mc="http://schemas.openxmlformats.org/markup-compatibility/2006">
              <mc:Choice xmlns:v="urn:schemas-microsoft-com:vml" Requires="v">
                <p:oleObj spid="_x0000_s55453" name="Worksheet" r:id="rId14" imgW="1723988" imgH="1666980" progId="Excel.Sheet.12">
                  <p:embed/>
                </p:oleObj>
              </mc:Choice>
              <mc:Fallback>
                <p:oleObj name="Worksheet" r:id="rId14" imgW="1723988" imgH="1666980" progId="Excel.Sheet.12">
                  <p:embed/>
                  <p:pic>
                    <p:nvPicPr>
                      <p:cNvPr id="0" name=""/>
                      <p:cNvPicPr>
                        <a:picLocks noChangeAspect="1" noChangeArrowheads="1"/>
                      </p:cNvPicPr>
                      <p:nvPr/>
                    </p:nvPicPr>
                    <p:blipFill>
                      <a:blip r:embed="rId15"/>
                      <a:srcRect/>
                      <a:stretch>
                        <a:fillRect/>
                      </a:stretch>
                    </p:blipFill>
                    <p:spPr bwMode="auto">
                      <a:xfrm>
                        <a:off x="5220072" y="3429000"/>
                        <a:ext cx="29051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4716016" y="1556792"/>
            <a:ext cx="4063342" cy="1569660"/>
          </a:xfrm>
          <a:prstGeom prst="rect">
            <a:avLst/>
          </a:prstGeom>
          <a:noFill/>
        </p:spPr>
        <p:txBody>
          <a:bodyPr wrap="square" rtlCol="0">
            <a:spAutoFit/>
          </a:bodyPr>
          <a:lstStyle/>
          <a:p>
            <a:r>
              <a:rPr lang="fr-FR" sz="2400" dirty="0" smtClean="0"/>
              <a:t>!! ________________________</a:t>
            </a:r>
          </a:p>
          <a:p>
            <a:r>
              <a:rPr lang="fr-FR" sz="2400" dirty="0" smtClean="0"/>
              <a:t>___________________________________________________________________________</a:t>
            </a:r>
            <a:endParaRPr lang="fr-FR" sz="2400" dirty="0"/>
          </a:p>
        </p:txBody>
      </p:sp>
    </p:spTree>
    <p:extLst>
      <p:ext uri="{BB962C8B-B14F-4D97-AF65-F5344CB8AC3E}">
        <p14:creationId xmlns:p14="http://schemas.microsoft.com/office/powerpoint/2010/main" val="1098610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L’érosion en niveau de gris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18</a:t>
            </a:fld>
            <a:endParaRPr lang="fr-FR" dirty="0"/>
          </a:p>
        </p:txBody>
      </p:sp>
      <p:sp>
        <p:nvSpPr>
          <p:cNvPr id="9" name="Text Placeholder 8"/>
          <p:cNvSpPr>
            <a:spLocks noGrp="1"/>
          </p:cNvSpPr>
          <p:nvPr>
            <p:ph type="body" sz="quarter" idx="13"/>
          </p:nvPr>
        </p:nvSpPr>
        <p:spPr/>
        <p:txBody>
          <a:bodyPr/>
          <a:lstStyle/>
          <a:p>
            <a:r>
              <a:rPr lang="fr-FR" dirty="0" smtClean="0"/>
              <a:t>Regardons l’effet « topographique » de l’érosion</a:t>
            </a:r>
            <a:endParaRPr lang="fr-FR" dirty="0"/>
          </a:p>
        </p:txBody>
      </p:sp>
      <p:sp>
        <p:nvSpPr>
          <p:cNvPr id="6" name="Text Placeholder 5"/>
          <p:cNvSpPr>
            <a:spLocks noGrp="1"/>
          </p:cNvSpPr>
          <p:nvPr>
            <p:ph type="body" sz="quarter" idx="14"/>
          </p:nvPr>
        </p:nvSpPr>
        <p:spPr>
          <a:xfrm>
            <a:off x="5292082" y="1844824"/>
            <a:ext cx="3601095" cy="1549336"/>
          </a:xfrm>
        </p:spPr>
        <p:txBody>
          <a:bodyPr/>
          <a:lstStyle/>
          <a:p>
            <a:r>
              <a:rPr lang="fr-FR" dirty="0" smtClean="0"/>
              <a:t>I </a:t>
            </a:r>
            <a:r>
              <a:rPr lang="fr-FR" dirty="0"/>
              <a:t>= </a:t>
            </a:r>
            <a:r>
              <a:rPr lang="fr-FR" dirty="0" smtClean="0"/>
              <a:t>imread('line.png</a:t>
            </a:r>
            <a:r>
              <a:rPr lang="fr-FR" dirty="0"/>
              <a:t>'</a:t>
            </a:r>
            <a:r>
              <a:rPr lang="fr-FR" dirty="0" smtClean="0"/>
              <a:t>);</a:t>
            </a:r>
          </a:p>
          <a:p>
            <a:r>
              <a:rPr lang="fr-FR" dirty="0" smtClean="0"/>
              <a:t>E </a:t>
            </a:r>
            <a:r>
              <a:rPr lang="fr-FR" dirty="0"/>
              <a:t>= </a:t>
            </a:r>
            <a:r>
              <a:rPr lang="fr-FR" dirty="0" err="1"/>
              <a:t>strel</a:t>
            </a:r>
            <a:r>
              <a:rPr lang="fr-FR" dirty="0"/>
              <a:t>('line</a:t>
            </a:r>
            <a:r>
              <a:rPr lang="fr-FR" dirty="0" smtClean="0"/>
              <a:t>',27,0);</a:t>
            </a:r>
          </a:p>
          <a:p>
            <a:r>
              <a:rPr lang="fr-FR" dirty="0" err="1" smtClean="0"/>
              <a:t>Erod</a:t>
            </a:r>
            <a:r>
              <a:rPr lang="fr-FR" dirty="0"/>
              <a:t> = </a:t>
            </a:r>
            <a:r>
              <a:rPr lang="fr-FR" dirty="0" err="1" smtClean="0"/>
              <a:t>imerode</a:t>
            </a:r>
            <a:r>
              <a:rPr lang="fr-FR" dirty="0" smtClean="0"/>
              <a:t>(I, E);</a:t>
            </a:r>
          </a:p>
          <a:p>
            <a:endParaRPr lang="fr-FR" dirty="0"/>
          </a:p>
        </p:txBody>
      </p:sp>
      <p:sp>
        <p:nvSpPr>
          <p:cNvPr id="12" name="TextBox 11"/>
          <p:cNvSpPr txBox="1"/>
          <p:nvPr/>
        </p:nvSpPr>
        <p:spPr>
          <a:xfrm>
            <a:off x="7868410" y="3789040"/>
            <a:ext cx="319318" cy="369332"/>
          </a:xfrm>
          <a:prstGeom prst="rect">
            <a:avLst/>
          </a:prstGeom>
          <a:noFill/>
        </p:spPr>
        <p:txBody>
          <a:bodyPr wrap="none" rtlCol="0">
            <a:spAutoFit/>
          </a:bodyPr>
          <a:lstStyle/>
          <a:p>
            <a:r>
              <a:rPr lang="fr-FR" i="1" dirty="0" smtClean="0"/>
              <a:t>E</a:t>
            </a:r>
            <a:endParaRPr lang="fr-FR" i="1"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429001"/>
            <a:ext cx="7272808" cy="3295588"/>
          </a:xfrm>
          <a:prstGeom prst="rect">
            <a:avLst/>
          </a:prstGeom>
        </p:spPr>
      </p:pic>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r="11179"/>
          <a:stretch/>
        </p:blipFill>
        <p:spPr>
          <a:xfrm>
            <a:off x="179512" y="3428999"/>
            <a:ext cx="6459827" cy="3295589"/>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429000"/>
            <a:ext cx="7272808" cy="3295589"/>
          </a:xfrm>
          <a:prstGeom prst="rect">
            <a:avLst/>
          </a:prstGeom>
        </p:spPr>
      </p:pic>
      <p:cxnSp>
        <p:nvCxnSpPr>
          <p:cNvPr id="21" name="Straight Connector 20"/>
          <p:cNvCxnSpPr/>
          <p:nvPr/>
        </p:nvCxnSpPr>
        <p:spPr>
          <a:xfrm>
            <a:off x="7735485" y="3712328"/>
            <a:ext cx="58516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52320" y="4509120"/>
            <a:ext cx="1107996" cy="369332"/>
          </a:xfrm>
          <a:prstGeom prst="rect">
            <a:avLst/>
          </a:prstGeom>
          <a:noFill/>
        </p:spPr>
        <p:txBody>
          <a:bodyPr wrap="none" rtlCol="0">
            <a:spAutoFit/>
          </a:bodyPr>
          <a:lstStyle/>
          <a:p>
            <a:r>
              <a:rPr lang="fr-FR" i="1" dirty="0" smtClean="0"/>
              <a:t>________</a:t>
            </a:r>
            <a:endParaRPr lang="fr-FR" i="1" dirty="0"/>
          </a:p>
        </p:txBody>
      </p:sp>
      <mc:AlternateContent xmlns:mc="http://schemas.openxmlformats.org/markup-compatibility/2006" xmlns:a14="http://schemas.microsoft.com/office/drawing/2010/main">
        <mc:Choice Requires="a14">
          <p:sp>
            <p:nvSpPr>
              <p:cNvPr id="28" name="TextBox 27"/>
              <p:cNvSpPr txBox="1"/>
              <p:nvPr/>
            </p:nvSpPr>
            <p:spPr>
              <a:xfrm>
                <a:off x="7473113" y="5733256"/>
                <a:ext cx="10919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__________</m:t>
                      </m:r>
                    </m:oMath>
                  </m:oMathPara>
                </a14:m>
                <a:endParaRPr lang="fr-FR" i="1" dirty="0"/>
              </a:p>
            </p:txBody>
          </p:sp>
        </mc:Choice>
        <mc:Fallback xmlns="">
          <p:sp>
            <p:nvSpPr>
              <p:cNvPr id="28" name="TextBox 27"/>
              <p:cNvSpPr txBox="1">
                <a:spLocks noRot="1" noChangeAspect="1" noMove="1" noResize="1" noEditPoints="1" noAdjustHandles="1" noChangeArrowheads="1" noChangeShapeType="1" noTextEdit="1"/>
              </p:cNvSpPr>
              <p:nvPr/>
            </p:nvSpPr>
            <p:spPr>
              <a:xfrm>
                <a:off x="7473113" y="5733256"/>
                <a:ext cx="1091966" cy="369332"/>
              </a:xfrm>
              <a:prstGeom prst="rect">
                <a:avLst/>
              </a:prstGeom>
              <a:blipFill rotWithShape="1">
                <a:blip r:embed="rId5"/>
                <a:stretch>
                  <a:fillRect/>
                </a:stretch>
              </a:blipFill>
            </p:spPr>
            <p:txBody>
              <a:bodyPr/>
              <a:lstStyle/>
              <a:p>
                <a:r>
                  <a:rPr lang="fr-FR">
                    <a:noFill/>
                  </a:rPr>
                  <a:t> </a:t>
                </a:r>
              </a:p>
            </p:txBody>
          </p:sp>
        </mc:Fallback>
      </mc:AlternateContent>
      <p:cxnSp>
        <p:nvCxnSpPr>
          <p:cNvPr id="30" name="Straight Arrow Connector 29"/>
          <p:cNvCxnSpPr>
            <a:stCxn id="28" idx="1"/>
          </p:cNvCxnSpPr>
          <p:nvPr/>
        </p:nvCxnSpPr>
        <p:spPr>
          <a:xfrm flipH="1" flipV="1">
            <a:off x="6372201" y="5589240"/>
            <a:ext cx="1100912" cy="328682"/>
          </a:xfrm>
          <a:prstGeom prst="straightConnector1">
            <a:avLst/>
          </a:prstGeom>
          <a:ln w="19050">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3" idx="1"/>
          </p:cNvCxnSpPr>
          <p:nvPr/>
        </p:nvCxnSpPr>
        <p:spPr>
          <a:xfrm flipH="1">
            <a:off x="6372200" y="4693786"/>
            <a:ext cx="1080120" cy="535414"/>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51520" y="1916832"/>
            <a:ext cx="4896544" cy="1477328"/>
          </a:xfrm>
          <a:prstGeom prst="rect">
            <a:avLst/>
          </a:prstGeom>
          <a:noFill/>
        </p:spPr>
        <p:txBody>
          <a:bodyPr wrap="square" rtlCol="0">
            <a:spAutoFit/>
          </a:bodyPr>
          <a:lstStyle/>
          <a:p>
            <a:r>
              <a:rPr lang="fr-FR" dirty="0" smtClean="0"/>
              <a:t>On considère </a:t>
            </a:r>
            <a:r>
              <a:rPr lang="fr-FR" i="1" dirty="0" smtClean="0"/>
              <a:t>I</a:t>
            </a:r>
            <a:r>
              <a:rPr lang="fr-FR" dirty="0" smtClean="0"/>
              <a:t> comme un relief, avec ses montagnes et ses canyons.</a:t>
            </a:r>
          </a:p>
          <a:p>
            <a:r>
              <a:rPr lang="fr-FR" dirty="0" smtClean="0"/>
              <a:t>L’érosion de </a:t>
            </a:r>
            <a:r>
              <a:rPr lang="fr-FR" i="1" dirty="0" smtClean="0"/>
              <a:t>I</a:t>
            </a:r>
            <a:r>
              <a:rPr lang="fr-FR" dirty="0" smtClean="0"/>
              <a:t> par </a:t>
            </a:r>
            <a:r>
              <a:rPr lang="fr-FR" i="1" dirty="0" smtClean="0"/>
              <a:t>E</a:t>
            </a:r>
            <a:r>
              <a:rPr lang="fr-FR" dirty="0" smtClean="0"/>
              <a:t> revient à creuser les flancs de terre de </a:t>
            </a:r>
            <a:r>
              <a:rPr lang="fr-FR" i="1" dirty="0" smtClean="0"/>
              <a:t>I</a:t>
            </a:r>
            <a:r>
              <a:rPr lang="fr-FR" dirty="0" smtClean="0"/>
              <a:t> avec </a:t>
            </a:r>
            <a:r>
              <a:rPr lang="fr-FR" i="1" dirty="0" smtClean="0"/>
              <a:t>E</a:t>
            </a:r>
            <a:r>
              <a:rPr lang="fr-FR" dirty="0"/>
              <a:t> </a:t>
            </a:r>
            <a:r>
              <a:rPr lang="fr-FR" dirty="0" smtClean="0"/>
              <a:t>: l’érosion </a:t>
            </a:r>
            <a:r>
              <a:rPr lang="fr-FR" b="1" dirty="0" smtClean="0"/>
              <a:t>rétrécit</a:t>
            </a:r>
            <a:r>
              <a:rPr lang="fr-FR" dirty="0" smtClean="0"/>
              <a:t> (en hauteur et largeur) </a:t>
            </a:r>
            <a:r>
              <a:rPr lang="fr-FR" b="1" dirty="0" smtClean="0"/>
              <a:t>les montagnes</a:t>
            </a:r>
            <a:r>
              <a:rPr lang="fr-FR" dirty="0" smtClean="0"/>
              <a:t>, et </a:t>
            </a:r>
            <a:r>
              <a:rPr lang="fr-FR" b="1" dirty="0" smtClean="0"/>
              <a:t>élargit les trous</a:t>
            </a:r>
            <a:r>
              <a:rPr lang="fr-FR" dirty="0" smtClean="0"/>
              <a:t>.</a:t>
            </a:r>
            <a:endParaRPr lang="fr-FR" dirty="0"/>
          </a:p>
        </p:txBody>
      </p:sp>
    </p:spTree>
    <p:extLst>
      <p:ext uri="{BB962C8B-B14F-4D97-AF65-F5344CB8AC3E}">
        <p14:creationId xmlns:p14="http://schemas.microsoft.com/office/powerpoint/2010/main" val="3341199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L’érosion en niveau de gris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19</a:t>
            </a:fld>
            <a:endParaRPr lang="fr-FR" dirty="0"/>
          </a:p>
        </p:txBody>
      </p:sp>
      <p:sp>
        <p:nvSpPr>
          <p:cNvPr id="9" name="Text Placeholder 8"/>
          <p:cNvSpPr>
            <a:spLocks noGrp="1"/>
          </p:cNvSpPr>
          <p:nvPr>
            <p:ph type="body" sz="quarter" idx="13"/>
          </p:nvPr>
        </p:nvSpPr>
        <p:spPr/>
        <p:txBody>
          <a:bodyPr/>
          <a:lstStyle/>
          <a:p>
            <a:endParaRPr lang="fr-FR" dirty="0"/>
          </a:p>
          <a:p>
            <a:endParaRPr lang="fr-FR" dirty="0" smtClean="0"/>
          </a:p>
          <a:p>
            <a:endParaRPr lang="fr-FR" dirty="0"/>
          </a:p>
          <a:p>
            <a:endParaRPr lang="fr-FR" dirty="0" smtClean="0"/>
          </a:p>
          <a:p>
            <a:endParaRPr lang="fr-FR" dirty="0"/>
          </a:p>
          <a:p>
            <a:endParaRPr lang="fr-FR" dirty="0" smtClean="0"/>
          </a:p>
        </p:txBody>
      </p:sp>
      <p:sp>
        <p:nvSpPr>
          <p:cNvPr id="14" name="Text Placeholder 13"/>
          <p:cNvSpPr>
            <a:spLocks noGrp="1"/>
          </p:cNvSpPr>
          <p:nvPr>
            <p:ph type="body" sz="quarter" idx="14"/>
          </p:nvPr>
        </p:nvSpPr>
        <p:spPr>
          <a:xfrm>
            <a:off x="251520" y="5301208"/>
            <a:ext cx="8641657" cy="1080542"/>
          </a:xfrm>
        </p:spPr>
        <p:txBody>
          <a:bodyPr/>
          <a:lstStyle/>
          <a:p>
            <a:r>
              <a:rPr lang="fr-FR" dirty="0"/>
              <a:t>I = </a:t>
            </a:r>
            <a:r>
              <a:rPr lang="fr-FR" dirty="0" err="1"/>
              <a:t>imread</a:t>
            </a:r>
            <a:r>
              <a:rPr lang="fr-FR" dirty="0" smtClean="0"/>
              <a:t>('image_ex1.png</a:t>
            </a:r>
            <a:r>
              <a:rPr lang="fr-FR" dirty="0"/>
              <a:t>'</a:t>
            </a:r>
            <a:r>
              <a:rPr lang="fr-FR" dirty="0" smtClean="0"/>
              <a:t>);</a:t>
            </a:r>
            <a:endParaRPr lang="fr-FR" dirty="0"/>
          </a:p>
          <a:p>
            <a:r>
              <a:rPr lang="fr-FR" dirty="0"/>
              <a:t>E = </a:t>
            </a:r>
            <a:r>
              <a:rPr lang="fr-FR" dirty="0" err="1"/>
              <a:t>strel</a:t>
            </a:r>
            <a:r>
              <a:rPr lang="fr-FR" dirty="0" smtClean="0"/>
              <a:t>(‘disk',14,0</a:t>
            </a:r>
            <a:r>
              <a:rPr lang="fr-FR" dirty="0"/>
              <a:t>);</a:t>
            </a:r>
          </a:p>
          <a:p>
            <a:r>
              <a:rPr lang="fr-FR" dirty="0" err="1"/>
              <a:t>Erod</a:t>
            </a:r>
            <a:r>
              <a:rPr lang="fr-FR" dirty="0"/>
              <a:t> = </a:t>
            </a:r>
            <a:r>
              <a:rPr lang="fr-FR" dirty="0" err="1"/>
              <a:t>imerode</a:t>
            </a:r>
            <a:r>
              <a:rPr lang="fr-FR" dirty="0"/>
              <a:t>(I, E</a:t>
            </a:r>
            <a:r>
              <a:rPr lang="fr-FR" dirty="0" smtClean="0"/>
              <a:t>);</a:t>
            </a:r>
            <a:endParaRPr lang="fr-FR"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1148" y="2924943"/>
            <a:ext cx="3713340" cy="229089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943" y="1124744"/>
            <a:ext cx="2571750" cy="145732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924944"/>
            <a:ext cx="3713340" cy="229089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1124744"/>
            <a:ext cx="2571750" cy="14573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3412" y="1724818"/>
            <a:ext cx="257175" cy="257175"/>
          </a:xfrm>
          <a:prstGeom prst="rect">
            <a:avLst/>
          </a:prstGeom>
        </p:spPr>
      </p:pic>
      <p:sp>
        <p:nvSpPr>
          <p:cNvPr id="15" name="TextBox 14"/>
          <p:cNvSpPr txBox="1"/>
          <p:nvPr/>
        </p:nvSpPr>
        <p:spPr>
          <a:xfrm>
            <a:off x="1687826" y="2582069"/>
            <a:ext cx="263214" cy="369332"/>
          </a:xfrm>
          <a:prstGeom prst="rect">
            <a:avLst/>
          </a:prstGeom>
          <a:noFill/>
        </p:spPr>
        <p:txBody>
          <a:bodyPr wrap="none" rtlCol="0">
            <a:spAutoFit/>
          </a:bodyPr>
          <a:lstStyle/>
          <a:p>
            <a:r>
              <a:rPr lang="fr-FR" i="1" dirty="0" smtClean="0"/>
              <a:t>I</a:t>
            </a:r>
            <a:endParaRPr lang="fr-FR" i="1" dirty="0"/>
          </a:p>
        </p:txBody>
      </p:sp>
      <mc:AlternateContent xmlns:mc="http://schemas.openxmlformats.org/markup-compatibility/2006" xmlns:a14="http://schemas.microsoft.com/office/drawing/2010/main">
        <mc:Choice Requires="a14">
          <p:sp>
            <p:nvSpPr>
              <p:cNvPr id="16" name="TextBox 15"/>
              <p:cNvSpPr txBox="1"/>
              <p:nvPr/>
            </p:nvSpPr>
            <p:spPr>
              <a:xfrm>
                <a:off x="6696327" y="2582069"/>
                <a:ext cx="8229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6" name="TextBox 15"/>
              <p:cNvSpPr txBox="1">
                <a:spLocks noRot="1" noChangeAspect="1" noMove="1" noResize="1" noEditPoints="1" noAdjustHandles="1" noChangeArrowheads="1" noChangeShapeType="1" noTextEdit="1"/>
              </p:cNvSpPr>
              <p:nvPr/>
            </p:nvSpPr>
            <p:spPr>
              <a:xfrm>
                <a:off x="6696327" y="2582069"/>
                <a:ext cx="822982" cy="369332"/>
              </a:xfrm>
              <a:prstGeom prst="rect">
                <a:avLst/>
              </a:prstGeom>
              <a:blipFill rotWithShape="1">
                <a:blip r:embed="rId8"/>
                <a:stretch>
                  <a:fillRect b="-5000"/>
                </a:stretch>
              </a:blipFill>
            </p:spPr>
            <p:txBody>
              <a:bodyPr/>
              <a:lstStyle/>
              <a:p>
                <a:r>
                  <a:rPr lang="fr-FR">
                    <a:noFill/>
                  </a:rPr>
                  <a:t> </a:t>
                </a:r>
              </a:p>
            </p:txBody>
          </p:sp>
        </mc:Fallback>
      </mc:AlternateContent>
      <p:sp>
        <p:nvSpPr>
          <p:cNvPr id="17" name="TextBox 16"/>
          <p:cNvSpPr txBox="1"/>
          <p:nvPr/>
        </p:nvSpPr>
        <p:spPr>
          <a:xfrm>
            <a:off x="4412340" y="1981993"/>
            <a:ext cx="319318" cy="369332"/>
          </a:xfrm>
          <a:prstGeom prst="rect">
            <a:avLst/>
          </a:prstGeom>
          <a:noFill/>
        </p:spPr>
        <p:txBody>
          <a:bodyPr wrap="none" rtlCol="0">
            <a:spAutoFit/>
          </a:bodyPr>
          <a:lstStyle/>
          <a:p>
            <a:r>
              <a:rPr lang="fr-FR" i="1" dirty="0" smtClean="0"/>
              <a:t>E</a:t>
            </a:r>
            <a:endParaRPr lang="fr-FR" i="1" dirty="0"/>
          </a:p>
        </p:txBody>
      </p:sp>
    </p:spTree>
    <p:extLst>
      <p:ext uri="{BB962C8B-B14F-4D97-AF65-F5344CB8AC3E}">
        <p14:creationId xmlns:p14="http://schemas.microsoft.com/office/powerpoint/2010/main" val="2686916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smtClean="0"/>
              <a:t>Introduction</a:t>
            </a:r>
            <a:endParaRPr lang="fr-FR" dirty="0"/>
          </a:p>
        </p:txBody>
      </p:sp>
      <p:sp>
        <p:nvSpPr>
          <p:cNvPr id="3" name="Text Placeholder 2"/>
          <p:cNvSpPr>
            <a:spLocks noGrp="1"/>
          </p:cNvSpPr>
          <p:nvPr>
            <p:ph type="body" sz="quarter" idx="14"/>
          </p:nvPr>
        </p:nvSpPr>
        <p:spPr/>
        <p:txBody>
          <a:bodyPr/>
          <a:lstStyle/>
          <a:p>
            <a:r>
              <a:rPr lang="fr-FR" dirty="0" smtClean="0"/>
              <a:t>1</a:t>
            </a:r>
            <a:endParaRPr lang="fr-FR" dirty="0"/>
          </a:p>
        </p:txBody>
      </p:sp>
    </p:spTree>
    <p:extLst>
      <p:ext uri="{BB962C8B-B14F-4D97-AF65-F5344CB8AC3E}">
        <p14:creationId xmlns:p14="http://schemas.microsoft.com/office/powerpoint/2010/main" val="1248857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La dilatation</a:t>
            </a:r>
            <a:endParaRPr lang="fr-FR" dirty="0"/>
          </a:p>
        </p:txBody>
      </p:sp>
      <p:sp>
        <p:nvSpPr>
          <p:cNvPr id="9" name="Text Placeholder 8"/>
          <p:cNvSpPr>
            <a:spLocks noGrp="1"/>
          </p:cNvSpPr>
          <p:nvPr>
            <p:ph type="body" sz="quarter" idx="14"/>
          </p:nvPr>
        </p:nvSpPr>
        <p:spPr/>
        <p:txBody>
          <a:bodyPr/>
          <a:lstStyle/>
          <a:p>
            <a:r>
              <a:rPr lang="fr-FR" dirty="0" smtClean="0"/>
              <a:t>2</a:t>
            </a:r>
            <a:endParaRPr lang="fr-FR" dirty="0"/>
          </a:p>
        </p:txBody>
      </p:sp>
      <p:sp>
        <p:nvSpPr>
          <p:cNvPr id="10" name="Text Placeholder 9"/>
          <p:cNvSpPr>
            <a:spLocks noGrp="1"/>
          </p:cNvSpPr>
          <p:nvPr>
            <p:ph type="body" sz="quarter" idx="15"/>
          </p:nvPr>
        </p:nvSpPr>
        <p:spPr/>
        <p:txBody>
          <a:bodyPr/>
          <a:lstStyle/>
          <a:p>
            <a:r>
              <a:rPr lang="fr-FR" dirty="0" smtClean="0"/>
              <a:t>2</a:t>
            </a:r>
            <a:endParaRPr lang="fr-FR" dirty="0"/>
          </a:p>
        </p:txBody>
      </p:sp>
    </p:spTree>
    <p:extLst>
      <p:ext uri="{BB962C8B-B14F-4D97-AF65-F5344CB8AC3E}">
        <p14:creationId xmlns:p14="http://schemas.microsoft.com/office/powerpoint/2010/main" val="1176748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dilatation en niveau de gris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21</a:t>
            </a:fld>
            <a:endParaRPr lang="fr-FR" dirty="0"/>
          </a:p>
        </p:txBody>
      </p:sp>
      <p:sp>
        <p:nvSpPr>
          <p:cNvPr id="9" name="Text Placeholder 8"/>
          <p:cNvSpPr>
            <a:spLocks noGrp="1"/>
          </p:cNvSpPr>
          <p:nvPr>
            <p:ph type="body" sz="quarter" idx="13"/>
          </p:nvPr>
        </p:nvSpPr>
        <p:spPr/>
        <p:txBody>
          <a:bodyPr/>
          <a:lstStyle/>
          <a:p>
            <a:r>
              <a:rPr lang="fr-FR" dirty="0" smtClean="0"/>
              <a:t>Revenons sur une image binaire, et calculons la dilatation de </a:t>
            </a:r>
            <a:r>
              <a:rPr lang="fr-FR" i="1" dirty="0" smtClean="0"/>
              <a:t>I</a:t>
            </a:r>
            <a:r>
              <a:rPr lang="fr-FR" dirty="0" smtClean="0"/>
              <a:t> par </a:t>
            </a:r>
            <a:r>
              <a:rPr lang="fr-FR" i="1" dirty="0" smtClean="0"/>
              <a:t>E</a:t>
            </a:r>
            <a:r>
              <a:rPr lang="fr-FR" dirty="0" smtClean="0"/>
              <a:t> :</a:t>
            </a:r>
            <a:endParaRPr lang="fr-FR" dirty="0"/>
          </a:p>
        </p:txBody>
      </p:sp>
      <p:graphicFrame>
        <p:nvGraphicFramePr>
          <p:cNvPr id="10" name="Object 9"/>
          <p:cNvGraphicFramePr>
            <a:graphicFrameLocks noChangeAspect="1"/>
          </p:cNvGraphicFramePr>
          <p:nvPr>
            <p:extLst>
              <p:ext uri="{D42A27DB-BD31-4B8C-83A1-F6EECF244321}">
                <p14:modId xmlns:p14="http://schemas.microsoft.com/office/powerpoint/2010/main" val="2922120140"/>
              </p:ext>
            </p:extLst>
          </p:nvPr>
        </p:nvGraphicFramePr>
        <p:xfrm>
          <a:off x="179512" y="3356992"/>
          <a:ext cx="3159125" cy="3052763"/>
        </p:xfrm>
        <a:graphic>
          <a:graphicData uri="http://schemas.openxmlformats.org/presentationml/2006/ole">
            <mc:AlternateContent xmlns:mc="http://schemas.openxmlformats.org/markup-compatibility/2006">
              <mc:Choice xmlns:v="urn:schemas-microsoft-com:vml" Requires="v">
                <p:oleObj spid="_x0000_s61578" name="Worksheet" r:id="rId3" imgW="2581390" imgH="2495610" progId="Excel.Sheet.12">
                  <p:embed/>
                </p:oleObj>
              </mc:Choice>
              <mc:Fallback>
                <p:oleObj name="Worksheet" r:id="rId3" imgW="2581390" imgH="2495610" progId="Excel.Sheet.12">
                  <p:embed/>
                  <p:pic>
                    <p:nvPicPr>
                      <p:cNvPr id="0" name=""/>
                      <p:cNvPicPr>
                        <a:picLocks noChangeAspect="1" noChangeArrowheads="1"/>
                      </p:cNvPicPr>
                      <p:nvPr/>
                    </p:nvPicPr>
                    <p:blipFill>
                      <a:blip r:embed="rId4"/>
                      <a:srcRect/>
                      <a:stretch>
                        <a:fillRect/>
                      </a:stretch>
                    </p:blipFill>
                    <p:spPr bwMode="auto">
                      <a:xfrm>
                        <a:off x="179512" y="3356992"/>
                        <a:ext cx="3159125"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hidden="1"/>
          <p:cNvGraphicFramePr>
            <a:graphicFrameLocks noChangeAspect="1"/>
          </p:cNvGraphicFramePr>
          <p:nvPr>
            <p:extLst>
              <p:ext uri="{D42A27DB-BD31-4B8C-83A1-F6EECF244321}">
                <p14:modId xmlns:p14="http://schemas.microsoft.com/office/powerpoint/2010/main" val="892701407"/>
              </p:ext>
            </p:extLst>
          </p:nvPr>
        </p:nvGraphicFramePr>
        <p:xfrm>
          <a:off x="5004048" y="3356992"/>
          <a:ext cx="3159125" cy="3052762"/>
        </p:xfrm>
        <a:graphic>
          <a:graphicData uri="http://schemas.openxmlformats.org/presentationml/2006/ole">
            <mc:AlternateContent xmlns:mc="http://schemas.openxmlformats.org/markup-compatibility/2006">
              <mc:Choice xmlns:v="urn:schemas-microsoft-com:vml" Requires="v">
                <p:oleObj spid="_x0000_s61579" name="Worksheet" r:id="rId5" imgW="2581390" imgH="2495610" progId="Excel.Sheet.12">
                  <p:embed/>
                </p:oleObj>
              </mc:Choice>
              <mc:Fallback>
                <p:oleObj name="Worksheet" r:id="rId5" imgW="2581390" imgH="2495610" progId="Excel.Sheet.12">
                  <p:embed/>
                  <p:pic>
                    <p:nvPicPr>
                      <p:cNvPr id="0" name=""/>
                      <p:cNvPicPr>
                        <a:picLocks noChangeAspect="1" noChangeArrowheads="1"/>
                      </p:cNvPicPr>
                      <p:nvPr/>
                    </p:nvPicPr>
                    <p:blipFill>
                      <a:blip r:embed="rId6"/>
                      <a:srcRect/>
                      <a:stretch>
                        <a:fillRect/>
                      </a:stretch>
                    </p:blipFill>
                    <p:spPr bwMode="auto">
                      <a:xfrm>
                        <a:off x="5004048" y="3356992"/>
                        <a:ext cx="3159125"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51480917"/>
              </p:ext>
            </p:extLst>
          </p:nvPr>
        </p:nvGraphicFramePr>
        <p:xfrm>
          <a:off x="475305" y="1986906"/>
          <a:ext cx="1042987" cy="1006475"/>
        </p:xfrm>
        <a:graphic>
          <a:graphicData uri="http://schemas.openxmlformats.org/presentationml/2006/ole">
            <mc:AlternateContent xmlns:mc="http://schemas.openxmlformats.org/markup-compatibility/2006">
              <mc:Choice xmlns:v="urn:schemas-microsoft-com:vml" Requires="v">
                <p:oleObj spid="_x0000_s61580" name="Worksheet" r:id="rId7" imgW="866857" imgH="838080" progId="Excel.Sheet.12">
                  <p:embed/>
                </p:oleObj>
              </mc:Choice>
              <mc:Fallback>
                <p:oleObj name="Worksheet" r:id="rId7" imgW="866857" imgH="838080" progId="Excel.Sheet.12">
                  <p:embed/>
                  <p:pic>
                    <p:nvPicPr>
                      <p:cNvPr id="0" name=""/>
                      <p:cNvPicPr>
                        <a:picLocks noChangeAspect="1" noChangeArrowheads="1"/>
                      </p:cNvPicPr>
                      <p:nvPr/>
                    </p:nvPicPr>
                    <p:blipFill>
                      <a:blip r:embed="rId8"/>
                      <a:srcRect/>
                      <a:stretch>
                        <a:fillRect/>
                      </a:stretch>
                    </p:blipFill>
                    <p:spPr bwMode="auto">
                      <a:xfrm>
                        <a:off x="475305" y="1986906"/>
                        <a:ext cx="10429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1547664" y="2708920"/>
            <a:ext cx="319318" cy="369332"/>
          </a:xfrm>
          <a:prstGeom prst="rect">
            <a:avLst/>
          </a:prstGeom>
          <a:noFill/>
        </p:spPr>
        <p:txBody>
          <a:bodyPr wrap="none" rtlCol="0">
            <a:spAutoFit/>
          </a:bodyPr>
          <a:lstStyle/>
          <a:p>
            <a:r>
              <a:rPr lang="fr-FR" i="1" dirty="0" smtClean="0"/>
              <a:t>E</a:t>
            </a:r>
            <a:endParaRPr lang="fr-FR" i="1" dirty="0"/>
          </a:p>
        </p:txBody>
      </p:sp>
      <p:sp>
        <p:nvSpPr>
          <p:cNvPr id="14" name="TextBox 13"/>
          <p:cNvSpPr txBox="1"/>
          <p:nvPr/>
        </p:nvSpPr>
        <p:spPr>
          <a:xfrm>
            <a:off x="3347864" y="6021288"/>
            <a:ext cx="263214" cy="369332"/>
          </a:xfrm>
          <a:prstGeom prst="rect">
            <a:avLst/>
          </a:prstGeom>
          <a:noFill/>
        </p:spPr>
        <p:txBody>
          <a:bodyPr wrap="none" rtlCol="0">
            <a:spAutoFit/>
          </a:bodyPr>
          <a:lstStyle/>
          <a:p>
            <a:r>
              <a:rPr lang="fr-FR" i="1" dirty="0" smtClean="0"/>
              <a:t>I</a:t>
            </a:r>
            <a:endParaRPr lang="fr-FR" i="1" dirty="0"/>
          </a:p>
        </p:txBody>
      </p:sp>
      <mc:AlternateContent xmlns:mc="http://schemas.openxmlformats.org/markup-compatibility/2006" xmlns:a14="http://schemas.microsoft.com/office/drawing/2010/main">
        <mc:Choice Requires="a14">
          <p:sp>
            <p:nvSpPr>
              <p:cNvPr id="15" name="TextBox 14"/>
              <p:cNvSpPr txBox="1"/>
              <p:nvPr/>
            </p:nvSpPr>
            <p:spPr>
              <a:xfrm>
                <a:off x="8172400" y="6021288"/>
                <a:ext cx="8229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5" name="TextBox 14"/>
              <p:cNvSpPr txBox="1">
                <a:spLocks noRot="1" noChangeAspect="1" noMove="1" noResize="1" noEditPoints="1" noAdjustHandles="1" noChangeArrowheads="1" noChangeShapeType="1" noTextEdit="1"/>
              </p:cNvSpPr>
              <p:nvPr/>
            </p:nvSpPr>
            <p:spPr>
              <a:xfrm>
                <a:off x="8172400" y="6021288"/>
                <a:ext cx="822981" cy="369332"/>
              </a:xfrm>
              <a:prstGeom prst="rect">
                <a:avLst/>
              </a:prstGeom>
              <a:blipFill rotWithShape="1">
                <a:blip r:embed="rId12"/>
                <a:stretch>
                  <a:fillRect b="-5000"/>
                </a:stretch>
              </a:blipFill>
            </p:spPr>
            <p:txBody>
              <a:bodyPr/>
              <a:lstStyle/>
              <a:p>
                <a:r>
                  <a:rPr lang="fr-FR">
                    <a:noFill/>
                  </a:rPr>
                  <a:t> </a:t>
                </a:r>
              </a:p>
            </p:txBody>
          </p:sp>
        </mc:Fallback>
      </mc:AlternateContent>
      <p:sp>
        <p:nvSpPr>
          <p:cNvPr id="42" name="TextBox 41"/>
          <p:cNvSpPr txBox="1"/>
          <p:nvPr/>
        </p:nvSpPr>
        <p:spPr>
          <a:xfrm>
            <a:off x="3203848" y="2132856"/>
            <a:ext cx="5791534" cy="646331"/>
          </a:xfrm>
          <a:prstGeom prst="rect">
            <a:avLst/>
          </a:prstGeom>
          <a:noFill/>
        </p:spPr>
        <p:txBody>
          <a:bodyPr wrap="square" rtlCol="0">
            <a:spAutoFit/>
          </a:bodyPr>
          <a:lstStyle/>
          <a:p>
            <a:r>
              <a:rPr lang="fr-FR" dirty="0" smtClean="0"/>
              <a:t>Quelle « formule » a-t-on appliqué pour calculer la valeur de ces deux pixels ?</a:t>
            </a:r>
            <a:endParaRPr lang="fr-FR" dirty="0"/>
          </a:p>
        </p:txBody>
      </p:sp>
      <p:sp>
        <p:nvSpPr>
          <p:cNvPr id="52" name="TextBox 51"/>
          <p:cNvSpPr txBox="1"/>
          <p:nvPr/>
        </p:nvSpPr>
        <p:spPr>
          <a:xfrm>
            <a:off x="3707904" y="2710661"/>
            <a:ext cx="5328592" cy="646331"/>
          </a:xfrm>
          <a:prstGeom prst="rect">
            <a:avLst/>
          </a:prstGeom>
          <a:noFill/>
        </p:spPr>
        <p:txBody>
          <a:bodyPr wrap="square" rtlCol="0">
            <a:spAutoFit/>
          </a:bodyPr>
          <a:lstStyle/>
          <a:p>
            <a:r>
              <a:rPr lang="fr-FR" dirty="0" smtClean="0"/>
              <a:t>__________________________________________________________________________________________</a:t>
            </a:r>
            <a:endParaRPr lang="fr-FR" dirty="0"/>
          </a:p>
        </p:txBody>
      </p:sp>
      <p:graphicFrame>
        <p:nvGraphicFramePr>
          <p:cNvPr id="53" name="Object 52"/>
          <p:cNvGraphicFramePr>
            <a:graphicFrameLocks noChangeAspect="1"/>
          </p:cNvGraphicFramePr>
          <p:nvPr>
            <p:extLst>
              <p:ext uri="{D42A27DB-BD31-4B8C-83A1-F6EECF244321}">
                <p14:modId xmlns:p14="http://schemas.microsoft.com/office/powerpoint/2010/main" val="13888285"/>
              </p:ext>
            </p:extLst>
          </p:nvPr>
        </p:nvGraphicFramePr>
        <p:xfrm>
          <a:off x="5013275" y="3360608"/>
          <a:ext cx="3159125" cy="3052762"/>
        </p:xfrm>
        <a:graphic>
          <a:graphicData uri="http://schemas.openxmlformats.org/presentationml/2006/ole">
            <mc:AlternateContent xmlns:mc="http://schemas.openxmlformats.org/markup-compatibility/2006">
              <mc:Choice xmlns:v="urn:schemas-microsoft-com:vml" Requires="v">
                <p:oleObj spid="_x0000_s61581" name="Worksheet" r:id="rId13" imgW="2581390" imgH="2495610" progId="Excel.Sheet.12">
                  <p:embed/>
                </p:oleObj>
              </mc:Choice>
              <mc:Fallback>
                <p:oleObj name="Worksheet" r:id="rId13" imgW="2581390" imgH="2495610" progId="Excel.Sheet.12">
                  <p:embed/>
                  <p:pic>
                    <p:nvPicPr>
                      <p:cNvPr id="0" name=""/>
                      <p:cNvPicPr>
                        <a:picLocks noChangeAspect="1" noChangeArrowheads="1"/>
                      </p:cNvPicPr>
                      <p:nvPr/>
                    </p:nvPicPr>
                    <p:blipFill>
                      <a:blip r:embed="rId14"/>
                      <a:srcRect/>
                      <a:stretch>
                        <a:fillRect/>
                      </a:stretch>
                    </p:blipFill>
                    <p:spPr bwMode="auto">
                      <a:xfrm>
                        <a:off x="5013275" y="3360608"/>
                        <a:ext cx="3159125"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4" name="Straight Arrow Connector 43"/>
          <p:cNvCxnSpPr/>
          <p:nvPr/>
        </p:nvCxnSpPr>
        <p:spPr>
          <a:xfrm>
            <a:off x="3995936" y="3933056"/>
            <a:ext cx="1512168"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995936" y="4149080"/>
            <a:ext cx="2520280" cy="10081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82182" y="3699517"/>
            <a:ext cx="1040594" cy="1010162"/>
            <a:chOff x="189122" y="4038349"/>
            <a:chExt cx="1040594" cy="1010162"/>
          </a:xfrm>
          <a:noFill/>
        </p:grpSpPr>
        <p:sp>
          <p:nvSpPr>
            <p:cNvPr id="55" name="Rectangle 54"/>
            <p:cNvSpPr/>
            <p:nvPr/>
          </p:nvSpPr>
          <p:spPr>
            <a:xfrm>
              <a:off x="544297" y="4038349"/>
              <a:ext cx="334443" cy="332495"/>
            </a:xfrm>
            <a:prstGeom prst="rect">
              <a:avLst/>
            </a:prstGeom>
            <a:grp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189122" y="4370845"/>
              <a:ext cx="334443" cy="332495"/>
            </a:xfrm>
            <a:prstGeom prst="rect">
              <a:avLst/>
            </a:prstGeom>
            <a:grp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895273" y="4038350"/>
              <a:ext cx="334443" cy="332495"/>
            </a:xfrm>
            <a:prstGeom prst="rect">
              <a:avLst/>
            </a:prstGeom>
            <a:grp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p:cNvSpPr/>
            <p:nvPr/>
          </p:nvSpPr>
          <p:spPr>
            <a:xfrm>
              <a:off x="895272" y="4716015"/>
              <a:ext cx="334443" cy="332495"/>
            </a:xfrm>
            <a:prstGeom prst="rect">
              <a:avLst/>
            </a:prstGeom>
            <a:grp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p:cNvSpPr/>
            <p:nvPr/>
          </p:nvSpPr>
          <p:spPr>
            <a:xfrm>
              <a:off x="544297" y="4716016"/>
              <a:ext cx="334443" cy="332495"/>
            </a:xfrm>
            <a:prstGeom prst="rect">
              <a:avLst/>
            </a:prstGeom>
            <a:grp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0" name="Group 59"/>
          <p:cNvGrpSpPr/>
          <p:nvPr/>
        </p:nvGrpSpPr>
        <p:grpSpPr>
          <a:xfrm>
            <a:off x="1222776" y="4695831"/>
            <a:ext cx="1040594" cy="1010162"/>
            <a:chOff x="189122" y="4038349"/>
            <a:chExt cx="1040594" cy="1010162"/>
          </a:xfrm>
          <a:noFill/>
        </p:grpSpPr>
        <p:sp>
          <p:nvSpPr>
            <p:cNvPr id="61" name="Rectangle 60"/>
            <p:cNvSpPr/>
            <p:nvPr/>
          </p:nvSpPr>
          <p:spPr>
            <a:xfrm>
              <a:off x="544297" y="4038349"/>
              <a:ext cx="334443" cy="332495"/>
            </a:xfrm>
            <a:prstGeom prst="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189122" y="4370845"/>
              <a:ext cx="334443" cy="332495"/>
            </a:xfrm>
            <a:prstGeom prst="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a:off x="895273" y="4038350"/>
              <a:ext cx="334443" cy="332495"/>
            </a:xfrm>
            <a:prstGeom prst="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p:cNvSpPr/>
            <p:nvPr/>
          </p:nvSpPr>
          <p:spPr>
            <a:xfrm>
              <a:off x="895272" y="4716015"/>
              <a:ext cx="334443" cy="332495"/>
            </a:xfrm>
            <a:prstGeom prst="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64"/>
            <p:cNvSpPr/>
            <p:nvPr/>
          </p:nvSpPr>
          <p:spPr>
            <a:xfrm>
              <a:off x="544297" y="4716016"/>
              <a:ext cx="334443" cy="332495"/>
            </a:xfrm>
            <a:prstGeom prst="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746239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dilatation en niveau de gris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22</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dirty="0" smtClean="0"/>
                  <a:t>On peut définir la dilatation binaire, tout comme la dilatation en niveau de gris, en termes de maximum:</a:t>
                </a:r>
              </a:p>
              <a:p>
                <a:endParaRPr lang="fr-FR" dirty="0" smtClean="0"/>
              </a:p>
              <a:p>
                <a:endParaRPr lang="fr-FR" dirty="0"/>
              </a:p>
              <a:p>
                <a:endParaRPr lang="fr-FR" dirty="0" smtClean="0"/>
              </a:p>
              <a:p>
                <a:endParaRPr lang="fr-FR" dirty="0"/>
              </a:p>
              <a:p>
                <a:endParaRPr lang="fr-FR" dirty="0" smtClean="0"/>
              </a:p>
              <a:p>
                <a:endParaRPr lang="fr-FR" dirty="0" smtClean="0"/>
              </a:p>
              <a:p>
                <a:r>
                  <a:rPr lang="fr-FR" dirty="0" smtClean="0"/>
                  <a:t>On </a:t>
                </a:r>
                <a:r>
                  <a:rPr lang="fr-FR" dirty="0"/>
                  <a:t>dira que </a:t>
                </a:r>
                <a14:m>
                  <m:oMath xmlns:m="http://schemas.openxmlformats.org/officeDocument/2006/math">
                    <m:r>
                      <a:rPr lang="fr-FR" i="1">
                        <a:latin typeface="Cambria Math"/>
                      </a:rPr>
                      <m:t>∀</m:t>
                    </m:r>
                    <m:r>
                      <a:rPr lang="fr-FR" i="1">
                        <a:latin typeface="Cambria Math"/>
                      </a:rPr>
                      <m:t>𝑦</m:t>
                    </m:r>
                    <m:r>
                      <a:rPr lang="fr-FR" i="1">
                        <a:latin typeface="Cambria Math"/>
                      </a:rPr>
                      <m:t>∉</m:t>
                    </m:r>
                    <m:r>
                      <a:rPr lang="fr-FR" i="1">
                        <a:latin typeface="Cambria Math"/>
                      </a:rPr>
                      <m:t>𝐴</m:t>
                    </m:r>
                    <m:r>
                      <a:rPr lang="fr-FR" i="1">
                        <a:latin typeface="Cambria Math"/>
                      </a:rPr>
                      <m:t>,  </m:t>
                    </m:r>
                    <m:r>
                      <a:rPr lang="fr-FR" i="1">
                        <a:latin typeface="Cambria Math"/>
                      </a:rPr>
                      <m:t>𝐼</m:t>
                    </m:r>
                    <m:d>
                      <m:dPr>
                        <m:ctrlPr>
                          <a:rPr lang="fr-FR" i="1">
                            <a:latin typeface="Cambria Math"/>
                          </a:rPr>
                        </m:ctrlPr>
                      </m:dPr>
                      <m:e>
                        <m:r>
                          <a:rPr lang="fr-FR" i="1">
                            <a:latin typeface="Cambria Math"/>
                          </a:rPr>
                          <m:t>𝑦</m:t>
                        </m:r>
                      </m:e>
                    </m:d>
                    <m:r>
                      <a:rPr lang="fr-FR" i="1">
                        <a:latin typeface="Cambria Math"/>
                      </a:rPr>
                      <m:t>=</m:t>
                    </m:r>
                    <m:r>
                      <a:rPr lang="fr-FR" b="0" i="1" smtClean="0">
                        <a:latin typeface="Cambria Math"/>
                      </a:rPr>
                      <m:t>−</m:t>
                    </m:r>
                    <m:r>
                      <a:rPr lang="fr-FR" i="1">
                        <a:latin typeface="Cambria Math"/>
                      </a:rPr>
                      <m:t>∞</m:t>
                    </m:r>
                  </m:oMath>
                </a14:m>
                <a:r>
                  <a:rPr lang="fr-FR" dirty="0"/>
                  <a:t>. Ceci fait sens si l’élément structurant contient l’origine (ce qui est souvent le cas en pratique).</a:t>
                </a:r>
              </a:p>
              <a:p>
                <a:endParaRPr lang="fr-FR" dirty="0"/>
              </a:p>
              <a:p>
                <a:endParaRPr lang="fr-FR" dirty="0" smtClean="0"/>
              </a:p>
              <a:p>
                <a:endParaRPr lang="fr-FR" dirty="0"/>
              </a:p>
              <a:p>
                <a:endParaRPr lang="fr-FR" dirty="0" smtClean="0"/>
              </a:p>
              <a:p>
                <a:endParaRPr lang="fr-FR" dirty="0"/>
              </a:p>
              <a:p>
                <a:endParaRPr lang="fr-FR" dirty="0" smtClean="0"/>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2"/>
                <a:stretch>
                  <a:fillRect l="-1040" r="-10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2852936"/>
                <a:ext cx="8064896" cy="1728192"/>
              </a:xfrm>
            </p:spPr>
            <p:txBody>
              <a:bodyPr/>
              <a:lstStyle/>
              <a:p>
                <a:r>
                  <a:rPr lang="fr-FR" dirty="0" smtClean="0"/>
                  <a:t>Soit </a:t>
                </a:r>
                <a14:m>
                  <m:oMath xmlns:m="http://schemas.openxmlformats.org/officeDocument/2006/math">
                    <m:r>
                      <a:rPr lang="fr-FR" b="0" i="1" smtClean="0">
                        <a:latin typeface="Cambria Math"/>
                      </a:rPr>
                      <m:t>𝐼</m:t>
                    </m:r>
                    <m:r>
                      <a:rPr lang="fr-FR" b="0" i="1" smtClean="0">
                        <a:latin typeface="Cambria Math"/>
                      </a:rPr>
                      <m:t>:</m:t>
                    </m:r>
                    <m:r>
                      <a:rPr lang="fr-FR" b="0" i="1" smtClean="0">
                        <a:latin typeface="Cambria Math"/>
                      </a:rPr>
                      <m:t>𝐴</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r>
                      <a:rPr lang="fr-FR" b="0" i="1" smtClean="0">
                        <a:latin typeface="Cambria Math"/>
                      </a:rPr>
                      <m:t>→</m:t>
                    </m:r>
                    <m:r>
                      <a:rPr lang="fr-FR" b="0" i="1" smtClean="0">
                        <a:latin typeface="Cambria Math"/>
                      </a:rPr>
                      <m:t>𝐵</m:t>
                    </m:r>
                  </m:oMath>
                </a14:m>
                <a:r>
                  <a:rPr lang="fr-FR" dirty="0" smtClean="0"/>
                  <a:t> et </a:t>
                </a:r>
                <a14:m>
                  <m:oMath xmlns:m="http://schemas.openxmlformats.org/officeDocument/2006/math">
                    <m:r>
                      <a:rPr lang="fr-FR" b="0" i="1" smtClean="0">
                        <a:latin typeface="Cambria Math"/>
                      </a:rPr>
                      <m:t>𝐸</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un élément structurant.</a:t>
                </a:r>
              </a:p>
              <a:p>
                <a:r>
                  <a:rPr lang="fr-FR" dirty="0" smtClean="0"/>
                  <a:t>On définit </a:t>
                </a:r>
                <a:r>
                  <a:rPr lang="fr-FR" b="1" dirty="0" smtClean="0">
                    <a:solidFill>
                      <a:schemeClr val="tx1"/>
                    </a:solidFill>
                  </a:rPr>
                  <a:t>la dilatation</a:t>
                </a:r>
                <a:r>
                  <a:rPr lang="fr-FR" dirty="0" smtClean="0">
                    <a:solidFill>
                      <a:schemeClr val="tx1"/>
                    </a:solidFill>
                  </a:rPr>
                  <a:t> </a:t>
                </a:r>
                <a:r>
                  <a:rPr lang="fr-FR" dirty="0" smtClean="0"/>
                  <a:t>de </a:t>
                </a:r>
                <a:r>
                  <a:rPr lang="fr-FR" i="1" dirty="0" smtClean="0"/>
                  <a:t>I</a:t>
                </a:r>
                <a:r>
                  <a:rPr lang="fr-FR" dirty="0" smtClean="0"/>
                  <a:t> par </a:t>
                </a:r>
                <a:r>
                  <a:rPr lang="fr-FR" i="1" dirty="0" smtClean="0"/>
                  <a:t>E  </a:t>
                </a:r>
                <a:r>
                  <a:rPr lang="fr-FR" dirty="0" smtClean="0"/>
                  <a:t>l’application notée </a:t>
                </a:r>
                <a14:m>
                  <m:oMath xmlns:m="http://schemas.openxmlformats.org/officeDocument/2006/math">
                    <m:r>
                      <a:rPr lang="fr-FR" i="1">
                        <a:latin typeface="Cambria Math"/>
                      </a:rPr>
                      <m:t>𝐼</m:t>
                    </m:r>
                    <m:r>
                      <a:rPr lang="fr-FR" b="0" i="1" smtClean="0">
                        <a:latin typeface="Cambria Math"/>
                      </a:rPr>
                      <m:t>⊕</m:t>
                    </m:r>
                    <m:r>
                      <a:rPr lang="fr-FR" i="1">
                        <a:latin typeface="Cambria Math"/>
                      </a:rPr>
                      <m:t>𝐸</m:t>
                    </m:r>
                  </m:oMath>
                </a14:m>
                <a:r>
                  <a:rPr lang="fr-FR" dirty="0" smtClean="0"/>
                  <a:t> telle que, </a:t>
                </a:r>
                <a14:m>
                  <m:oMath xmlns:m="http://schemas.openxmlformats.org/officeDocument/2006/math">
                    <m:r>
                      <a:rPr lang="fr-FR" b="0" i="1" smtClean="0">
                        <a:latin typeface="Cambria Math"/>
                      </a:rPr>
                      <m:t>∀</m:t>
                    </m:r>
                    <m:r>
                      <a:rPr lang="fr-FR" b="0" i="1" smtClean="0">
                        <a:latin typeface="Cambria Math"/>
                      </a:rPr>
                      <m:t>𝑥</m:t>
                    </m:r>
                    <m:r>
                      <a:rPr lang="fr-FR" b="0" i="1" smtClean="0">
                        <a:latin typeface="Cambria Math"/>
                      </a:rPr>
                      <m:t>∈</m:t>
                    </m:r>
                    <m:r>
                      <a:rPr lang="fr-FR" b="0" i="1" smtClean="0">
                        <a:latin typeface="Cambria Math"/>
                      </a:rPr>
                      <m:t>𝐴</m:t>
                    </m:r>
                    <m:r>
                      <a:rPr lang="fr-FR" b="0" i="1" smtClean="0">
                        <a:latin typeface="Cambria Math"/>
                      </a:rPr>
                      <m:t>, </m:t>
                    </m:r>
                    <m:d>
                      <m:dPr>
                        <m:ctrlPr>
                          <a:rPr lang="fr-FR" b="0" i="1" smtClean="0">
                            <a:latin typeface="Cambria Math"/>
                          </a:rPr>
                        </m:ctrlPr>
                      </m:dPr>
                      <m:e>
                        <m:r>
                          <a:rPr lang="fr-FR" b="0" i="1" smtClean="0">
                            <a:latin typeface="Cambria Math"/>
                          </a:rPr>
                          <m:t>𝐼</m:t>
                        </m:r>
                        <m:r>
                          <a:rPr lang="fr-FR" b="0" i="1" smtClean="0">
                            <a:latin typeface="Cambria Math"/>
                          </a:rPr>
                          <m:t>⊕</m:t>
                        </m:r>
                        <m:r>
                          <a:rPr lang="fr-FR" b="0" i="1" smtClean="0">
                            <a:latin typeface="Cambria Math"/>
                          </a:rPr>
                          <m:t>𝐸</m:t>
                        </m:r>
                      </m:e>
                    </m:d>
                    <m:d>
                      <m:dPr>
                        <m:ctrlPr>
                          <a:rPr lang="fr-FR" b="0" i="1" smtClean="0">
                            <a:latin typeface="Cambria Math"/>
                          </a:rPr>
                        </m:ctrlPr>
                      </m:dPr>
                      <m:e>
                        <m:r>
                          <a:rPr lang="fr-FR" b="0" i="1" smtClean="0">
                            <a:latin typeface="Cambria Math"/>
                          </a:rPr>
                          <m:t>𝑥</m:t>
                        </m:r>
                      </m:e>
                    </m:d>
                    <m:r>
                      <a:rPr lang="fr-FR" b="0" i="1" smtClean="0">
                        <a:latin typeface="Cambria Math"/>
                      </a:rPr>
                      <m:t>=________________________</m:t>
                    </m:r>
                  </m:oMath>
                </a14:m>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3" y="2852936"/>
                <a:ext cx="8064896" cy="1728192"/>
              </a:xfrm>
              <a:blipFill rotWithShape="1">
                <a:blip r:embed="rId3"/>
                <a:stretch>
                  <a:fillRect l="-979" r="-979"/>
                </a:stretch>
              </a:blipFill>
            </p:spPr>
            <p:txBody>
              <a:bodyPr/>
              <a:lstStyle/>
              <a:p>
                <a:r>
                  <a:rPr lang="fr-FR">
                    <a:noFill/>
                  </a:rPr>
                  <a:t> </a:t>
                </a:r>
              </a:p>
            </p:txBody>
          </p:sp>
        </mc:Fallback>
      </mc:AlternateContent>
    </p:spTree>
    <p:extLst>
      <p:ext uri="{BB962C8B-B14F-4D97-AF65-F5344CB8AC3E}">
        <p14:creationId xmlns:p14="http://schemas.microsoft.com/office/powerpoint/2010/main" val="1098876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dilatation </a:t>
            </a:r>
            <a:r>
              <a:rPr lang="fr-FR" dirty="0"/>
              <a:t>en niveau de gris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23</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dirty="0" smtClean="0"/>
                  <a:t>Ex : Calculer </a:t>
                </a:r>
                <a14:m>
                  <m:oMath xmlns:m="http://schemas.openxmlformats.org/officeDocument/2006/math">
                    <m:r>
                      <a:rPr lang="fr-FR" b="0" i="1" smtClean="0">
                        <a:latin typeface="Cambria Math"/>
                      </a:rPr>
                      <m:t>𝐼</m:t>
                    </m:r>
                    <m:r>
                      <a:rPr lang="fr-FR" b="0" i="1" smtClean="0">
                        <a:latin typeface="Cambria Math"/>
                      </a:rPr>
                      <m:t>⊕</m:t>
                    </m:r>
                    <m:r>
                      <a:rPr lang="fr-FR" b="0" i="1" smtClean="0">
                        <a:latin typeface="Cambria Math"/>
                      </a:rPr>
                      <m:t>𝐸</m:t>
                    </m:r>
                  </m:oMath>
                </a14:m>
                <a:endParaRPr lang="fr-FR" dirty="0"/>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3"/>
                <a:stretch>
                  <a:fillRect l="-1040"/>
                </a:stretch>
              </a:blipFill>
            </p:spPr>
            <p:txBody>
              <a:bodyPr/>
              <a:lstStyle/>
              <a:p>
                <a:r>
                  <a:rPr lang="fr-FR">
                    <a:noFill/>
                  </a:rPr>
                  <a:t> </a:t>
                </a:r>
              </a:p>
            </p:txBody>
          </p:sp>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val="4292488967"/>
              </p:ext>
            </p:extLst>
          </p:nvPr>
        </p:nvGraphicFramePr>
        <p:xfrm>
          <a:off x="179388" y="2060575"/>
          <a:ext cx="1042987" cy="1006475"/>
        </p:xfrm>
        <a:graphic>
          <a:graphicData uri="http://schemas.openxmlformats.org/presentationml/2006/ole">
            <mc:AlternateContent xmlns:mc="http://schemas.openxmlformats.org/markup-compatibility/2006">
              <mc:Choice xmlns:v="urn:schemas-microsoft-com:vml" Requires="v">
                <p:oleObj spid="_x0000_s58555" name="Worksheet" r:id="rId4" imgW="866857" imgH="838080" progId="Excel.Sheet.12">
                  <p:embed/>
                </p:oleObj>
              </mc:Choice>
              <mc:Fallback>
                <p:oleObj name="Worksheet" r:id="rId4" imgW="866857" imgH="838080" progId="Excel.Sheet.12">
                  <p:embed/>
                  <p:pic>
                    <p:nvPicPr>
                      <p:cNvPr id="0" name=""/>
                      <p:cNvPicPr>
                        <a:picLocks noChangeAspect="1" noChangeArrowheads="1"/>
                      </p:cNvPicPr>
                      <p:nvPr/>
                    </p:nvPicPr>
                    <p:blipFill>
                      <a:blip r:embed="rId5"/>
                      <a:srcRect/>
                      <a:stretch>
                        <a:fillRect/>
                      </a:stretch>
                    </p:blipFill>
                    <p:spPr bwMode="auto">
                      <a:xfrm>
                        <a:off x="179388" y="2060575"/>
                        <a:ext cx="10429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1228346" y="2702066"/>
            <a:ext cx="319318" cy="369332"/>
          </a:xfrm>
          <a:prstGeom prst="rect">
            <a:avLst/>
          </a:prstGeom>
          <a:noFill/>
        </p:spPr>
        <p:txBody>
          <a:bodyPr wrap="none" rtlCol="0">
            <a:spAutoFit/>
          </a:bodyPr>
          <a:lstStyle/>
          <a:p>
            <a:r>
              <a:rPr lang="fr-FR" i="1" dirty="0" smtClean="0"/>
              <a:t>E</a:t>
            </a:r>
            <a:endParaRPr lang="fr-FR" i="1" dirty="0"/>
          </a:p>
        </p:txBody>
      </p:sp>
      <p:sp>
        <p:nvSpPr>
          <p:cNvPr id="13" name="TextBox 12"/>
          <p:cNvSpPr txBox="1"/>
          <p:nvPr/>
        </p:nvSpPr>
        <p:spPr>
          <a:xfrm>
            <a:off x="3101738" y="5805264"/>
            <a:ext cx="263214" cy="369332"/>
          </a:xfrm>
          <a:prstGeom prst="rect">
            <a:avLst/>
          </a:prstGeom>
          <a:noFill/>
        </p:spPr>
        <p:txBody>
          <a:bodyPr wrap="none" rtlCol="0">
            <a:spAutoFit/>
          </a:bodyPr>
          <a:lstStyle/>
          <a:p>
            <a:r>
              <a:rPr lang="fr-FR" i="1" dirty="0" smtClean="0"/>
              <a:t>I</a:t>
            </a:r>
            <a:endParaRPr lang="fr-FR" i="1" dirty="0"/>
          </a:p>
        </p:txBody>
      </p:sp>
      <p:graphicFrame>
        <p:nvGraphicFramePr>
          <p:cNvPr id="14" name="Object 13"/>
          <p:cNvGraphicFramePr>
            <a:graphicFrameLocks noChangeAspect="1"/>
          </p:cNvGraphicFramePr>
          <p:nvPr>
            <p:extLst>
              <p:ext uri="{D42A27DB-BD31-4B8C-83A1-F6EECF244321}">
                <p14:modId xmlns:p14="http://schemas.microsoft.com/office/powerpoint/2010/main" val="3631933976"/>
              </p:ext>
            </p:extLst>
          </p:nvPr>
        </p:nvGraphicFramePr>
        <p:xfrm>
          <a:off x="167998" y="3429000"/>
          <a:ext cx="2904450" cy="2808312"/>
        </p:xfrm>
        <a:graphic>
          <a:graphicData uri="http://schemas.openxmlformats.org/presentationml/2006/ole">
            <mc:AlternateContent xmlns:mc="http://schemas.openxmlformats.org/markup-compatibility/2006">
              <mc:Choice xmlns:v="urn:schemas-microsoft-com:vml" Requires="v">
                <p:oleObj spid="_x0000_s58556" name="Worksheet" r:id="rId6" imgW="1723988" imgH="1666980" progId="Excel.Sheet.12">
                  <p:embed/>
                </p:oleObj>
              </mc:Choice>
              <mc:Fallback>
                <p:oleObj name="Worksheet" r:id="rId6" imgW="1723988" imgH="1666980" progId="Excel.Sheet.12">
                  <p:embed/>
                  <p:pic>
                    <p:nvPicPr>
                      <p:cNvPr id="0" name=""/>
                      <p:cNvPicPr>
                        <a:picLocks noChangeAspect="1" noChangeArrowheads="1"/>
                      </p:cNvPicPr>
                      <p:nvPr/>
                    </p:nvPicPr>
                    <p:blipFill>
                      <a:blip r:embed="rId7"/>
                      <a:srcRect/>
                      <a:stretch>
                        <a:fillRect/>
                      </a:stretch>
                    </p:blipFill>
                    <p:spPr bwMode="auto">
                      <a:xfrm>
                        <a:off x="167998" y="3429000"/>
                        <a:ext cx="2904450" cy="2808312"/>
                      </a:xfrm>
                      <a:prstGeom prst="rect">
                        <a:avLst/>
                      </a:prstGeom>
                      <a:noFill/>
                      <a:ln>
                        <a:noFill/>
                      </a:ln>
                    </p:spPr>
                  </p:pic>
                </p:oleObj>
              </mc:Fallback>
            </mc:AlternateContent>
          </a:graphicData>
        </a:graphic>
      </p:graphicFrame>
      <p:graphicFrame>
        <p:nvGraphicFramePr>
          <p:cNvPr id="15" name="Object 14" hidden="1"/>
          <p:cNvGraphicFramePr>
            <a:graphicFrameLocks noChangeAspect="1"/>
          </p:cNvGraphicFramePr>
          <p:nvPr>
            <p:extLst>
              <p:ext uri="{D42A27DB-BD31-4B8C-83A1-F6EECF244321}">
                <p14:modId xmlns:p14="http://schemas.microsoft.com/office/powerpoint/2010/main" val="1718159574"/>
              </p:ext>
            </p:extLst>
          </p:nvPr>
        </p:nvGraphicFramePr>
        <p:xfrm>
          <a:off x="5220072" y="3429000"/>
          <a:ext cx="2905125" cy="2808288"/>
        </p:xfrm>
        <a:graphic>
          <a:graphicData uri="http://schemas.openxmlformats.org/presentationml/2006/ole">
            <mc:AlternateContent xmlns:mc="http://schemas.openxmlformats.org/markup-compatibility/2006">
              <mc:Choice xmlns:v="urn:schemas-microsoft-com:vml" Requires="v">
                <p:oleObj spid="_x0000_s58557" name="Worksheet" r:id="rId8" imgW="1723988" imgH="1666980" progId="Excel.Sheet.12">
                  <p:embed/>
                </p:oleObj>
              </mc:Choice>
              <mc:Fallback>
                <p:oleObj name="Worksheet" r:id="rId8" imgW="1723988" imgH="1666980" progId="Excel.Sheet.12">
                  <p:embed/>
                  <p:pic>
                    <p:nvPicPr>
                      <p:cNvPr id="0" name=""/>
                      <p:cNvPicPr>
                        <a:picLocks noChangeAspect="1" noChangeArrowheads="1"/>
                      </p:cNvPicPr>
                      <p:nvPr/>
                    </p:nvPicPr>
                    <p:blipFill>
                      <a:blip r:embed="rId9"/>
                      <a:srcRect/>
                      <a:stretch>
                        <a:fillRect/>
                      </a:stretch>
                    </p:blipFill>
                    <p:spPr bwMode="auto">
                      <a:xfrm>
                        <a:off x="5220072" y="3429000"/>
                        <a:ext cx="29051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6" name="TextBox 15"/>
              <p:cNvSpPr txBox="1"/>
              <p:nvPr/>
            </p:nvSpPr>
            <p:spPr>
              <a:xfrm>
                <a:off x="8172400" y="5787133"/>
                <a:ext cx="8229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6" name="TextBox 15"/>
              <p:cNvSpPr txBox="1">
                <a:spLocks noRot="1" noChangeAspect="1" noMove="1" noResize="1" noEditPoints="1" noAdjustHandles="1" noChangeArrowheads="1" noChangeShapeType="1" noTextEdit="1"/>
              </p:cNvSpPr>
              <p:nvPr/>
            </p:nvSpPr>
            <p:spPr>
              <a:xfrm>
                <a:off x="8172400" y="5787133"/>
                <a:ext cx="822981" cy="369332"/>
              </a:xfrm>
              <a:prstGeom prst="rect">
                <a:avLst/>
              </a:prstGeom>
              <a:blipFill rotWithShape="1">
                <a:blip r:embed="rId13"/>
                <a:stretch>
                  <a:fillRect b="-3279"/>
                </a:stretch>
              </a:blipFill>
            </p:spPr>
            <p:txBody>
              <a:bodyPr/>
              <a:lstStyle/>
              <a:p>
                <a:r>
                  <a:rPr lang="fr-FR">
                    <a:noFill/>
                  </a:rPr>
                  <a:t> </a:t>
                </a:r>
              </a:p>
            </p:txBody>
          </p:sp>
        </mc:Fallback>
      </mc:AlternateContent>
      <p:graphicFrame>
        <p:nvGraphicFramePr>
          <p:cNvPr id="17" name="Object 16"/>
          <p:cNvGraphicFramePr>
            <a:graphicFrameLocks noChangeAspect="1"/>
          </p:cNvGraphicFramePr>
          <p:nvPr>
            <p:extLst>
              <p:ext uri="{D42A27DB-BD31-4B8C-83A1-F6EECF244321}">
                <p14:modId xmlns:p14="http://schemas.microsoft.com/office/powerpoint/2010/main" val="3403833993"/>
              </p:ext>
            </p:extLst>
          </p:nvPr>
        </p:nvGraphicFramePr>
        <p:xfrm>
          <a:off x="5220072" y="3429000"/>
          <a:ext cx="2905125" cy="2808288"/>
        </p:xfrm>
        <a:graphic>
          <a:graphicData uri="http://schemas.openxmlformats.org/presentationml/2006/ole">
            <mc:AlternateContent xmlns:mc="http://schemas.openxmlformats.org/markup-compatibility/2006">
              <mc:Choice xmlns:v="urn:schemas-microsoft-com:vml" Requires="v">
                <p:oleObj spid="_x0000_s58558" name="Worksheet" r:id="rId14" imgW="1723988" imgH="1666980" progId="Excel.Sheet.12">
                  <p:embed/>
                </p:oleObj>
              </mc:Choice>
              <mc:Fallback>
                <p:oleObj name="Worksheet" r:id="rId14" imgW="1723988" imgH="1666980" progId="Excel.Sheet.12">
                  <p:embed/>
                  <p:pic>
                    <p:nvPicPr>
                      <p:cNvPr id="0" name=""/>
                      <p:cNvPicPr>
                        <a:picLocks noChangeAspect="1" noChangeArrowheads="1"/>
                      </p:cNvPicPr>
                      <p:nvPr/>
                    </p:nvPicPr>
                    <p:blipFill>
                      <a:blip r:embed="rId15"/>
                      <a:srcRect/>
                      <a:stretch>
                        <a:fillRect/>
                      </a:stretch>
                    </p:blipFill>
                    <p:spPr bwMode="auto">
                      <a:xfrm>
                        <a:off x="5220072" y="3429000"/>
                        <a:ext cx="29051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020528627"/>
              </p:ext>
            </p:extLst>
          </p:nvPr>
        </p:nvGraphicFramePr>
        <p:xfrm>
          <a:off x="2348699" y="2064923"/>
          <a:ext cx="1042987" cy="1006475"/>
        </p:xfrm>
        <a:graphic>
          <a:graphicData uri="http://schemas.openxmlformats.org/presentationml/2006/ole">
            <mc:AlternateContent xmlns:mc="http://schemas.openxmlformats.org/markup-compatibility/2006">
              <mc:Choice xmlns:v="urn:schemas-microsoft-com:vml" Requires="v">
                <p:oleObj spid="_x0000_s58559" name="Worksheet" r:id="rId16" imgW="866857" imgH="838080" progId="Excel.Sheet.12">
                  <p:embed/>
                </p:oleObj>
              </mc:Choice>
              <mc:Fallback>
                <p:oleObj name="Worksheet" r:id="rId16" imgW="866857" imgH="838080" progId="Excel.Sheet.12">
                  <p:embed/>
                  <p:pic>
                    <p:nvPicPr>
                      <p:cNvPr id="0" name="Object 10"/>
                      <p:cNvPicPr>
                        <a:picLocks noChangeAspect="1" noChangeArrowheads="1"/>
                      </p:cNvPicPr>
                      <p:nvPr/>
                    </p:nvPicPr>
                    <p:blipFill>
                      <a:blip r:embed="rId17"/>
                      <a:srcRect/>
                      <a:stretch>
                        <a:fillRect/>
                      </a:stretch>
                    </p:blipFill>
                    <p:spPr bwMode="auto">
                      <a:xfrm>
                        <a:off x="2348699" y="2064923"/>
                        <a:ext cx="10429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8" name="TextBox 17"/>
              <p:cNvSpPr txBox="1"/>
              <p:nvPr/>
            </p:nvSpPr>
            <p:spPr>
              <a:xfrm>
                <a:off x="3388586" y="2702066"/>
                <a:ext cx="395685" cy="376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fr-FR" b="0" i="1" smtClean="0">
                              <a:latin typeface="Cambria Math"/>
                            </a:rPr>
                          </m:ctrlPr>
                        </m:accPr>
                        <m:e>
                          <m:r>
                            <a:rPr lang="fr-FR" b="0" i="1" smtClean="0">
                              <a:latin typeface="Cambria Math"/>
                            </a:rPr>
                            <m:t>𝐸</m:t>
                          </m:r>
                        </m:e>
                      </m:acc>
                    </m:oMath>
                  </m:oMathPara>
                </a14:m>
                <a:endParaRPr lang="fr-FR" i="1" dirty="0"/>
              </a:p>
            </p:txBody>
          </p:sp>
        </mc:Choice>
        <mc:Fallback xmlns="">
          <p:sp>
            <p:nvSpPr>
              <p:cNvPr id="18" name="TextBox 17"/>
              <p:cNvSpPr txBox="1">
                <a:spLocks noRot="1" noChangeAspect="1" noMove="1" noResize="1" noEditPoints="1" noAdjustHandles="1" noChangeArrowheads="1" noChangeShapeType="1" noTextEdit="1"/>
              </p:cNvSpPr>
              <p:nvPr/>
            </p:nvSpPr>
            <p:spPr>
              <a:xfrm>
                <a:off x="3388586" y="2702066"/>
                <a:ext cx="395685" cy="376898"/>
              </a:xfrm>
              <a:prstGeom prst="rect">
                <a:avLst/>
              </a:prstGeom>
              <a:blipFill rotWithShape="1">
                <a:blip r:embed="rId20"/>
                <a:stretch>
                  <a:fillRect t="-4839" r="-12308"/>
                </a:stretch>
              </a:blipFill>
            </p:spPr>
            <p:txBody>
              <a:bodyPr/>
              <a:lstStyle/>
              <a:p>
                <a:r>
                  <a:rPr lang="fr-FR">
                    <a:noFill/>
                  </a:rPr>
                  <a:t> </a:t>
                </a:r>
              </a:p>
            </p:txBody>
          </p:sp>
        </mc:Fallback>
      </mc:AlternateContent>
    </p:spTree>
    <p:extLst>
      <p:ext uri="{BB962C8B-B14F-4D97-AF65-F5344CB8AC3E}">
        <p14:creationId xmlns:p14="http://schemas.microsoft.com/office/powerpoint/2010/main" val="2705256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dilatation </a:t>
            </a:r>
            <a:r>
              <a:rPr lang="fr-FR" dirty="0"/>
              <a:t>en niveau de gris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24</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lstStyle/>
              <a:p>
                <a:r>
                  <a:rPr lang="fr-FR" dirty="0" smtClean="0"/>
                  <a:t>Ex : Calculer </a:t>
                </a:r>
                <a14:m>
                  <m:oMath xmlns:m="http://schemas.openxmlformats.org/officeDocument/2006/math">
                    <m:r>
                      <a:rPr lang="fr-FR" b="0" i="1" smtClean="0">
                        <a:latin typeface="Cambria Math"/>
                      </a:rPr>
                      <m:t>𝐼</m:t>
                    </m:r>
                    <m:r>
                      <a:rPr lang="fr-FR" b="0" i="1" smtClean="0">
                        <a:latin typeface="Cambria Math"/>
                      </a:rPr>
                      <m:t>⊕</m:t>
                    </m:r>
                    <m:r>
                      <a:rPr lang="fr-FR" b="0" i="1" smtClean="0">
                        <a:latin typeface="Cambria Math"/>
                      </a:rPr>
                      <m:t>𝐸</m:t>
                    </m:r>
                  </m:oMath>
                </a14:m>
                <a:endParaRPr lang="fr-FR" dirty="0"/>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3"/>
                <a:stretch>
                  <a:fillRect l="-1040"/>
                </a:stretch>
              </a:blipFill>
            </p:spPr>
            <p:txBody>
              <a:bodyPr/>
              <a:lstStyle/>
              <a:p>
                <a:r>
                  <a:rPr lang="fr-FR">
                    <a:noFill/>
                  </a:rPr>
                  <a:t> </a:t>
                </a:r>
              </a:p>
            </p:txBody>
          </p:sp>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val="4000504207"/>
              </p:ext>
            </p:extLst>
          </p:nvPr>
        </p:nvGraphicFramePr>
        <p:xfrm>
          <a:off x="179388" y="2060575"/>
          <a:ext cx="1042987" cy="1006475"/>
        </p:xfrm>
        <a:graphic>
          <a:graphicData uri="http://schemas.openxmlformats.org/presentationml/2006/ole">
            <mc:AlternateContent xmlns:mc="http://schemas.openxmlformats.org/markup-compatibility/2006">
              <mc:Choice xmlns:v="urn:schemas-microsoft-com:vml" Requires="v">
                <p:oleObj spid="_x0000_s59539" name="Worksheet" r:id="rId4" imgW="866857" imgH="838080" progId="Excel.Sheet.12">
                  <p:embed/>
                </p:oleObj>
              </mc:Choice>
              <mc:Fallback>
                <p:oleObj name="Worksheet" r:id="rId4" imgW="866857" imgH="838080" progId="Excel.Sheet.12">
                  <p:embed/>
                  <p:pic>
                    <p:nvPicPr>
                      <p:cNvPr id="0" name=""/>
                      <p:cNvPicPr>
                        <a:picLocks noChangeAspect="1" noChangeArrowheads="1"/>
                      </p:cNvPicPr>
                      <p:nvPr/>
                    </p:nvPicPr>
                    <p:blipFill>
                      <a:blip r:embed="rId5"/>
                      <a:srcRect/>
                      <a:stretch>
                        <a:fillRect/>
                      </a:stretch>
                    </p:blipFill>
                    <p:spPr bwMode="auto">
                      <a:xfrm>
                        <a:off x="179388" y="2060575"/>
                        <a:ext cx="10429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1228346" y="2702066"/>
            <a:ext cx="319318" cy="369332"/>
          </a:xfrm>
          <a:prstGeom prst="rect">
            <a:avLst/>
          </a:prstGeom>
          <a:noFill/>
        </p:spPr>
        <p:txBody>
          <a:bodyPr wrap="none" rtlCol="0">
            <a:spAutoFit/>
          </a:bodyPr>
          <a:lstStyle/>
          <a:p>
            <a:r>
              <a:rPr lang="fr-FR" i="1" dirty="0" smtClean="0"/>
              <a:t>E</a:t>
            </a:r>
            <a:endParaRPr lang="fr-FR" i="1" dirty="0"/>
          </a:p>
        </p:txBody>
      </p:sp>
      <p:sp>
        <p:nvSpPr>
          <p:cNvPr id="13" name="TextBox 12"/>
          <p:cNvSpPr txBox="1"/>
          <p:nvPr/>
        </p:nvSpPr>
        <p:spPr>
          <a:xfrm>
            <a:off x="3101738" y="5805264"/>
            <a:ext cx="263214" cy="369332"/>
          </a:xfrm>
          <a:prstGeom prst="rect">
            <a:avLst/>
          </a:prstGeom>
          <a:noFill/>
        </p:spPr>
        <p:txBody>
          <a:bodyPr wrap="none" rtlCol="0">
            <a:spAutoFit/>
          </a:bodyPr>
          <a:lstStyle/>
          <a:p>
            <a:r>
              <a:rPr lang="fr-FR" i="1" dirty="0" smtClean="0"/>
              <a:t>I</a:t>
            </a:r>
            <a:endParaRPr lang="fr-FR" i="1" dirty="0"/>
          </a:p>
        </p:txBody>
      </p:sp>
      <p:graphicFrame>
        <p:nvGraphicFramePr>
          <p:cNvPr id="14" name="Object 13"/>
          <p:cNvGraphicFramePr>
            <a:graphicFrameLocks noChangeAspect="1"/>
          </p:cNvGraphicFramePr>
          <p:nvPr>
            <p:extLst>
              <p:ext uri="{D42A27DB-BD31-4B8C-83A1-F6EECF244321}">
                <p14:modId xmlns:p14="http://schemas.microsoft.com/office/powerpoint/2010/main" val="2792863629"/>
              </p:ext>
            </p:extLst>
          </p:nvPr>
        </p:nvGraphicFramePr>
        <p:xfrm>
          <a:off x="167998" y="3429000"/>
          <a:ext cx="2904450" cy="2808312"/>
        </p:xfrm>
        <a:graphic>
          <a:graphicData uri="http://schemas.openxmlformats.org/presentationml/2006/ole">
            <mc:AlternateContent xmlns:mc="http://schemas.openxmlformats.org/markup-compatibility/2006">
              <mc:Choice xmlns:v="urn:schemas-microsoft-com:vml" Requires="v">
                <p:oleObj spid="_x0000_s59540" name="Worksheet" r:id="rId6" imgW="1723988" imgH="1666980" progId="Excel.Sheet.12">
                  <p:embed/>
                </p:oleObj>
              </mc:Choice>
              <mc:Fallback>
                <p:oleObj name="Worksheet" r:id="rId6" imgW="1723988" imgH="1666980" progId="Excel.Sheet.12">
                  <p:embed/>
                  <p:pic>
                    <p:nvPicPr>
                      <p:cNvPr id="0" name=""/>
                      <p:cNvPicPr>
                        <a:picLocks noChangeAspect="1" noChangeArrowheads="1"/>
                      </p:cNvPicPr>
                      <p:nvPr/>
                    </p:nvPicPr>
                    <p:blipFill>
                      <a:blip r:embed="rId7"/>
                      <a:srcRect/>
                      <a:stretch>
                        <a:fillRect/>
                      </a:stretch>
                    </p:blipFill>
                    <p:spPr bwMode="auto">
                      <a:xfrm>
                        <a:off x="167998" y="3429000"/>
                        <a:ext cx="2904450" cy="2808312"/>
                      </a:xfrm>
                      <a:prstGeom prst="rect">
                        <a:avLst/>
                      </a:prstGeom>
                      <a:noFill/>
                      <a:ln>
                        <a:noFill/>
                      </a:ln>
                    </p:spPr>
                  </p:pic>
                </p:oleObj>
              </mc:Fallback>
            </mc:AlternateContent>
          </a:graphicData>
        </a:graphic>
      </p:graphicFrame>
      <p:graphicFrame>
        <p:nvGraphicFramePr>
          <p:cNvPr id="15" name="Object 14" hidden="1"/>
          <p:cNvGraphicFramePr>
            <a:graphicFrameLocks noChangeAspect="1"/>
          </p:cNvGraphicFramePr>
          <p:nvPr>
            <p:extLst>
              <p:ext uri="{D42A27DB-BD31-4B8C-83A1-F6EECF244321}">
                <p14:modId xmlns:p14="http://schemas.microsoft.com/office/powerpoint/2010/main" val="1419852282"/>
              </p:ext>
            </p:extLst>
          </p:nvPr>
        </p:nvGraphicFramePr>
        <p:xfrm>
          <a:off x="5218113" y="3429000"/>
          <a:ext cx="2905125" cy="2808288"/>
        </p:xfrm>
        <a:graphic>
          <a:graphicData uri="http://schemas.openxmlformats.org/presentationml/2006/ole">
            <mc:AlternateContent xmlns:mc="http://schemas.openxmlformats.org/markup-compatibility/2006">
              <mc:Choice xmlns:v="urn:schemas-microsoft-com:vml" Requires="v">
                <p:oleObj spid="_x0000_s59541" name="Worksheet" r:id="rId8" imgW="1723988" imgH="1666980" progId="Excel.Sheet.12">
                  <p:embed/>
                </p:oleObj>
              </mc:Choice>
              <mc:Fallback>
                <p:oleObj name="Worksheet" r:id="rId8" imgW="1723988" imgH="1666980" progId="Excel.Sheet.12">
                  <p:embed/>
                  <p:pic>
                    <p:nvPicPr>
                      <p:cNvPr id="0" name=""/>
                      <p:cNvPicPr>
                        <a:picLocks noChangeAspect="1" noChangeArrowheads="1"/>
                      </p:cNvPicPr>
                      <p:nvPr/>
                    </p:nvPicPr>
                    <p:blipFill>
                      <a:blip r:embed="rId9"/>
                      <a:srcRect/>
                      <a:stretch>
                        <a:fillRect/>
                      </a:stretch>
                    </p:blipFill>
                    <p:spPr bwMode="auto">
                      <a:xfrm>
                        <a:off x="5218113" y="3429000"/>
                        <a:ext cx="29051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6" name="TextBox 15"/>
              <p:cNvSpPr txBox="1"/>
              <p:nvPr/>
            </p:nvSpPr>
            <p:spPr>
              <a:xfrm>
                <a:off x="8172400" y="5787133"/>
                <a:ext cx="8229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6" name="TextBox 15"/>
              <p:cNvSpPr txBox="1">
                <a:spLocks noRot="1" noChangeAspect="1" noMove="1" noResize="1" noEditPoints="1" noAdjustHandles="1" noChangeArrowheads="1" noChangeShapeType="1" noTextEdit="1"/>
              </p:cNvSpPr>
              <p:nvPr/>
            </p:nvSpPr>
            <p:spPr>
              <a:xfrm>
                <a:off x="8172400" y="5787133"/>
                <a:ext cx="822981" cy="369332"/>
              </a:xfrm>
              <a:prstGeom prst="rect">
                <a:avLst/>
              </a:prstGeom>
              <a:blipFill rotWithShape="1">
                <a:blip r:embed="rId13"/>
                <a:stretch>
                  <a:fillRect b="-3279"/>
                </a:stretch>
              </a:blipFill>
            </p:spPr>
            <p:txBody>
              <a:bodyPr/>
              <a:lstStyle/>
              <a:p>
                <a:r>
                  <a:rPr lang="fr-FR">
                    <a:noFill/>
                  </a:rPr>
                  <a:t> </a:t>
                </a:r>
              </a:p>
            </p:txBody>
          </p:sp>
        </mc:Fallback>
      </mc:AlternateContent>
      <p:graphicFrame>
        <p:nvGraphicFramePr>
          <p:cNvPr id="17" name="Object 16"/>
          <p:cNvGraphicFramePr>
            <a:graphicFrameLocks noChangeAspect="1"/>
          </p:cNvGraphicFramePr>
          <p:nvPr>
            <p:extLst>
              <p:ext uri="{D42A27DB-BD31-4B8C-83A1-F6EECF244321}">
                <p14:modId xmlns:p14="http://schemas.microsoft.com/office/powerpoint/2010/main" val="1109823581"/>
              </p:ext>
            </p:extLst>
          </p:nvPr>
        </p:nvGraphicFramePr>
        <p:xfrm>
          <a:off x="5220072" y="3429000"/>
          <a:ext cx="2905125" cy="2808288"/>
        </p:xfrm>
        <a:graphic>
          <a:graphicData uri="http://schemas.openxmlformats.org/presentationml/2006/ole">
            <mc:AlternateContent xmlns:mc="http://schemas.openxmlformats.org/markup-compatibility/2006">
              <mc:Choice xmlns:v="urn:schemas-microsoft-com:vml" Requires="v">
                <p:oleObj spid="_x0000_s59542" name="Worksheet" r:id="rId14" imgW="1723988" imgH="1666980" progId="Excel.Sheet.12">
                  <p:embed/>
                </p:oleObj>
              </mc:Choice>
              <mc:Fallback>
                <p:oleObj name="Worksheet" r:id="rId14" imgW="1723988" imgH="1666980" progId="Excel.Sheet.12">
                  <p:embed/>
                  <p:pic>
                    <p:nvPicPr>
                      <p:cNvPr id="0" name=""/>
                      <p:cNvPicPr>
                        <a:picLocks noChangeAspect="1" noChangeArrowheads="1"/>
                      </p:cNvPicPr>
                      <p:nvPr/>
                    </p:nvPicPr>
                    <p:blipFill>
                      <a:blip r:embed="rId15"/>
                      <a:srcRect/>
                      <a:stretch>
                        <a:fillRect/>
                      </a:stretch>
                    </p:blipFill>
                    <p:spPr bwMode="auto">
                      <a:xfrm>
                        <a:off x="5220072" y="3429000"/>
                        <a:ext cx="29051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4716016" y="1556792"/>
            <a:ext cx="4063342" cy="1569660"/>
          </a:xfrm>
          <a:prstGeom prst="rect">
            <a:avLst/>
          </a:prstGeom>
          <a:noFill/>
        </p:spPr>
        <p:txBody>
          <a:bodyPr wrap="square" rtlCol="0">
            <a:spAutoFit/>
          </a:bodyPr>
          <a:lstStyle/>
          <a:p>
            <a:r>
              <a:rPr lang="fr-FR" sz="2400" dirty="0" smtClean="0"/>
              <a:t>____________________________________________________________________________________________________</a:t>
            </a:r>
            <a:endParaRPr lang="fr-FR" sz="2400" dirty="0"/>
          </a:p>
        </p:txBody>
      </p:sp>
    </p:spTree>
    <p:extLst>
      <p:ext uri="{BB962C8B-B14F-4D97-AF65-F5344CB8AC3E}">
        <p14:creationId xmlns:p14="http://schemas.microsoft.com/office/powerpoint/2010/main" val="995865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dilatation </a:t>
            </a:r>
            <a:r>
              <a:rPr lang="fr-FR" dirty="0"/>
              <a:t>en niveau de gris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25</a:t>
            </a:fld>
            <a:endParaRPr lang="fr-FR" dirty="0"/>
          </a:p>
        </p:txBody>
      </p:sp>
      <p:sp>
        <p:nvSpPr>
          <p:cNvPr id="9" name="Text Placeholder 8"/>
          <p:cNvSpPr>
            <a:spLocks noGrp="1"/>
          </p:cNvSpPr>
          <p:nvPr>
            <p:ph type="body" sz="quarter" idx="13"/>
          </p:nvPr>
        </p:nvSpPr>
        <p:spPr/>
        <p:txBody>
          <a:bodyPr/>
          <a:lstStyle/>
          <a:p>
            <a:r>
              <a:rPr lang="fr-FR" dirty="0" smtClean="0"/>
              <a:t>Regardons l’effet « topographique » de la dilatation</a:t>
            </a:r>
            <a:endParaRPr lang="fr-FR" dirty="0"/>
          </a:p>
        </p:txBody>
      </p:sp>
      <p:sp>
        <p:nvSpPr>
          <p:cNvPr id="6" name="Text Placeholder 5"/>
          <p:cNvSpPr>
            <a:spLocks noGrp="1"/>
          </p:cNvSpPr>
          <p:nvPr>
            <p:ph type="body" sz="quarter" idx="14"/>
          </p:nvPr>
        </p:nvSpPr>
        <p:spPr>
          <a:xfrm>
            <a:off x="5292082" y="1772816"/>
            <a:ext cx="3601095" cy="1368152"/>
          </a:xfrm>
        </p:spPr>
        <p:txBody>
          <a:bodyPr/>
          <a:lstStyle/>
          <a:p>
            <a:r>
              <a:rPr lang="fr-FR" dirty="0" smtClean="0"/>
              <a:t>I </a:t>
            </a:r>
            <a:r>
              <a:rPr lang="fr-FR" dirty="0"/>
              <a:t>= </a:t>
            </a:r>
            <a:r>
              <a:rPr lang="fr-FR" dirty="0" smtClean="0"/>
              <a:t>imread('line.png</a:t>
            </a:r>
            <a:r>
              <a:rPr lang="fr-FR" dirty="0"/>
              <a:t>'</a:t>
            </a:r>
            <a:r>
              <a:rPr lang="fr-FR" dirty="0" smtClean="0"/>
              <a:t>);</a:t>
            </a:r>
          </a:p>
          <a:p>
            <a:r>
              <a:rPr lang="fr-FR" dirty="0" smtClean="0"/>
              <a:t>E </a:t>
            </a:r>
            <a:r>
              <a:rPr lang="fr-FR" dirty="0"/>
              <a:t>= </a:t>
            </a:r>
            <a:r>
              <a:rPr lang="fr-FR" dirty="0" err="1"/>
              <a:t>strel</a:t>
            </a:r>
            <a:r>
              <a:rPr lang="fr-FR" dirty="0"/>
              <a:t>('line</a:t>
            </a:r>
            <a:r>
              <a:rPr lang="fr-FR" dirty="0" smtClean="0"/>
              <a:t>',27,0);</a:t>
            </a:r>
          </a:p>
          <a:p>
            <a:r>
              <a:rPr lang="fr-FR" dirty="0" err="1" smtClean="0"/>
              <a:t>Dil</a:t>
            </a:r>
            <a:r>
              <a:rPr lang="fr-FR" dirty="0" smtClean="0"/>
              <a:t> </a:t>
            </a:r>
            <a:r>
              <a:rPr lang="fr-FR" dirty="0"/>
              <a:t>= </a:t>
            </a:r>
            <a:r>
              <a:rPr lang="fr-FR" dirty="0" err="1" smtClean="0"/>
              <a:t>imdilate</a:t>
            </a:r>
            <a:r>
              <a:rPr lang="fr-FR" dirty="0" smtClean="0"/>
              <a:t>(I, E);</a:t>
            </a:r>
          </a:p>
          <a:p>
            <a:endParaRPr lang="fr-FR" dirty="0"/>
          </a:p>
        </p:txBody>
      </p:sp>
      <p:sp>
        <p:nvSpPr>
          <p:cNvPr id="12" name="TextBox 11"/>
          <p:cNvSpPr txBox="1"/>
          <p:nvPr/>
        </p:nvSpPr>
        <p:spPr>
          <a:xfrm>
            <a:off x="7868410" y="3789040"/>
            <a:ext cx="319318" cy="369332"/>
          </a:xfrm>
          <a:prstGeom prst="rect">
            <a:avLst/>
          </a:prstGeom>
          <a:noFill/>
        </p:spPr>
        <p:txBody>
          <a:bodyPr wrap="none" rtlCol="0">
            <a:spAutoFit/>
          </a:bodyPr>
          <a:lstStyle/>
          <a:p>
            <a:r>
              <a:rPr lang="fr-FR" i="1" dirty="0" smtClean="0"/>
              <a:t>E</a:t>
            </a:r>
            <a:endParaRPr lang="fr-FR" i="1"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434963"/>
            <a:ext cx="7303111" cy="3220280"/>
          </a:xfrm>
          <a:prstGeom prst="rect">
            <a:avLst/>
          </a:prstGeom>
        </p:spPr>
      </p:pic>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r="10088"/>
          <a:stretch/>
        </p:blipFill>
        <p:spPr>
          <a:xfrm>
            <a:off x="107505" y="3434963"/>
            <a:ext cx="6547737" cy="3221122"/>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5" y="3434963"/>
            <a:ext cx="7303111" cy="3220280"/>
          </a:xfrm>
          <a:prstGeom prst="rect">
            <a:avLst/>
          </a:prstGeom>
        </p:spPr>
      </p:pic>
      <p:cxnSp>
        <p:nvCxnSpPr>
          <p:cNvPr id="21" name="Straight Connector 20"/>
          <p:cNvCxnSpPr/>
          <p:nvPr/>
        </p:nvCxnSpPr>
        <p:spPr>
          <a:xfrm>
            <a:off x="7735485" y="3712328"/>
            <a:ext cx="58516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553721" y="5600273"/>
            <a:ext cx="992579" cy="369332"/>
          </a:xfrm>
          <a:prstGeom prst="rect">
            <a:avLst/>
          </a:prstGeom>
          <a:noFill/>
        </p:spPr>
        <p:txBody>
          <a:bodyPr wrap="none" rtlCol="0">
            <a:spAutoFit/>
          </a:bodyPr>
          <a:lstStyle/>
          <a:p>
            <a:r>
              <a:rPr lang="fr-FR" i="1" dirty="0" smtClean="0"/>
              <a:t>_______</a:t>
            </a:r>
            <a:endParaRPr lang="fr-FR" i="1" dirty="0"/>
          </a:p>
        </p:txBody>
      </p:sp>
      <mc:AlternateContent xmlns:mc="http://schemas.openxmlformats.org/markup-compatibility/2006" xmlns:a14="http://schemas.microsoft.com/office/drawing/2010/main">
        <mc:Choice Requires="a14">
          <p:sp>
            <p:nvSpPr>
              <p:cNvPr id="28" name="TextBox 27"/>
              <p:cNvSpPr txBox="1"/>
              <p:nvPr/>
            </p:nvSpPr>
            <p:spPr>
              <a:xfrm>
                <a:off x="7473113" y="4437112"/>
                <a:ext cx="10919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__________</m:t>
                      </m:r>
                    </m:oMath>
                  </m:oMathPara>
                </a14:m>
                <a:endParaRPr lang="fr-FR" i="1" dirty="0"/>
              </a:p>
            </p:txBody>
          </p:sp>
        </mc:Choice>
        <mc:Fallback xmlns="">
          <p:sp>
            <p:nvSpPr>
              <p:cNvPr id="28" name="TextBox 27"/>
              <p:cNvSpPr txBox="1">
                <a:spLocks noRot="1" noChangeAspect="1" noMove="1" noResize="1" noEditPoints="1" noAdjustHandles="1" noChangeArrowheads="1" noChangeShapeType="1" noTextEdit="1"/>
              </p:cNvSpPr>
              <p:nvPr/>
            </p:nvSpPr>
            <p:spPr>
              <a:xfrm>
                <a:off x="7473113" y="4437112"/>
                <a:ext cx="1091966" cy="369332"/>
              </a:xfrm>
              <a:prstGeom prst="rect">
                <a:avLst/>
              </a:prstGeom>
              <a:blipFill rotWithShape="1">
                <a:blip r:embed="rId5"/>
                <a:stretch>
                  <a:fillRect/>
                </a:stretch>
              </a:blipFill>
            </p:spPr>
            <p:txBody>
              <a:bodyPr/>
              <a:lstStyle/>
              <a:p>
                <a:r>
                  <a:rPr lang="fr-FR">
                    <a:noFill/>
                  </a:rPr>
                  <a:t> </a:t>
                </a:r>
              </a:p>
            </p:txBody>
          </p:sp>
        </mc:Fallback>
      </mc:AlternateContent>
      <p:cxnSp>
        <p:nvCxnSpPr>
          <p:cNvPr id="30" name="Straight Arrow Connector 29"/>
          <p:cNvCxnSpPr>
            <a:stCxn id="28" idx="1"/>
          </p:cNvCxnSpPr>
          <p:nvPr/>
        </p:nvCxnSpPr>
        <p:spPr>
          <a:xfrm flipH="1">
            <a:off x="6012161" y="4621778"/>
            <a:ext cx="1460952" cy="535414"/>
          </a:xfrm>
          <a:prstGeom prst="straightConnector1">
            <a:avLst/>
          </a:prstGeom>
          <a:ln w="19050">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3" idx="1"/>
          </p:cNvCxnSpPr>
          <p:nvPr/>
        </p:nvCxnSpPr>
        <p:spPr>
          <a:xfrm flipH="1" flipV="1">
            <a:off x="6156177" y="5517233"/>
            <a:ext cx="1397544" cy="26770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51520" y="1916832"/>
            <a:ext cx="5040560" cy="1477328"/>
          </a:xfrm>
          <a:prstGeom prst="rect">
            <a:avLst/>
          </a:prstGeom>
          <a:noFill/>
        </p:spPr>
        <p:txBody>
          <a:bodyPr wrap="square" rtlCol="0">
            <a:spAutoFit/>
          </a:bodyPr>
          <a:lstStyle/>
          <a:p>
            <a:r>
              <a:rPr lang="fr-FR" dirty="0" smtClean="0"/>
              <a:t>On considère </a:t>
            </a:r>
            <a:r>
              <a:rPr lang="fr-FR" i="1" dirty="0" smtClean="0"/>
              <a:t>I</a:t>
            </a:r>
            <a:r>
              <a:rPr lang="fr-FR" dirty="0" smtClean="0"/>
              <a:t> comme un relief, avec ses montagnes et ses canyons.</a:t>
            </a:r>
          </a:p>
          <a:p>
            <a:r>
              <a:rPr lang="fr-FR" dirty="0" smtClean="0"/>
              <a:t>La dilatation de </a:t>
            </a:r>
            <a:r>
              <a:rPr lang="fr-FR" i="1" dirty="0" smtClean="0"/>
              <a:t>I</a:t>
            </a:r>
            <a:r>
              <a:rPr lang="fr-FR" dirty="0" smtClean="0"/>
              <a:t> par </a:t>
            </a:r>
            <a:r>
              <a:rPr lang="fr-FR" i="1" dirty="0" smtClean="0"/>
              <a:t>E</a:t>
            </a:r>
            <a:r>
              <a:rPr lang="fr-FR" dirty="0" smtClean="0"/>
              <a:t> revient à élargir les flancs de terre de </a:t>
            </a:r>
            <a:r>
              <a:rPr lang="fr-FR" i="1" dirty="0" smtClean="0"/>
              <a:t>I</a:t>
            </a:r>
            <a:r>
              <a:rPr lang="fr-FR" dirty="0" smtClean="0"/>
              <a:t> avec </a:t>
            </a:r>
            <a:r>
              <a:rPr lang="fr-FR" i="1" dirty="0" smtClean="0"/>
              <a:t>E</a:t>
            </a:r>
            <a:r>
              <a:rPr lang="fr-FR" dirty="0"/>
              <a:t> </a:t>
            </a:r>
            <a:r>
              <a:rPr lang="fr-FR" dirty="0" smtClean="0"/>
              <a:t>: la dilatation </a:t>
            </a:r>
            <a:r>
              <a:rPr lang="fr-FR" b="1" dirty="0" smtClean="0"/>
              <a:t>élargit</a:t>
            </a:r>
            <a:r>
              <a:rPr lang="fr-FR" dirty="0" smtClean="0"/>
              <a:t> </a:t>
            </a:r>
            <a:r>
              <a:rPr lang="fr-FR" b="1" dirty="0" smtClean="0"/>
              <a:t>les montagnes</a:t>
            </a:r>
            <a:r>
              <a:rPr lang="fr-FR" dirty="0" smtClean="0"/>
              <a:t>, et </a:t>
            </a:r>
            <a:r>
              <a:rPr lang="fr-FR" b="1" dirty="0" smtClean="0"/>
              <a:t>rétrécit </a:t>
            </a:r>
            <a:r>
              <a:rPr lang="fr-FR" dirty="0" smtClean="0"/>
              <a:t>(en hauteur et largeur)</a:t>
            </a:r>
            <a:r>
              <a:rPr lang="fr-FR" b="1" dirty="0" smtClean="0"/>
              <a:t> les trous</a:t>
            </a:r>
            <a:r>
              <a:rPr lang="fr-FR" dirty="0" smtClean="0"/>
              <a:t>.</a:t>
            </a:r>
            <a:endParaRPr lang="fr-FR" dirty="0"/>
          </a:p>
        </p:txBody>
      </p:sp>
    </p:spTree>
    <p:extLst>
      <p:ext uri="{BB962C8B-B14F-4D97-AF65-F5344CB8AC3E}">
        <p14:creationId xmlns:p14="http://schemas.microsoft.com/office/powerpoint/2010/main" val="34092229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dilatation en niveau de gris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26</a:t>
            </a:fld>
            <a:endParaRPr lang="fr-FR" dirty="0"/>
          </a:p>
        </p:txBody>
      </p:sp>
      <p:sp>
        <p:nvSpPr>
          <p:cNvPr id="9" name="Text Placeholder 8"/>
          <p:cNvSpPr>
            <a:spLocks noGrp="1"/>
          </p:cNvSpPr>
          <p:nvPr>
            <p:ph type="body" sz="quarter" idx="13"/>
          </p:nvPr>
        </p:nvSpPr>
        <p:spPr/>
        <p:txBody>
          <a:bodyPr/>
          <a:lstStyle/>
          <a:p>
            <a:endParaRPr lang="fr-FR" dirty="0"/>
          </a:p>
          <a:p>
            <a:endParaRPr lang="fr-FR" dirty="0" smtClean="0"/>
          </a:p>
          <a:p>
            <a:endParaRPr lang="fr-FR" dirty="0"/>
          </a:p>
          <a:p>
            <a:endParaRPr lang="fr-FR" dirty="0" smtClean="0"/>
          </a:p>
          <a:p>
            <a:endParaRPr lang="fr-FR" dirty="0"/>
          </a:p>
          <a:p>
            <a:endParaRPr lang="fr-FR" dirty="0" smtClean="0"/>
          </a:p>
        </p:txBody>
      </p:sp>
      <p:sp>
        <p:nvSpPr>
          <p:cNvPr id="14" name="Text Placeholder 13"/>
          <p:cNvSpPr>
            <a:spLocks noGrp="1"/>
          </p:cNvSpPr>
          <p:nvPr>
            <p:ph type="body" sz="quarter" idx="14"/>
          </p:nvPr>
        </p:nvSpPr>
        <p:spPr>
          <a:xfrm>
            <a:off x="179512" y="5373216"/>
            <a:ext cx="8713665" cy="1008534"/>
          </a:xfrm>
        </p:spPr>
        <p:txBody>
          <a:bodyPr/>
          <a:lstStyle/>
          <a:p>
            <a:r>
              <a:rPr lang="fr-FR" dirty="0"/>
              <a:t>I = </a:t>
            </a:r>
            <a:r>
              <a:rPr lang="fr-FR" dirty="0" err="1"/>
              <a:t>imread</a:t>
            </a:r>
            <a:r>
              <a:rPr lang="fr-FR" dirty="0" smtClean="0"/>
              <a:t>('image_ex1.png</a:t>
            </a:r>
            <a:r>
              <a:rPr lang="fr-FR" dirty="0"/>
              <a:t>'</a:t>
            </a:r>
            <a:r>
              <a:rPr lang="fr-FR" dirty="0" smtClean="0"/>
              <a:t>);</a:t>
            </a:r>
            <a:endParaRPr lang="fr-FR" dirty="0"/>
          </a:p>
          <a:p>
            <a:r>
              <a:rPr lang="fr-FR" dirty="0"/>
              <a:t>E = </a:t>
            </a:r>
            <a:r>
              <a:rPr lang="fr-FR" dirty="0" err="1"/>
              <a:t>strel</a:t>
            </a:r>
            <a:r>
              <a:rPr lang="fr-FR" dirty="0" smtClean="0"/>
              <a:t>(‘disk',14,0</a:t>
            </a:r>
            <a:r>
              <a:rPr lang="fr-FR" dirty="0"/>
              <a:t>);</a:t>
            </a:r>
          </a:p>
          <a:p>
            <a:r>
              <a:rPr lang="fr-FR" dirty="0" err="1" smtClean="0"/>
              <a:t>Dil</a:t>
            </a:r>
            <a:r>
              <a:rPr lang="fr-FR" dirty="0" smtClean="0"/>
              <a:t> </a:t>
            </a:r>
            <a:r>
              <a:rPr lang="fr-FR" dirty="0"/>
              <a:t>= </a:t>
            </a:r>
            <a:r>
              <a:rPr lang="fr-FR" dirty="0" err="1" smtClean="0"/>
              <a:t>imdilate</a:t>
            </a:r>
            <a:r>
              <a:rPr lang="fr-FR" dirty="0" smtClean="0"/>
              <a:t>(I</a:t>
            </a:r>
            <a:r>
              <a:rPr lang="fr-FR" dirty="0"/>
              <a:t>, E</a:t>
            </a:r>
            <a:r>
              <a:rPr lang="fr-FR" dirty="0" smtClean="0"/>
              <a:t>);</a:t>
            </a:r>
            <a:endParaRPr lang="fr-FR"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1148" y="2957577"/>
            <a:ext cx="3713340" cy="222562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943" y="1124744"/>
            <a:ext cx="2571750" cy="145732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957578"/>
            <a:ext cx="3713340" cy="222562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1124744"/>
            <a:ext cx="2571750" cy="14573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3412" y="1724818"/>
            <a:ext cx="257175" cy="257175"/>
          </a:xfrm>
          <a:prstGeom prst="rect">
            <a:avLst/>
          </a:prstGeom>
        </p:spPr>
      </p:pic>
      <p:sp>
        <p:nvSpPr>
          <p:cNvPr id="15" name="TextBox 14"/>
          <p:cNvSpPr txBox="1"/>
          <p:nvPr/>
        </p:nvSpPr>
        <p:spPr>
          <a:xfrm>
            <a:off x="1687826" y="2582069"/>
            <a:ext cx="263214" cy="369332"/>
          </a:xfrm>
          <a:prstGeom prst="rect">
            <a:avLst/>
          </a:prstGeom>
          <a:noFill/>
        </p:spPr>
        <p:txBody>
          <a:bodyPr wrap="none" rtlCol="0">
            <a:spAutoFit/>
          </a:bodyPr>
          <a:lstStyle/>
          <a:p>
            <a:r>
              <a:rPr lang="fr-FR" i="1" dirty="0" smtClean="0"/>
              <a:t>I</a:t>
            </a:r>
            <a:endParaRPr lang="fr-FR" i="1" dirty="0"/>
          </a:p>
        </p:txBody>
      </p:sp>
      <mc:AlternateContent xmlns:mc="http://schemas.openxmlformats.org/markup-compatibility/2006" xmlns:a14="http://schemas.microsoft.com/office/drawing/2010/main">
        <mc:Choice Requires="a14">
          <p:sp>
            <p:nvSpPr>
              <p:cNvPr id="16" name="TextBox 15"/>
              <p:cNvSpPr txBox="1"/>
              <p:nvPr/>
            </p:nvSpPr>
            <p:spPr>
              <a:xfrm>
                <a:off x="6696327" y="2582069"/>
                <a:ext cx="8229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6" name="TextBox 15"/>
              <p:cNvSpPr txBox="1">
                <a:spLocks noRot="1" noChangeAspect="1" noMove="1" noResize="1" noEditPoints="1" noAdjustHandles="1" noChangeArrowheads="1" noChangeShapeType="1" noTextEdit="1"/>
              </p:cNvSpPr>
              <p:nvPr/>
            </p:nvSpPr>
            <p:spPr>
              <a:xfrm>
                <a:off x="6696327" y="2582069"/>
                <a:ext cx="822981" cy="369332"/>
              </a:xfrm>
              <a:prstGeom prst="rect">
                <a:avLst/>
              </a:prstGeom>
              <a:blipFill rotWithShape="1">
                <a:blip r:embed="rId8"/>
                <a:stretch>
                  <a:fillRect b="-5000"/>
                </a:stretch>
              </a:blipFill>
            </p:spPr>
            <p:txBody>
              <a:bodyPr/>
              <a:lstStyle/>
              <a:p>
                <a:r>
                  <a:rPr lang="fr-FR">
                    <a:noFill/>
                  </a:rPr>
                  <a:t> </a:t>
                </a:r>
              </a:p>
            </p:txBody>
          </p:sp>
        </mc:Fallback>
      </mc:AlternateContent>
      <p:sp>
        <p:nvSpPr>
          <p:cNvPr id="17" name="TextBox 16"/>
          <p:cNvSpPr txBox="1"/>
          <p:nvPr/>
        </p:nvSpPr>
        <p:spPr>
          <a:xfrm>
            <a:off x="4412340" y="1981993"/>
            <a:ext cx="319318" cy="369332"/>
          </a:xfrm>
          <a:prstGeom prst="rect">
            <a:avLst/>
          </a:prstGeom>
          <a:noFill/>
        </p:spPr>
        <p:txBody>
          <a:bodyPr wrap="none" rtlCol="0">
            <a:spAutoFit/>
          </a:bodyPr>
          <a:lstStyle/>
          <a:p>
            <a:r>
              <a:rPr lang="fr-FR" i="1" dirty="0" smtClean="0"/>
              <a:t>E</a:t>
            </a:r>
            <a:endParaRPr lang="fr-FR" i="1" dirty="0"/>
          </a:p>
        </p:txBody>
      </p:sp>
    </p:spTree>
    <p:extLst>
      <p:ext uri="{BB962C8B-B14F-4D97-AF65-F5344CB8AC3E}">
        <p14:creationId xmlns:p14="http://schemas.microsoft.com/office/powerpoint/2010/main" val="3359523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Propriétés de l’érosion et de la dilatation</a:t>
            </a:r>
            <a:endParaRPr lang="fr-FR" dirty="0"/>
          </a:p>
        </p:txBody>
      </p:sp>
      <p:sp>
        <p:nvSpPr>
          <p:cNvPr id="9" name="Text Placeholder 8"/>
          <p:cNvSpPr>
            <a:spLocks noGrp="1"/>
          </p:cNvSpPr>
          <p:nvPr>
            <p:ph type="body" sz="quarter" idx="14"/>
          </p:nvPr>
        </p:nvSpPr>
        <p:spPr/>
        <p:txBody>
          <a:bodyPr/>
          <a:lstStyle/>
          <a:p>
            <a:r>
              <a:rPr lang="fr-FR" dirty="0" smtClean="0"/>
              <a:t>2</a:t>
            </a:r>
            <a:endParaRPr lang="fr-FR" dirty="0"/>
          </a:p>
        </p:txBody>
      </p:sp>
      <p:sp>
        <p:nvSpPr>
          <p:cNvPr id="10" name="Text Placeholder 9"/>
          <p:cNvSpPr>
            <a:spLocks noGrp="1"/>
          </p:cNvSpPr>
          <p:nvPr>
            <p:ph type="body" sz="quarter" idx="15"/>
          </p:nvPr>
        </p:nvSpPr>
        <p:spPr/>
        <p:txBody>
          <a:bodyPr/>
          <a:lstStyle/>
          <a:p>
            <a:r>
              <a:rPr lang="fr-FR" dirty="0" smtClean="0"/>
              <a:t>3</a:t>
            </a:r>
            <a:endParaRPr lang="fr-FR" dirty="0"/>
          </a:p>
        </p:txBody>
      </p:sp>
    </p:spTree>
    <p:extLst>
      <p:ext uri="{BB962C8B-B14F-4D97-AF65-F5344CB8AC3E}">
        <p14:creationId xmlns:p14="http://schemas.microsoft.com/office/powerpoint/2010/main" val="2769565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Erosion et dilatation : propriétés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28</a:t>
            </a:fld>
            <a:endParaRPr lang="fr-FR" dirty="0"/>
          </a:p>
        </p:txBody>
      </p:sp>
      <p:sp>
        <p:nvSpPr>
          <p:cNvPr id="9" name="Text Placeholder 8"/>
          <p:cNvSpPr>
            <a:spLocks noGrp="1"/>
          </p:cNvSpPr>
          <p:nvPr>
            <p:ph type="body" sz="quarter" idx="13"/>
          </p:nvPr>
        </p:nvSpPr>
        <p:spPr/>
        <p:txBody>
          <a:bodyPr/>
          <a:lstStyle/>
          <a:p>
            <a:r>
              <a:rPr lang="fr-FR" dirty="0" smtClean="0"/>
              <a:t>On définit une relation d’ordre entre les images en niveau de gris :</a:t>
            </a:r>
          </a:p>
          <a:p>
            <a:endParaRPr lang="fr-FR" dirty="0">
              <a:solidFill>
                <a:schemeClr val="tx1"/>
              </a:solidFill>
            </a:endParaRP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a:p>
            <a:endParaRPr lang="fr-FR" dirty="0">
              <a:solidFill>
                <a:schemeClr val="tx1"/>
              </a:solidFill>
            </a:endParaRPr>
          </a:p>
          <a:p>
            <a:r>
              <a:rPr lang="fr-FR" dirty="0" smtClean="0"/>
              <a:t>Cette relation d’ordre remplacera le relation d’inclusion utilisée pour les propriétés des images binaires.</a:t>
            </a:r>
          </a:p>
          <a:p>
            <a:endParaRPr lang="fr-FR" dirty="0">
              <a:solidFill>
                <a:schemeClr val="tx1"/>
              </a:solidFill>
            </a:endParaRPr>
          </a:p>
          <a:p>
            <a:pPr algn="ctr"/>
            <a:endParaRPr lang="fr-FR" dirty="0" smtClean="0">
              <a:solidFill>
                <a:schemeClr val="tx1"/>
              </a:solidFill>
            </a:endParaRPr>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2" y="2492896"/>
                <a:ext cx="8064896" cy="1080120"/>
              </a:xfrm>
            </p:spPr>
            <p:txBody>
              <a:bodyPr/>
              <a:lstStyle/>
              <a:p>
                <a:r>
                  <a:rPr lang="fr-FR" dirty="0" smtClean="0"/>
                  <a:t>Soient deux images </a:t>
                </a:r>
                <a14:m>
                  <m:oMath xmlns:m="http://schemas.openxmlformats.org/officeDocument/2006/math">
                    <m:r>
                      <a:rPr lang="fr-FR" b="0" i="1" smtClean="0">
                        <a:latin typeface="Cambria Math"/>
                      </a:rPr>
                      <m:t>𝐼</m:t>
                    </m:r>
                    <m:r>
                      <a:rPr lang="fr-FR" b="0" i="1" smtClean="0">
                        <a:latin typeface="Cambria Math"/>
                      </a:rPr>
                      <m:t>,</m:t>
                    </m:r>
                    <m:r>
                      <a:rPr lang="fr-FR" b="0" i="1" smtClean="0">
                        <a:latin typeface="Cambria Math"/>
                      </a:rPr>
                      <m:t>𝐽</m:t>
                    </m:r>
                    <m:r>
                      <a:rPr lang="fr-FR" b="0" i="1" smtClean="0">
                        <a:latin typeface="Cambria Math"/>
                      </a:rPr>
                      <m:t>:</m:t>
                    </m:r>
                    <m:r>
                      <a:rPr lang="fr-FR" b="0" i="1" smtClean="0">
                        <a:latin typeface="Cambria Math"/>
                      </a:rPr>
                      <m:t>𝐴</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r>
                      <a:rPr lang="fr-FR" b="0" i="1" smtClean="0">
                        <a:latin typeface="Cambria Math"/>
                      </a:rPr>
                      <m:t>→</m:t>
                    </m:r>
                    <m:r>
                      <a:rPr lang="fr-FR" b="0" i="1" smtClean="0">
                        <a:latin typeface="Cambria Math"/>
                      </a:rPr>
                      <m:t>𝐵</m:t>
                    </m:r>
                  </m:oMath>
                </a14:m>
                <a:r>
                  <a:rPr lang="fr-FR" dirty="0" smtClean="0"/>
                  <a:t>,</a:t>
                </a:r>
              </a:p>
              <a:p>
                <a:pPr algn="ctr"/>
                <a14:m>
                  <m:oMathPara xmlns:m="http://schemas.openxmlformats.org/officeDocument/2006/math">
                    <m:oMathParaPr>
                      <m:jc m:val="centerGroup"/>
                    </m:oMathParaPr>
                    <m:oMath xmlns:m="http://schemas.openxmlformats.org/officeDocument/2006/math">
                      <m:r>
                        <a:rPr lang="fr-FR" b="0" i="1" smtClean="0">
                          <a:latin typeface="Cambria Math"/>
                        </a:rPr>
                        <m:t>𝐼</m:t>
                      </m:r>
                      <m:r>
                        <a:rPr lang="fr-FR" b="0" i="1" smtClean="0">
                          <a:latin typeface="Cambria Math"/>
                        </a:rPr>
                        <m:t>≤</m:t>
                      </m:r>
                      <m:r>
                        <a:rPr lang="fr-FR" b="0" i="1" smtClean="0">
                          <a:latin typeface="Cambria Math"/>
                        </a:rPr>
                        <m:t>𝐽</m:t>
                      </m:r>
                      <m:r>
                        <a:rPr lang="fr-FR" b="0" i="1" smtClean="0">
                          <a:latin typeface="Cambria Math"/>
                        </a:rPr>
                        <m:t>↔∀</m:t>
                      </m:r>
                      <m:r>
                        <a:rPr lang="fr-FR" b="0" i="1" smtClean="0">
                          <a:latin typeface="Cambria Math"/>
                        </a:rPr>
                        <m:t>𝑥</m:t>
                      </m:r>
                      <m:r>
                        <a:rPr lang="fr-FR" b="0" i="1" smtClean="0">
                          <a:latin typeface="Cambria Math"/>
                        </a:rPr>
                        <m:t>∈</m:t>
                      </m:r>
                      <m:r>
                        <a:rPr lang="fr-FR" b="0" i="1" smtClean="0">
                          <a:latin typeface="Cambria Math"/>
                        </a:rPr>
                        <m:t>𝐴</m:t>
                      </m:r>
                      <m:r>
                        <a:rPr lang="fr-FR" b="0" i="1" smtClean="0">
                          <a:latin typeface="Cambria Math"/>
                        </a:rPr>
                        <m:t>, </m:t>
                      </m:r>
                      <m:r>
                        <a:rPr lang="fr-FR" b="0" i="1" smtClean="0">
                          <a:latin typeface="Cambria Math"/>
                        </a:rPr>
                        <m:t>𝐼</m:t>
                      </m:r>
                      <m:d>
                        <m:dPr>
                          <m:ctrlPr>
                            <a:rPr lang="fr-FR" b="0" i="1" smtClean="0">
                              <a:latin typeface="Cambria Math"/>
                            </a:rPr>
                          </m:ctrlPr>
                        </m:dPr>
                        <m:e>
                          <m:r>
                            <a:rPr lang="fr-FR" b="0" i="1" smtClean="0">
                              <a:latin typeface="Cambria Math"/>
                            </a:rPr>
                            <m:t>𝑥</m:t>
                          </m:r>
                        </m:e>
                      </m:d>
                      <m:r>
                        <a:rPr lang="fr-FR" b="0" i="1" smtClean="0">
                          <a:latin typeface="Cambria Math"/>
                        </a:rPr>
                        <m:t>≤</m:t>
                      </m:r>
                      <m:r>
                        <a:rPr lang="fr-FR" b="0" i="1" smtClean="0">
                          <a:latin typeface="Cambria Math"/>
                        </a:rPr>
                        <m:t>𝐽</m:t>
                      </m:r>
                      <m:r>
                        <a:rPr lang="fr-FR" b="0" i="1" smtClean="0">
                          <a:latin typeface="Cambria Math"/>
                        </a:rPr>
                        <m:t>(</m:t>
                      </m:r>
                      <m:r>
                        <a:rPr lang="fr-FR" b="0" i="1" smtClean="0">
                          <a:latin typeface="Cambria Math"/>
                        </a:rPr>
                        <m:t>𝑥</m:t>
                      </m:r>
                      <m:r>
                        <a:rPr lang="fr-FR" b="0" i="1" smtClean="0">
                          <a:latin typeface="Cambria Math"/>
                        </a:rPr>
                        <m:t>)</m:t>
                      </m:r>
                    </m:oMath>
                  </m:oMathPara>
                </a14:m>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2" y="2492896"/>
                <a:ext cx="8064896" cy="1080120"/>
              </a:xfrm>
              <a:blipFill rotWithShape="1">
                <a:blip r:embed="rId2"/>
                <a:stretch>
                  <a:fillRect l="-979"/>
                </a:stretch>
              </a:blipFill>
            </p:spPr>
            <p:txBody>
              <a:bodyPr/>
              <a:lstStyle/>
              <a:p>
                <a:r>
                  <a:rPr lang="fr-FR">
                    <a:noFill/>
                  </a:rPr>
                  <a:t> </a:t>
                </a:r>
              </a:p>
            </p:txBody>
          </p:sp>
        </mc:Fallback>
      </mc:AlternateContent>
    </p:spTree>
    <p:extLst>
      <p:ext uri="{BB962C8B-B14F-4D97-AF65-F5344CB8AC3E}">
        <p14:creationId xmlns:p14="http://schemas.microsoft.com/office/powerpoint/2010/main" val="2695054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Erosion et dilatation : propriétés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29</a:t>
            </a:fld>
            <a:endParaRPr lang="fr-FR" dirty="0"/>
          </a:p>
        </p:txBody>
      </p:sp>
      <p:sp>
        <p:nvSpPr>
          <p:cNvPr id="9" name="Text Placeholder 8"/>
          <p:cNvSpPr>
            <a:spLocks noGrp="1"/>
          </p:cNvSpPr>
          <p:nvPr>
            <p:ph type="body" sz="quarter" idx="13"/>
          </p:nvPr>
        </p:nvSpPr>
        <p:spPr/>
        <p:txBody>
          <a:bodyPr/>
          <a:lstStyle/>
          <a:p>
            <a:r>
              <a:rPr lang="fr-FR" dirty="0" smtClean="0"/>
              <a:t>On définira aussi le maximum et le minimum de deux images :</a:t>
            </a:r>
          </a:p>
          <a:p>
            <a:endParaRPr lang="fr-FR" dirty="0">
              <a:solidFill>
                <a:schemeClr val="tx1"/>
              </a:solidFill>
            </a:endParaRPr>
          </a:p>
          <a:p>
            <a:pPr algn="ctr"/>
            <a:endParaRPr lang="fr-FR" dirty="0" smtClean="0">
              <a:solidFill>
                <a:schemeClr val="tx1"/>
              </a:solidFill>
            </a:endParaRPr>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2" y="2564904"/>
                <a:ext cx="8064896" cy="1512168"/>
              </a:xfrm>
            </p:spPr>
            <p:txBody>
              <a:bodyPr>
                <a:normAutofit fontScale="70000" lnSpcReduction="20000"/>
              </a:bodyPr>
              <a:lstStyle/>
              <a:p>
                <a:pPr/>
                <a14:m>
                  <m:oMathPara xmlns:m="http://schemas.openxmlformats.org/officeDocument/2006/math">
                    <m:oMathParaPr>
                      <m:jc m:val="left"/>
                    </m:oMathParaPr>
                    <m:oMath xmlns:m="http://schemas.openxmlformats.org/officeDocument/2006/math">
                      <m:r>
                        <m:rPr>
                          <m:nor/>
                        </m:rPr>
                        <a:rPr lang="fr-FR" dirty="0" smtClean="0"/>
                        <m:t>Soient</m:t>
                      </m:r>
                      <m:r>
                        <m:rPr>
                          <m:nor/>
                        </m:rPr>
                        <a:rPr lang="fr-FR" dirty="0" smtClean="0"/>
                        <m:t> </m:t>
                      </m:r>
                      <m:r>
                        <m:rPr>
                          <m:nor/>
                        </m:rPr>
                        <a:rPr lang="fr-FR" dirty="0" smtClean="0"/>
                        <m:t>deux</m:t>
                      </m:r>
                      <m:r>
                        <m:rPr>
                          <m:nor/>
                        </m:rPr>
                        <a:rPr lang="fr-FR" dirty="0" smtClean="0"/>
                        <m:t> </m:t>
                      </m:r>
                      <m:r>
                        <m:rPr>
                          <m:nor/>
                        </m:rPr>
                        <a:rPr lang="fr-FR" dirty="0" smtClean="0"/>
                        <m:t>images</m:t>
                      </m:r>
                      <m:r>
                        <m:rPr>
                          <m:nor/>
                        </m:rPr>
                        <a:rPr lang="fr-FR" dirty="0" smtClean="0"/>
                        <m:t> </m:t>
                      </m:r>
                      <m:r>
                        <a:rPr lang="fr-FR" i="1">
                          <a:latin typeface="Cambria Math"/>
                        </a:rPr>
                        <m:t>𝐼</m:t>
                      </m:r>
                      <m:r>
                        <a:rPr lang="fr-FR" i="1">
                          <a:latin typeface="Cambria Math"/>
                        </a:rPr>
                        <m:t>,</m:t>
                      </m:r>
                      <m:r>
                        <a:rPr lang="fr-FR" i="1">
                          <a:latin typeface="Cambria Math"/>
                        </a:rPr>
                        <m:t>𝐽</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r>
                        <m:rPr>
                          <m:nor/>
                        </m:rPr>
                        <a:rPr lang="fr-FR" dirty="0"/>
                        <m:t>,</m:t>
                      </m:r>
                      <m:r>
                        <m:rPr>
                          <m:nor/>
                        </m:rPr>
                        <a:rPr lang="fr-FR" b="0" i="0" dirty="0" smtClean="0"/>
                        <m:t> </m:t>
                      </m:r>
                      <m:r>
                        <a:rPr lang="fr-FR" b="0" i="1" dirty="0" smtClean="0">
                          <a:latin typeface="Cambria Math"/>
                        </a:rPr>
                        <m:t>∀</m:t>
                      </m:r>
                      <m:r>
                        <a:rPr lang="fr-FR" b="0" i="1" dirty="0" smtClean="0">
                          <a:latin typeface="Cambria Math"/>
                        </a:rPr>
                        <m:t>𝑥</m:t>
                      </m:r>
                      <m:r>
                        <a:rPr lang="fr-FR" b="0" i="1" dirty="0" smtClean="0">
                          <a:latin typeface="Cambria Math"/>
                        </a:rPr>
                        <m:t>∈</m:t>
                      </m:r>
                      <m:r>
                        <a:rPr lang="fr-FR" b="0" i="1" dirty="0" smtClean="0">
                          <a:latin typeface="Cambria Math"/>
                        </a:rPr>
                        <m:t>𝐴</m:t>
                      </m:r>
                    </m:oMath>
                  </m:oMathPara>
                </a14:m>
                <a:endParaRPr lang="fr-FR" dirty="0" smtClean="0"/>
              </a:p>
              <a:p>
                <a:pPr algn="ctr"/>
                <a14:m>
                  <m:oMathPara xmlns:m="http://schemas.openxmlformats.org/officeDocument/2006/math">
                    <m:oMathParaPr>
                      <m:jc m:val="center"/>
                    </m:oMathParaPr>
                    <m:oMath xmlns:m="http://schemas.openxmlformats.org/officeDocument/2006/math">
                      <m:d>
                        <m:dPr>
                          <m:ctrlPr>
                            <a:rPr lang="fr-FR" b="0" i="1" smtClean="0">
                              <a:latin typeface="Cambria Math"/>
                            </a:rPr>
                          </m:ctrlPr>
                        </m:dPr>
                        <m:e>
                          <m:r>
                            <a:rPr lang="fr-FR" b="0" i="1" smtClean="0">
                              <a:latin typeface="Cambria Math"/>
                            </a:rPr>
                            <m:t>𝐼</m:t>
                          </m:r>
                          <m:r>
                            <a:rPr lang="fr-FR" b="0" i="1" smtClean="0">
                              <a:latin typeface="Cambria Math"/>
                              <a:ea typeface="Cambria Math"/>
                            </a:rPr>
                            <m:t>∨</m:t>
                          </m:r>
                          <m:r>
                            <a:rPr lang="fr-FR" b="0" i="1" smtClean="0">
                              <a:latin typeface="Cambria Math"/>
                              <a:ea typeface="Cambria Math"/>
                            </a:rPr>
                            <m:t>𝐽</m:t>
                          </m:r>
                        </m:e>
                      </m:d>
                      <m:d>
                        <m:dPr>
                          <m:ctrlPr>
                            <a:rPr lang="fr-FR" b="0" i="1" smtClean="0">
                              <a:latin typeface="Cambria Math"/>
                              <a:ea typeface="Cambria Math"/>
                            </a:rPr>
                          </m:ctrlPr>
                        </m:dPr>
                        <m:e>
                          <m:r>
                            <a:rPr lang="fr-FR" b="0" i="1" smtClean="0">
                              <a:latin typeface="Cambria Math"/>
                              <a:ea typeface="Cambria Math"/>
                            </a:rPr>
                            <m:t>𝑥</m:t>
                          </m:r>
                        </m:e>
                      </m:d>
                      <m:r>
                        <a:rPr lang="fr-FR" b="0" i="1" smtClean="0">
                          <a:latin typeface="Cambria Math"/>
                          <a:ea typeface="Cambria Math"/>
                        </a:rPr>
                        <m:t>=</m:t>
                      </m:r>
                      <m:r>
                        <a:rPr lang="fr-FR" b="0" i="1" smtClean="0">
                          <a:latin typeface="Cambria Math"/>
                          <a:ea typeface="Cambria Math"/>
                        </a:rPr>
                        <m:t>𝑀𝑎𝑥</m:t>
                      </m:r>
                      <m:d>
                        <m:dPr>
                          <m:ctrlPr>
                            <a:rPr lang="fr-FR" b="0" i="1" smtClean="0">
                              <a:latin typeface="Cambria Math"/>
                              <a:ea typeface="Cambria Math"/>
                            </a:rPr>
                          </m:ctrlPr>
                        </m:dPr>
                        <m:e>
                          <m:r>
                            <a:rPr lang="fr-FR" b="0" i="1" smtClean="0">
                              <a:latin typeface="Cambria Math"/>
                              <a:ea typeface="Cambria Math"/>
                            </a:rPr>
                            <m:t>𝐼</m:t>
                          </m:r>
                          <m:d>
                            <m:dPr>
                              <m:ctrlPr>
                                <a:rPr lang="fr-FR" b="0" i="1" smtClean="0">
                                  <a:latin typeface="Cambria Math"/>
                                  <a:ea typeface="Cambria Math"/>
                                </a:rPr>
                              </m:ctrlPr>
                            </m:dPr>
                            <m:e>
                              <m:r>
                                <a:rPr lang="fr-FR" b="0" i="1" smtClean="0">
                                  <a:latin typeface="Cambria Math"/>
                                  <a:ea typeface="Cambria Math"/>
                                </a:rPr>
                                <m:t>𝑥</m:t>
                              </m:r>
                            </m:e>
                          </m:d>
                          <m:r>
                            <a:rPr lang="fr-FR" b="0" i="1" smtClean="0">
                              <a:latin typeface="Cambria Math"/>
                              <a:ea typeface="Cambria Math"/>
                            </a:rPr>
                            <m:t>,</m:t>
                          </m:r>
                          <m:r>
                            <a:rPr lang="fr-FR" b="0" i="1" smtClean="0">
                              <a:latin typeface="Cambria Math"/>
                              <a:ea typeface="Cambria Math"/>
                            </a:rPr>
                            <m:t>𝐽</m:t>
                          </m:r>
                          <m:d>
                            <m:dPr>
                              <m:ctrlPr>
                                <a:rPr lang="fr-FR" b="0" i="1" smtClean="0">
                                  <a:latin typeface="Cambria Math"/>
                                  <a:ea typeface="Cambria Math"/>
                                </a:rPr>
                              </m:ctrlPr>
                            </m:dPr>
                            <m:e>
                              <m:r>
                                <a:rPr lang="fr-FR" b="0" i="1" smtClean="0">
                                  <a:latin typeface="Cambria Math"/>
                                  <a:ea typeface="Cambria Math"/>
                                </a:rPr>
                                <m:t>𝑥</m:t>
                              </m:r>
                            </m:e>
                          </m:d>
                        </m:e>
                      </m:d>
                    </m:oMath>
                  </m:oMathPara>
                </a14:m>
                <a:endParaRPr lang="fr-FR" b="0" dirty="0" smtClean="0">
                  <a:ea typeface="Cambria Math"/>
                </a:endParaRPr>
              </a:p>
              <a:p>
                <a:pPr algn="ctr"/>
                <a14:m>
                  <m:oMathPara xmlns:m="http://schemas.openxmlformats.org/officeDocument/2006/math">
                    <m:oMathParaPr>
                      <m:jc m:val="center"/>
                    </m:oMathParaPr>
                    <m:oMath xmlns:m="http://schemas.openxmlformats.org/officeDocument/2006/math">
                      <m:d>
                        <m:dPr>
                          <m:ctrlPr>
                            <a:rPr lang="fr-FR" b="0" i="1" smtClean="0">
                              <a:latin typeface="Cambria Math"/>
                              <a:ea typeface="Cambria Math"/>
                            </a:rPr>
                          </m:ctrlPr>
                        </m:dPr>
                        <m:e>
                          <m:r>
                            <a:rPr lang="fr-FR" b="0" i="1" smtClean="0">
                              <a:latin typeface="Cambria Math"/>
                              <a:ea typeface="Cambria Math"/>
                            </a:rPr>
                            <m:t>𝐼</m:t>
                          </m:r>
                          <m:r>
                            <a:rPr lang="fr-FR" b="0" i="1" smtClean="0">
                              <a:latin typeface="Cambria Math"/>
                              <a:ea typeface="Cambria Math"/>
                            </a:rPr>
                            <m:t>∧</m:t>
                          </m:r>
                          <m:r>
                            <a:rPr lang="fr-FR" b="0" i="1" smtClean="0">
                              <a:latin typeface="Cambria Math"/>
                              <a:ea typeface="Cambria Math"/>
                            </a:rPr>
                            <m:t>𝐽</m:t>
                          </m:r>
                        </m:e>
                      </m:d>
                      <m:d>
                        <m:dPr>
                          <m:ctrlPr>
                            <a:rPr lang="fr-FR" b="0" i="1" smtClean="0">
                              <a:latin typeface="Cambria Math"/>
                              <a:ea typeface="Cambria Math"/>
                            </a:rPr>
                          </m:ctrlPr>
                        </m:dPr>
                        <m:e>
                          <m:r>
                            <a:rPr lang="fr-FR" b="0" i="1" smtClean="0">
                              <a:latin typeface="Cambria Math"/>
                              <a:ea typeface="Cambria Math"/>
                            </a:rPr>
                            <m:t>𝑥</m:t>
                          </m:r>
                        </m:e>
                      </m:d>
                      <m:r>
                        <a:rPr lang="fr-FR" b="0" i="1" smtClean="0">
                          <a:latin typeface="Cambria Math"/>
                          <a:ea typeface="Cambria Math"/>
                        </a:rPr>
                        <m:t>=</m:t>
                      </m:r>
                      <m:r>
                        <a:rPr lang="fr-FR" b="0" i="1" smtClean="0">
                          <a:latin typeface="Cambria Math"/>
                          <a:ea typeface="Cambria Math"/>
                        </a:rPr>
                        <m:t>𝑀𝑖𝑛</m:t>
                      </m:r>
                      <m:r>
                        <a:rPr lang="fr-FR" b="0" i="1" smtClean="0">
                          <a:latin typeface="Cambria Math"/>
                          <a:ea typeface="Cambria Math"/>
                        </a:rPr>
                        <m:t>(</m:t>
                      </m:r>
                      <m:r>
                        <a:rPr lang="fr-FR" b="0" i="1" smtClean="0">
                          <a:latin typeface="Cambria Math"/>
                          <a:ea typeface="Cambria Math"/>
                        </a:rPr>
                        <m:t>𝐼</m:t>
                      </m:r>
                      <m:d>
                        <m:dPr>
                          <m:ctrlPr>
                            <a:rPr lang="fr-FR" b="0" i="1" smtClean="0">
                              <a:latin typeface="Cambria Math"/>
                              <a:ea typeface="Cambria Math"/>
                            </a:rPr>
                          </m:ctrlPr>
                        </m:dPr>
                        <m:e>
                          <m:r>
                            <a:rPr lang="fr-FR" b="0" i="1" smtClean="0">
                              <a:latin typeface="Cambria Math"/>
                              <a:ea typeface="Cambria Math"/>
                            </a:rPr>
                            <m:t>𝑥</m:t>
                          </m:r>
                        </m:e>
                      </m:d>
                      <m:r>
                        <a:rPr lang="fr-FR" b="0" i="1" smtClean="0">
                          <a:latin typeface="Cambria Math"/>
                          <a:ea typeface="Cambria Math"/>
                        </a:rPr>
                        <m:t>,</m:t>
                      </m:r>
                      <m:r>
                        <a:rPr lang="fr-FR" b="0" i="1" smtClean="0">
                          <a:latin typeface="Cambria Math"/>
                          <a:ea typeface="Cambria Math"/>
                        </a:rPr>
                        <m:t>𝐽</m:t>
                      </m:r>
                      <m:d>
                        <m:dPr>
                          <m:ctrlPr>
                            <a:rPr lang="fr-FR" b="0" i="1" smtClean="0">
                              <a:latin typeface="Cambria Math"/>
                              <a:ea typeface="Cambria Math"/>
                            </a:rPr>
                          </m:ctrlPr>
                        </m:dPr>
                        <m:e>
                          <m:r>
                            <a:rPr lang="fr-FR" b="0" i="1" smtClean="0">
                              <a:latin typeface="Cambria Math"/>
                              <a:ea typeface="Cambria Math"/>
                            </a:rPr>
                            <m:t>𝑥</m:t>
                          </m:r>
                        </m:e>
                      </m:d>
                      <m:r>
                        <a:rPr lang="fr-FR" b="0" i="1" smtClean="0">
                          <a:latin typeface="Cambria Math"/>
                          <a:ea typeface="Cambria Math"/>
                        </a:rPr>
                        <m:t>)</m:t>
                      </m:r>
                    </m:oMath>
                  </m:oMathPara>
                </a14:m>
                <a:endParaRPr lang="fr-FR" b="0" dirty="0" smtClean="0">
                  <a:ea typeface="Cambria Math"/>
                </a:endParaRPr>
              </a:p>
              <a:p>
                <a:pPr algn="ctr"/>
                <a:r>
                  <a:rPr lang="fr-FR" dirty="0" smtClean="0"/>
                  <a:t> </a:t>
                </a:r>
              </a:p>
              <a:p>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2" y="2564904"/>
                <a:ext cx="8064896" cy="1512168"/>
              </a:xfrm>
              <a:blipFill rotWithShape="1">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760747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Introduction</a:t>
            </a:r>
            <a:endParaRPr lang="fr-FR" dirty="0"/>
          </a:p>
        </p:txBody>
      </p:sp>
      <p:sp>
        <p:nvSpPr>
          <p:cNvPr id="8" name="Slide Number Placeholder 7"/>
          <p:cNvSpPr>
            <a:spLocks noGrp="1"/>
          </p:cNvSpPr>
          <p:nvPr>
            <p:ph type="sldNum" sz="quarter" idx="12"/>
          </p:nvPr>
        </p:nvSpPr>
        <p:spPr/>
        <p:txBody>
          <a:bodyPr/>
          <a:lstStyle/>
          <a:p>
            <a:fld id="{3E28E49E-0FA3-4073-82CF-17635106A4E9}" type="slidenum">
              <a:rPr lang="fr-FR" smtClean="0"/>
              <a:pPr/>
              <a:t>3</a:t>
            </a:fld>
            <a:endParaRPr lang="fr-FR" dirty="0"/>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3"/>
              </p:nvPr>
            </p:nvSpPr>
            <p:spPr/>
            <p:txBody>
              <a:bodyPr/>
              <a:lstStyle/>
              <a:p>
                <a:r>
                  <a:rPr lang="fr-FR" dirty="0" smtClean="0"/>
                  <a:t>Une image binaire est un sous-ensemble </a:t>
                </a:r>
                <a:r>
                  <a:rPr lang="fr-FR" i="1" dirty="0" smtClean="0"/>
                  <a:t>I</a:t>
                </a:r>
                <a:r>
                  <a:rPr lang="fr-FR" dirty="0" smtClean="0"/>
                  <a:t> de </a:t>
                </a:r>
                <a14:m>
                  <m:oMath xmlns:m="http://schemas.openxmlformats.org/officeDocument/2006/math">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 on représente les points appartenant à </a:t>
                </a:r>
                <a:r>
                  <a:rPr lang="fr-FR" i="1" dirty="0" smtClean="0"/>
                  <a:t>I </a:t>
                </a:r>
                <a:r>
                  <a:rPr lang="fr-FR" dirty="0" smtClean="0"/>
                  <a:t>par des pixels blancs sur une grille, et les autres points par des pixels noirs.</a:t>
                </a:r>
                <a:endParaRPr lang="fr-FR"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3"/>
              </p:nvPr>
            </p:nvSpPr>
            <p:spPr>
              <a:blipFill rotWithShape="1">
                <a:blip r:embed="rId6"/>
                <a:stretch>
                  <a:fillRect l="-1040" r="-1040"/>
                </a:stretch>
              </a:blipFill>
            </p:spPr>
            <p:txBody>
              <a:bodyPr/>
              <a:lstStyle/>
              <a:p>
                <a:r>
                  <a:rPr lang="fr-FR">
                    <a:noFill/>
                  </a:rPr>
                  <a:t> </a:t>
                </a:r>
              </a:p>
            </p:txBody>
          </p:sp>
        </mc:Fallback>
      </mc:AlternateContent>
      <p:sp>
        <p:nvSpPr>
          <p:cNvPr id="6" name="Rectangle 5"/>
          <p:cNvSpPr/>
          <p:nvPr/>
        </p:nvSpPr>
        <p:spPr>
          <a:xfrm>
            <a:off x="2483768" y="3284984"/>
            <a:ext cx="4721164" cy="461665"/>
          </a:xfrm>
          <a:prstGeom prst="rect">
            <a:avLst/>
          </a:prstGeom>
        </p:spPr>
        <p:txBody>
          <a:bodyPr wrap="none">
            <a:spAutoFit/>
          </a:bodyPr>
          <a:lstStyle/>
          <a:p>
            <a:r>
              <a:rPr lang="fr-FR" sz="2400" i="1" dirty="0" smtClean="0"/>
              <a:t>I</a:t>
            </a:r>
            <a:r>
              <a:rPr lang="fr-FR" sz="2400" dirty="0" smtClean="0"/>
              <a:t> = { (-2,-1),(-2, 0),(-1,0),(1,-1),(1,1) }</a:t>
            </a:r>
            <a:endParaRPr lang="fr-FR" sz="2400" dirty="0"/>
          </a:p>
        </p:txBody>
      </p:sp>
      <p:graphicFrame>
        <p:nvGraphicFramePr>
          <p:cNvPr id="7" name="Object 6"/>
          <p:cNvGraphicFramePr>
            <a:graphicFrameLocks noChangeAspect="1"/>
          </p:cNvGraphicFramePr>
          <p:nvPr>
            <p:extLst>
              <p:ext uri="{D42A27DB-BD31-4B8C-83A1-F6EECF244321}">
                <p14:modId xmlns:p14="http://schemas.microsoft.com/office/powerpoint/2010/main" val="2663428011"/>
              </p:ext>
            </p:extLst>
          </p:nvPr>
        </p:nvGraphicFramePr>
        <p:xfrm>
          <a:off x="2843808" y="3861048"/>
          <a:ext cx="2841861" cy="1656184"/>
        </p:xfrm>
        <a:graphic>
          <a:graphicData uri="http://schemas.openxmlformats.org/presentationml/2006/ole">
            <mc:AlternateContent xmlns:mc="http://schemas.openxmlformats.org/markup-compatibility/2006">
              <mc:Choice xmlns:v="urn:schemas-microsoft-com:vml" Requires="v">
                <p:oleObj spid="_x0000_s49208" name="Worksheet" r:id="rId7" imgW="1438188" imgH="838080" progId="Excel.Sheet.12">
                  <p:embed/>
                </p:oleObj>
              </mc:Choice>
              <mc:Fallback>
                <p:oleObj name="Worksheet" r:id="rId7" imgW="1438188" imgH="838080" progId="Excel.Sheet.12">
                  <p:embed/>
                  <p:pic>
                    <p:nvPicPr>
                      <p:cNvPr id="0" name=""/>
                      <p:cNvPicPr/>
                      <p:nvPr/>
                    </p:nvPicPr>
                    <p:blipFill>
                      <a:blip r:embed="rId8"/>
                      <a:stretch>
                        <a:fillRect/>
                      </a:stretch>
                    </p:blipFill>
                    <p:spPr>
                      <a:xfrm>
                        <a:off x="2843808" y="3861048"/>
                        <a:ext cx="2841861" cy="1656184"/>
                      </a:xfrm>
                      <a:prstGeom prst="rect">
                        <a:avLst/>
                      </a:prstGeom>
                    </p:spPr>
                  </p:pic>
                </p:oleObj>
              </mc:Fallback>
            </mc:AlternateContent>
          </a:graphicData>
        </a:graphic>
      </p:graphicFrame>
    </p:spTree>
    <p:extLst>
      <p:ext uri="{BB962C8B-B14F-4D97-AF65-F5344CB8AC3E}">
        <p14:creationId xmlns:p14="http://schemas.microsoft.com/office/powerpoint/2010/main" val="7168282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Erosion et dilatation : propriétés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30</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normAutofit lnSpcReduction="10000"/>
              </a:bodyPr>
              <a:lstStyle/>
              <a:p>
                <a:r>
                  <a:rPr lang="fr-FR" b="1" dirty="0" smtClean="0"/>
                  <a:t>L’érosion en niveau de gris </a:t>
                </a:r>
                <a:r>
                  <a:rPr lang="fr-FR" dirty="0" smtClean="0"/>
                  <a:t>possède les mêmes propriétés que l’érosion binaire : </a:t>
                </a:r>
                <a:r>
                  <a:rPr lang="fr-FR" b="1" dirty="0" smtClean="0"/>
                  <a:t>décomposable</a:t>
                </a:r>
                <a:r>
                  <a:rPr lang="fr-FR" dirty="0" smtClean="0"/>
                  <a:t>, </a:t>
                </a:r>
                <a:r>
                  <a:rPr lang="fr-FR" b="1" dirty="0" smtClean="0"/>
                  <a:t>invariante par translation </a:t>
                </a:r>
                <a:r>
                  <a:rPr lang="fr-FR" dirty="0" smtClean="0"/>
                  <a:t>de l’image, </a:t>
                </a:r>
                <a:r>
                  <a:rPr lang="fr-FR" b="1" dirty="0" smtClean="0"/>
                  <a:t>croissante du point de vue de l’image</a:t>
                </a:r>
                <a:r>
                  <a:rPr lang="fr-FR" dirty="0" smtClean="0"/>
                  <a:t>, </a:t>
                </a:r>
                <a:r>
                  <a:rPr lang="fr-FR" b="1" dirty="0" smtClean="0"/>
                  <a:t>décroissante du point de vue de l’élément structurant</a:t>
                </a:r>
                <a:r>
                  <a:rPr lang="fr-FR" dirty="0" smtClean="0"/>
                  <a:t>, …</a:t>
                </a:r>
              </a:p>
              <a:p>
                <a:endParaRPr lang="fr-FR" dirty="0"/>
              </a:p>
              <a:p>
                <a:r>
                  <a:rPr lang="fr-FR" dirty="0" smtClean="0"/>
                  <a:t>La </a:t>
                </a:r>
                <a:r>
                  <a:rPr lang="fr-FR" b="1" dirty="0" smtClean="0"/>
                  <a:t>dilatation en niveau de gris </a:t>
                </a:r>
                <a:r>
                  <a:rPr lang="fr-FR" dirty="0" smtClean="0"/>
                  <a:t>possède les mêmes propriétés que la dilatation binaire : </a:t>
                </a:r>
                <a:r>
                  <a:rPr lang="fr-FR" b="1" dirty="0" smtClean="0"/>
                  <a:t>associative</a:t>
                </a:r>
                <a:r>
                  <a:rPr lang="fr-FR" dirty="0" smtClean="0"/>
                  <a:t>, </a:t>
                </a:r>
                <a:r>
                  <a:rPr lang="fr-FR" b="1" dirty="0" smtClean="0"/>
                  <a:t>commutative</a:t>
                </a:r>
                <a:r>
                  <a:rPr lang="fr-FR" dirty="0" smtClean="0"/>
                  <a:t>, </a:t>
                </a:r>
                <a:r>
                  <a:rPr lang="fr-FR" b="1" dirty="0" smtClean="0"/>
                  <a:t>invariante par translation</a:t>
                </a:r>
                <a:r>
                  <a:rPr lang="fr-FR" dirty="0" smtClean="0"/>
                  <a:t>, </a:t>
                </a:r>
                <a:r>
                  <a:rPr lang="fr-FR" b="1" dirty="0" smtClean="0"/>
                  <a:t>croissante</a:t>
                </a:r>
                <a:r>
                  <a:rPr lang="fr-FR" dirty="0" smtClean="0"/>
                  <a:t>, </a:t>
                </a:r>
                <a:r>
                  <a:rPr lang="fr-FR" b="1" dirty="0" smtClean="0"/>
                  <a:t>décomposable</a:t>
                </a:r>
                <a:r>
                  <a:rPr lang="fr-FR" dirty="0" smtClean="0"/>
                  <a:t>, …</a:t>
                </a:r>
              </a:p>
              <a:p>
                <a:endParaRPr lang="fr-FR" dirty="0"/>
              </a:p>
              <a:p>
                <a:r>
                  <a:rPr lang="fr-FR" b="1" dirty="0" smtClean="0"/>
                  <a:t>Attention</a:t>
                </a:r>
                <a:r>
                  <a:rPr lang="fr-FR" dirty="0" smtClean="0"/>
                  <a:t> : comme dit précédemment, la relation d’inclusion doit être remplacée par le symbole </a:t>
                </a:r>
                <a14:m>
                  <m:oMath xmlns:m="http://schemas.openxmlformats.org/officeDocument/2006/math">
                    <m:r>
                      <a:rPr lang="fr-FR" b="0" i="1" smtClean="0">
                        <a:latin typeface="Cambria Math"/>
                      </a:rPr>
                      <m:t>≤</m:t>
                    </m:r>
                  </m:oMath>
                </a14:m>
                <a:r>
                  <a:rPr lang="fr-FR" dirty="0" smtClean="0"/>
                  <a:t> défini à la diapositive 22.</a:t>
                </a:r>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2"/>
                <a:stretch>
                  <a:fillRect l="-1040" r="-1040" b="-2938"/>
                </a:stretch>
              </a:blipFill>
            </p:spPr>
            <p:txBody>
              <a:bodyPr/>
              <a:lstStyle/>
              <a:p>
                <a:r>
                  <a:rPr lang="fr-FR">
                    <a:noFill/>
                  </a:rPr>
                  <a:t> </a:t>
                </a:r>
              </a:p>
            </p:txBody>
          </p:sp>
        </mc:Fallback>
      </mc:AlternateContent>
    </p:spTree>
    <p:extLst>
      <p:ext uri="{BB962C8B-B14F-4D97-AF65-F5344CB8AC3E}">
        <p14:creationId xmlns:p14="http://schemas.microsoft.com/office/powerpoint/2010/main" val="2356225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Erosion et dilatation : propriétés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31</a:t>
            </a:fld>
            <a:endParaRPr lang="fr-FR" dirty="0"/>
          </a:p>
        </p:txBody>
      </p:sp>
      <mc:AlternateContent xmlns:mc="http://schemas.openxmlformats.org/markup-compatibility/2006">
        <mc:Choice xmlns:a14="http://schemas.microsoft.com/office/drawing/2010/main" Requires="a14">
          <p:sp>
            <p:nvSpPr>
              <p:cNvPr id="9" name="Text Placeholder 8"/>
              <p:cNvSpPr>
                <a:spLocks noGrp="1"/>
              </p:cNvSpPr>
              <p:nvPr>
                <p:ph type="body" sz="quarter" idx="13"/>
              </p:nvPr>
            </p:nvSpPr>
            <p:spPr/>
            <p:txBody>
              <a:bodyPr/>
              <a:lstStyle/>
              <a:p>
                <a:r>
                  <a:rPr lang="fr-FR" dirty="0" smtClean="0">
                    <a:solidFill>
                      <a:schemeClr val="tx1">
                        <a:lumMod val="75000"/>
                        <a:lumOff val="25000"/>
                      </a:schemeClr>
                    </a:solidFill>
                  </a:rPr>
                  <a:t>La dilatation et l’érosion en niveau de gris sont des </a:t>
                </a:r>
                <a:r>
                  <a:rPr lang="fr-FR" b="1" dirty="0" smtClean="0">
                    <a:solidFill>
                      <a:schemeClr val="tx1">
                        <a:lumMod val="75000"/>
                        <a:lumOff val="25000"/>
                      </a:schemeClr>
                    </a:solidFill>
                  </a:rPr>
                  <a:t>opérateurs duaux</a:t>
                </a:r>
                <a:r>
                  <a:rPr lang="fr-FR" dirty="0" smtClean="0">
                    <a:solidFill>
                      <a:schemeClr val="tx1">
                        <a:lumMod val="75000"/>
                        <a:lumOff val="25000"/>
                      </a:schemeClr>
                    </a:solidFill>
                  </a:rPr>
                  <a:t>. Si on pose </a:t>
                </a:r>
                <a14:m>
                  <m:oMath xmlns:m="http://schemas.openxmlformats.org/officeDocument/2006/math">
                    <m:sSup>
                      <m:sSupPr>
                        <m:ctrlPr>
                          <a:rPr lang="fr-FR" i="1" smtClean="0">
                            <a:solidFill>
                              <a:schemeClr val="tx1">
                                <a:lumMod val="75000"/>
                                <a:lumOff val="25000"/>
                              </a:schemeClr>
                            </a:solidFill>
                            <a:latin typeface="Cambria Math"/>
                          </a:rPr>
                        </m:ctrlPr>
                      </m:sSupPr>
                      <m:e>
                        <m:r>
                          <a:rPr lang="fr-FR" b="0" i="1" smtClean="0">
                            <a:solidFill>
                              <a:schemeClr val="tx1">
                                <a:lumMod val="75000"/>
                                <a:lumOff val="25000"/>
                              </a:schemeClr>
                            </a:solidFill>
                            <a:latin typeface="Cambria Math"/>
                          </a:rPr>
                          <m:t>𝐼</m:t>
                        </m:r>
                      </m:e>
                      <m:sup>
                        <m:r>
                          <a:rPr lang="fr-FR" b="0" i="1" smtClean="0">
                            <a:solidFill>
                              <a:schemeClr val="tx1">
                                <a:lumMod val="75000"/>
                                <a:lumOff val="25000"/>
                              </a:schemeClr>
                            </a:solidFill>
                            <a:latin typeface="Cambria Math"/>
                          </a:rPr>
                          <m:t>𝑐</m:t>
                        </m:r>
                      </m:sup>
                    </m:sSup>
                    <m:d>
                      <m:dPr>
                        <m:ctrlPr>
                          <a:rPr lang="fr-FR" i="1" smtClean="0">
                            <a:solidFill>
                              <a:schemeClr val="tx1">
                                <a:lumMod val="75000"/>
                                <a:lumOff val="25000"/>
                              </a:schemeClr>
                            </a:solidFill>
                            <a:latin typeface="Cambria Math"/>
                          </a:rPr>
                        </m:ctrlPr>
                      </m:dPr>
                      <m:e>
                        <m:r>
                          <a:rPr lang="fr-FR" b="0" i="1" smtClean="0">
                            <a:solidFill>
                              <a:schemeClr val="tx1">
                                <a:lumMod val="75000"/>
                                <a:lumOff val="25000"/>
                              </a:schemeClr>
                            </a:solidFill>
                            <a:latin typeface="Cambria Math"/>
                          </a:rPr>
                          <m:t>𝑥</m:t>
                        </m:r>
                      </m:e>
                    </m:d>
                    <m:r>
                      <a:rPr lang="fr-FR" b="0" i="1" smtClean="0">
                        <a:solidFill>
                          <a:schemeClr val="tx1">
                            <a:lumMod val="75000"/>
                            <a:lumOff val="25000"/>
                          </a:schemeClr>
                        </a:solidFill>
                        <a:latin typeface="Cambria Math"/>
                      </a:rPr>
                      <m:t>=−</m:t>
                    </m:r>
                    <m:r>
                      <a:rPr lang="fr-FR" i="1" smtClean="0">
                        <a:solidFill>
                          <a:schemeClr val="tx1">
                            <a:lumMod val="75000"/>
                            <a:lumOff val="25000"/>
                          </a:schemeClr>
                        </a:solidFill>
                        <a:latin typeface="Cambria Math"/>
                      </a:rPr>
                      <m:t>𝐼</m:t>
                    </m:r>
                    <m:r>
                      <a:rPr lang="fr-FR" b="0" i="1" smtClean="0">
                        <a:solidFill>
                          <a:schemeClr val="tx1">
                            <a:lumMod val="75000"/>
                            <a:lumOff val="25000"/>
                          </a:schemeClr>
                        </a:solidFill>
                        <a:latin typeface="Cambria Math"/>
                      </a:rPr>
                      <m:t>(</m:t>
                    </m:r>
                    <m:r>
                      <a:rPr lang="fr-FR" b="0" i="1" smtClean="0">
                        <a:solidFill>
                          <a:schemeClr val="tx1">
                            <a:lumMod val="75000"/>
                            <a:lumOff val="25000"/>
                          </a:schemeClr>
                        </a:solidFill>
                        <a:latin typeface="Cambria Math"/>
                      </a:rPr>
                      <m:t>𝑥</m:t>
                    </m:r>
                    <m:r>
                      <a:rPr lang="fr-FR" b="0" i="1" smtClean="0">
                        <a:solidFill>
                          <a:schemeClr val="tx1">
                            <a:lumMod val="75000"/>
                            <a:lumOff val="25000"/>
                          </a:schemeClr>
                        </a:solidFill>
                        <a:latin typeface="Cambria Math"/>
                      </a:rPr>
                      <m:t>)</m:t>
                    </m:r>
                  </m:oMath>
                </a14:m>
                <a:r>
                  <a:rPr lang="fr-FR" dirty="0" smtClean="0">
                    <a:solidFill>
                      <a:schemeClr val="tx1">
                        <a:lumMod val="75000"/>
                        <a:lumOff val="25000"/>
                      </a:schemeClr>
                    </a:solidFill>
                  </a:rPr>
                  <a:t>, alors</a:t>
                </a:r>
              </a:p>
              <a:p>
                <a:endParaRPr lang="fr-FR" dirty="0">
                  <a:solidFill>
                    <a:schemeClr val="tx1"/>
                  </a:solidFill>
                </a:endParaRPr>
              </a:p>
              <a:p>
                <a:pPr algn="ctr"/>
                <a:endParaRPr lang="fr-FR" dirty="0" smtClean="0">
                  <a:solidFill>
                    <a:schemeClr val="tx1"/>
                  </a:solidFill>
                </a:endParaRPr>
              </a:p>
            </p:txBody>
          </p:sp>
        </mc:Choice>
        <mc:Fallback>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2"/>
                <a:stretch>
                  <a:fillRect l="-1040" r="-10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2636912"/>
                <a:ext cx="8064896" cy="1584176"/>
              </a:xfrm>
            </p:spPr>
            <p:txBody>
              <a:bodyPr/>
              <a:lstStyle/>
              <a:p>
                <a:pPr algn="ctr"/>
                <a:endParaRPr lang="fr-FR" b="0" i="1" dirty="0" smtClean="0">
                  <a:latin typeface="Cambria Math"/>
                </a:endParaRPr>
              </a:p>
              <a:p>
                <a:pPr algn="ctr"/>
                <a14:m>
                  <m:oMath xmlns:m="http://schemas.openxmlformats.org/officeDocument/2006/math">
                    <m:d>
                      <m:dPr>
                        <m:ctrlPr>
                          <a:rPr lang="fr-FR" b="0" i="1" smtClean="0">
                            <a:latin typeface="Cambria Math"/>
                          </a:rPr>
                        </m:ctrlPr>
                      </m:dPr>
                      <m:e>
                        <m:r>
                          <a:rPr lang="fr-FR" b="0" i="1" smtClean="0">
                            <a:latin typeface="Cambria Math"/>
                          </a:rPr>
                          <m:t>𝐼</m:t>
                        </m:r>
                        <m:r>
                          <a:rPr lang="fr-FR" b="0" i="1" smtClean="0">
                            <a:latin typeface="Cambria Math"/>
                          </a:rPr>
                          <m:t>⊕</m:t>
                        </m:r>
                        <m:r>
                          <a:rPr lang="fr-FR" b="0" i="1" smtClean="0">
                            <a:latin typeface="Cambria Math"/>
                          </a:rPr>
                          <m:t>𝐸</m:t>
                        </m:r>
                      </m:e>
                    </m:d>
                    <m:d>
                      <m:dPr>
                        <m:ctrlPr>
                          <a:rPr lang="fr-FR" b="0" i="1" smtClean="0">
                            <a:latin typeface="Cambria Math"/>
                          </a:rPr>
                        </m:ctrlPr>
                      </m:dPr>
                      <m:e>
                        <m:r>
                          <a:rPr lang="fr-FR" b="0" i="1" smtClean="0">
                            <a:latin typeface="Cambria Math"/>
                          </a:rPr>
                          <m:t>𝑥</m:t>
                        </m:r>
                      </m:e>
                    </m:d>
                    <m:r>
                      <a:rPr lang="fr-FR" b="0" i="1" smtClean="0">
                        <a:latin typeface="Cambria Math"/>
                      </a:rPr>
                      <m:t>=</m:t>
                    </m:r>
                  </m:oMath>
                </a14:m>
                <a:r>
                  <a:rPr lang="fr-FR" dirty="0" smtClean="0"/>
                  <a:t>________________</a:t>
                </a:r>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3" y="2636912"/>
                <a:ext cx="8064896" cy="1584176"/>
              </a:xfrm>
              <a:blipFill rotWithShape="1">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481287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Erosion et dilatation : propriétés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32</a:t>
            </a:fld>
            <a:endParaRPr lang="fr-FR" dirty="0"/>
          </a:p>
        </p:txBody>
      </p:sp>
      <p:sp>
        <p:nvSpPr>
          <p:cNvPr id="9" name="Text Placeholder 8"/>
          <p:cNvSpPr>
            <a:spLocks noGrp="1"/>
          </p:cNvSpPr>
          <p:nvPr>
            <p:ph type="body" sz="quarter" idx="13"/>
          </p:nvPr>
        </p:nvSpPr>
        <p:spPr/>
        <p:txBody>
          <a:bodyPr/>
          <a:lstStyle/>
          <a:p>
            <a:r>
              <a:rPr lang="fr-FR" dirty="0" smtClean="0"/>
              <a:t>Nous possédons en plus, pour les images en niveau de gris, une autre propriété de </a:t>
            </a:r>
            <a:r>
              <a:rPr lang="fr-FR" dirty="0" err="1" smtClean="0"/>
              <a:t>décomposabilité</a:t>
            </a:r>
            <a:r>
              <a:rPr lang="fr-FR" dirty="0" smtClean="0"/>
              <a:t> plus forte que celle déjà obtenue pour les images binaires. </a:t>
            </a:r>
          </a:p>
          <a:p>
            <a:r>
              <a:rPr lang="fr-FR" dirty="0" smtClean="0"/>
              <a:t>Cette propriété porte sur la décomposition d’un élément structurant en deux maximums :</a:t>
            </a:r>
          </a:p>
          <a:p>
            <a:endParaRPr lang="fr-FR" dirty="0">
              <a:solidFill>
                <a:schemeClr val="tx1"/>
              </a:solidFill>
            </a:endParaRPr>
          </a:p>
          <a:p>
            <a:pPr algn="ctr"/>
            <a:endParaRPr lang="fr-FR" dirty="0" smtClean="0">
              <a:solidFill>
                <a:schemeClr val="tx1"/>
              </a:solidFill>
            </a:endParaRPr>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3" y="3645024"/>
                <a:ext cx="8064896" cy="1655640"/>
              </a:xfrm>
            </p:spPr>
            <p:txBody>
              <a:bodyPr/>
              <a:lstStyle/>
              <a:p>
                <a:r>
                  <a:rPr lang="fr-FR" dirty="0" smtClean="0"/>
                  <a:t>Soient </a:t>
                </a:r>
                <a14:m>
                  <m:oMath xmlns:m="http://schemas.openxmlformats.org/officeDocument/2006/math">
                    <m:r>
                      <a:rPr lang="fr-FR" b="0" i="1" smtClean="0">
                        <a:latin typeface="Cambria Math"/>
                      </a:rPr>
                      <m:t>𝐼</m:t>
                    </m:r>
                    <m:r>
                      <a:rPr lang="fr-FR" b="0" i="1" smtClean="0">
                        <a:latin typeface="Cambria Math"/>
                      </a:rPr>
                      <m:t>:</m:t>
                    </m:r>
                    <m:r>
                      <a:rPr lang="fr-FR" b="0" i="1" smtClean="0">
                        <a:latin typeface="Cambria Math"/>
                      </a:rPr>
                      <m:t>𝐴</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r>
                      <a:rPr lang="fr-FR" b="0" i="1" smtClean="0">
                        <a:latin typeface="Cambria Math"/>
                      </a:rPr>
                      <m:t>→</m:t>
                    </m:r>
                    <m:r>
                      <a:rPr lang="fr-FR" b="0" i="1" smtClean="0">
                        <a:latin typeface="Cambria Math"/>
                      </a:rPr>
                      <m:t>𝐵</m:t>
                    </m:r>
                  </m:oMath>
                </a14:m>
                <a:r>
                  <a:rPr lang="fr-FR" dirty="0" smtClean="0"/>
                  <a:t> et </a:t>
                </a:r>
                <a14:m>
                  <m:oMath xmlns:m="http://schemas.openxmlformats.org/officeDocument/2006/math">
                    <m:r>
                      <a:rPr lang="fr-FR" b="0" i="1" smtClean="0">
                        <a:latin typeface="Cambria Math"/>
                      </a:rPr>
                      <m:t>𝐸</m:t>
                    </m:r>
                    <m:r>
                      <a:rPr lang="fr-FR" b="0" i="1" smtClean="0">
                        <a:latin typeface="Cambria Math"/>
                      </a:rPr>
                      <m:t>,</m:t>
                    </m:r>
                    <m:r>
                      <a:rPr lang="fr-FR" b="0" i="1" smtClean="0">
                        <a:latin typeface="Cambria Math"/>
                      </a:rPr>
                      <m:t>𝐹</m:t>
                    </m:r>
                    <m:r>
                      <a:rPr lang="fr-FR" b="0" i="1" smtClean="0">
                        <a:latin typeface="Cambria Math"/>
                      </a:rPr>
                      <m:t>⊂</m:t>
                    </m:r>
                    <m:sSup>
                      <m:sSupPr>
                        <m:ctrlPr>
                          <a:rPr lang="fr-FR" b="0" i="1" smtClean="0">
                            <a:latin typeface="Cambria Math"/>
                          </a:rPr>
                        </m:ctrlPr>
                      </m:sSupPr>
                      <m:e>
                        <m:r>
                          <a:rPr lang="fr-FR" b="0" i="1" smtClean="0">
                            <a:latin typeface="Cambria Math"/>
                          </a:rPr>
                          <m:t>ℤ</m:t>
                        </m:r>
                      </m:e>
                      <m:sup>
                        <m:r>
                          <a:rPr lang="fr-FR" b="0" i="1" smtClean="0">
                            <a:latin typeface="Cambria Math"/>
                          </a:rPr>
                          <m:t>𝑛</m:t>
                        </m:r>
                      </m:sup>
                    </m:sSup>
                  </m:oMath>
                </a14:m>
                <a:r>
                  <a:rPr lang="fr-FR" dirty="0" smtClean="0"/>
                  <a:t>, </a:t>
                </a:r>
              </a:p>
              <a:p>
                <a:pPr algn="ctr"/>
                <a14:m>
                  <m:oMath xmlns:m="http://schemas.openxmlformats.org/officeDocument/2006/math">
                    <m:r>
                      <a:rPr lang="fr-FR" b="0" i="1" smtClean="0">
                        <a:latin typeface="Cambria Math"/>
                      </a:rPr>
                      <m:t>𝐼</m:t>
                    </m:r>
                    <m:r>
                      <a:rPr lang="fr-FR" b="0" i="1" smtClean="0">
                        <a:latin typeface="Cambria Math"/>
                      </a:rPr>
                      <m:t>⊕</m:t>
                    </m:r>
                    <m:d>
                      <m:dPr>
                        <m:ctrlPr>
                          <a:rPr lang="fr-FR" b="0" i="1" smtClean="0">
                            <a:latin typeface="Cambria Math"/>
                          </a:rPr>
                        </m:ctrlPr>
                      </m:dPr>
                      <m:e>
                        <m:r>
                          <a:rPr lang="fr-FR" b="0" i="1" smtClean="0">
                            <a:latin typeface="Cambria Math"/>
                          </a:rPr>
                          <m:t>𝐸</m:t>
                        </m:r>
                        <m:r>
                          <a:rPr lang="fr-FR" b="0" i="1" smtClean="0">
                            <a:latin typeface="Cambria Math"/>
                          </a:rPr>
                          <m:t>∨</m:t>
                        </m:r>
                        <m:r>
                          <a:rPr lang="fr-FR" b="0" i="1" smtClean="0">
                            <a:latin typeface="Cambria Math"/>
                          </a:rPr>
                          <m:t>𝐹</m:t>
                        </m:r>
                      </m:e>
                    </m:d>
                    <m:r>
                      <a:rPr lang="fr-FR" b="0" i="1" smtClean="0">
                        <a:latin typeface="Cambria Math"/>
                      </a:rPr>
                      <m:t>=</m:t>
                    </m:r>
                  </m:oMath>
                </a14:m>
                <a:r>
                  <a:rPr lang="fr-FR" b="0" dirty="0" smtClean="0"/>
                  <a:t>_____________</a:t>
                </a:r>
              </a:p>
              <a:p>
                <a:pPr algn="ctr"/>
                <a14:m>
                  <m:oMath xmlns:m="http://schemas.openxmlformats.org/officeDocument/2006/math">
                    <m:r>
                      <a:rPr lang="fr-FR" b="0" i="1" smtClean="0">
                        <a:latin typeface="Cambria Math"/>
                      </a:rPr>
                      <m:t>𝐼</m:t>
                    </m:r>
                    <m:r>
                      <a:rPr lang="fr-FR" b="0" i="1" smtClean="0">
                        <a:latin typeface="Cambria Math"/>
                      </a:rPr>
                      <m:t>⊖</m:t>
                    </m:r>
                    <m:d>
                      <m:dPr>
                        <m:ctrlPr>
                          <a:rPr lang="fr-FR" b="0" i="1" smtClean="0">
                            <a:latin typeface="Cambria Math"/>
                          </a:rPr>
                        </m:ctrlPr>
                      </m:dPr>
                      <m:e>
                        <m:r>
                          <a:rPr lang="fr-FR" b="0" i="1" smtClean="0">
                            <a:latin typeface="Cambria Math"/>
                          </a:rPr>
                          <m:t>𝐸</m:t>
                        </m:r>
                        <m:r>
                          <a:rPr lang="fr-FR" b="0" i="1" smtClean="0">
                            <a:latin typeface="Cambria Math"/>
                          </a:rPr>
                          <m:t>∨</m:t>
                        </m:r>
                        <m:r>
                          <a:rPr lang="fr-FR" b="0" i="1" smtClean="0">
                            <a:latin typeface="Cambria Math"/>
                          </a:rPr>
                          <m:t>𝐹</m:t>
                        </m:r>
                      </m:e>
                    </m:d>
                    <m:r>
                      <a:rPr lang="fr-FR" b="0" i="1" smtClean="0">
                        <a:latin typeface="Cambria Math"/>
                      </a:rPr>
                      <m:t>=</m:t>
                    </m:r>
                  </m:oMath>
                </a14:m>
                <a:r>
                  <a:rPr lang="fr-FR" dirty="0" smtClean="0"/>
                  <a:t>_____________</a:t>
                </a:r>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3" y="3645024"/>
                <a:ext cx="8064896" cy="1655640"/>
              </a:xfrm>
              <a:blipFill rotWithShape="1">
                <a:blip r:embed="rId2"/>
                <a:stretch>
                  <a:fillRect l="-979" b="-360"/>
                </a:stretch>
              </a:blipFill>
            </p:spPr>
            <p:txBody>
              <a:bodyPr/>
              <a:lstStyle/>
              <a:p>
                <a:r>
                  <a:rPr lang="fr-FR">
                    <a:noFill/>
                  </a:rPr>
                  <a:t> </a:t>
                </a:r>
              </a:p>
            </p:txBody>
          </p:sp>
        </mc:Fallback>
      </mc:AlternateContent>
      <p:sp>
        <p:nvSpPr>
          <p:cNvPr id="10" name="TextBox 9"/>
          <p:cNvSpPr txBox="1"/>
          <p:nvPr/>
        </p:nvSpPr>
        <p:spPr>
          <a:xfrm>
            <a:off x="2195736" y="5373216"/>
            <a:ext cx="6650160" cy="1015663"/>
          </a:xfrm>
          <a:prstGeom prst="rect">
            <a:avLst/>
          </a:prstGeom>
          <a:noFill/>
        </p:spPr>
        <p:txBody>
          <a:bodyPr wrap="square" rtlCol="0">
            <a:spAutoFit/>
          </a:bodyPr>
          <a:lstStyle/>
          <a:p>
            <a:r>
              <a:rPr lang="fr-FR" sz="2000" u="sng" dirty="0" smtClean="0"/>
              <a:t>Rappel : </a:t>
            </a:r>
          </a:p>
          <a:p>
            <a:r>
              <a:rPr lang="fr-FR" sz="2000" dirty="0" smtClean="0"/>
              <a:t>	Ici, I est une image en niveau de gris n-dimensionnelle,</a:t>
            </a:r>
          </a:p>
          <a:p>
            <a:r>
              <a:rPr lang="fr-FR" sz="2000" dirty="0" smtClean="0"/>
              <a:t>	E et F sont des éléments structurant n-dimensionnels</a:t>
            </a:r>
            <a:endParaRPr lang="fr-FR" sz="2000" dirty="0"/>
          </a:p>
        </p:txBody>
      </p:sp>
    </p:spTree>
    <p:extLst>
      <p:ext uri="{BB962C8B-B14F-4D97-AF65-F5344CB8AC3E}">
        <p14:creationId xmlns:p14="http://schemas.microsoft.com/office/powerpoint/2010/main" val="27008003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Conclusion &amp; applications</a:t>
            </a:r>
            <a:endParaRPr lang="fr-FR" dirty="0"/>
          </a:p>
        </p:txBody>
      </p:sp>
      <p:sp>
        <p:nvSpPr>
          <p:cNvPr id="9" name="Text Placeholder 8"/>
          <p:cNvSpPr>
            <a:spLocks noGrp="1"/>
          </p:cNvSpPr>
          <p:nvPr>
            <p:ph type="body" sz="quarter" idx="14"/>
          </p:nvPr>
        </p:nvSpPr>
        <p:spPr/>
        <p:txBody>
          <a:bodyPr/>
          <a:lstStyle/>
          <a:p>
            <a:r>
              <a:rPr lang="fr-FR" dirty="0" smtClean="0"/>
              <a:t>2</a:t>
            </a:r>
            <a:endParaRPr lang="fr-FR" dirty="0"/>
          </a:p>
        </p:txBody>
      </p:sp>
      <p:sp>
        <p:nvSpPr>
          <p:cNvPr id="10" name="Text Placeholder 9"/>
          <p:cNvSpPr>
            <a:spLocks noGrp="1"/>
          </p:cNvSpPr>
          <p:nvPr>
            <p:ph type="body" sz="quarter" idx="15"/>
          </p:nvPr>
        </p:nvSpPr>
        <p:spPr/>
        <p:txBody>
          <a:bodyPr/>
          <a:lstStyle/>
          <a:p>
            <a:r>
              <a:rPr lang="fr-FR" dirty="0" smtClean="0"/>
              <a:t>4</a:t>
            </a:r>
            <a:endParaRPr lang="fr-FR" dirty="0"/>
          </a:p>
        </p:txBody>
      </p:sp>
    </p:spTree>
    <p:extLst>
      <p:ext uri="{BB962C8B-B14F-4D97-AF65-F5344CB8AC3E}">
        <p14:creationId xmlns:p14="http://schemas.microsoft.com/office/powerpoint/2010/main" val="2164783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Erosion et dilatation : conclusion &amp; applications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34</a:t>
            </a:fld>
            <a:endParaRPr lang="fr-FR" dirty="0"/>
          </a:p>
        </p:txBody>
      </p:sp>
      <p:sp>
        <p:nvSpPr>
          <p:cNvPr id="9" name="Text Placeholder 8"/>
          <p:cNvSpPr>
            <a:spLocks noGrp="1"/>
          </p:cNvSpPr>
          <p:nvPr>
            <p:ph type="body" sz="quarter" idx="13"/>
          </p:nvPr>
        </p:nvSpPr>
        <p:spPr/>
        <p:txBody>
          <a:bodyPr/>
          <a:lstStyle/>
          <a:p>
            <a:r>
              <a:rPr lang="fr-FR" b="1" dirty="0" smtClean="0"/>
              <a:t>L’érosion permet de creuser les flancs d’une image</a:t>
            </a:r>
            <a:r>
              <a:rPr lang="fr-FR" dirty="0" smtClean="0"/>
              <a:t>, ce qui provoque un rétrécissement (en altitude et en largeur) de ses montagnes, et un élargissement (rien en profondeur) des ses canyons.</a:t>
            </a:r>
          </a:p>
          <a:p>
            <a:endParaRPr lang="fr-FR" dirty="0"/>
          </a:p>
          <a:p>
            <a:r>
              <a:rPr lang="fr-FR" b="1" dirty="0" smtClean="0"/>
              <a:t>La dilatation </a:t>
            </a:r>
            <a:r>
              <a:rPr lang="fr-FR" b="1" dirty="0"/>
              <a:t>permet </a:t>
            </a:r>
            <a:r>
              <a:rPr lang="fr-FR" b="1" dirty="0" smtClean="0"/>
              <a:t>d’élargir </a:t>
            </a:r>
            <a:r>
              <a:rPr lang="fr-FR" dirty="0" smtClean="0"/>
              <a:t>(rien en altitude) </a:t>
            </a:r>
            <a:r>
              <a:rPr lang="fr-FR" b="1" dirty="0" smtClean="0"/>
              <a:t>les montagnes </a:t>
            </a:r>
            <a:r>
              <a:rPr lang="fr-FR" dirty="0" smtClean="0"/>
              <a:t>d’une </a:t>
            </a:r>
            <a:r>
              <a:rPr lang="fr-FR" dirty="0"/>
              <a:t>image, </a:t>
            </a:r>
            <a:r>
              <a:rPr lang="fr-FR" dirty="0" smtClean="0"/>
              <a:t>et </a:t>
            </a:r>
            <a:r>
              <a:rPr lang="fr-FR" b="1" dirty="0" smtClean="0"/>
              <a:t>rétrécit</a:t>
            </a:r>
            <a:r>
              <a:rPr lang="fr-FR" dirty="0" smtClean="0"/>
              <a:t> (en largeur et profondeur) </a:t>
            </a:r>
            <a:r>
              <a:rPr lang="fr-FR" b="1" dirty="0" smtClean="0"/>
              <a:t>ses </a:t>
            </a:r>
            <a:r>
              <a:rPr lang="fr-FR" b="1" dirty="0"/>
              <a:t>canyons</a:t>
            </a:r>
            <a:r>
              <a:rPr lang="fr-FR" dirty="0"/>
              <a:t>.</a:t>
            </a:r>
          </a:p>
          <a:p>
            <a:endParaRPr lang="fr-FR" dirty="0"/>
          </a:p>
        </p:txBody>
      </p:sp>
    </p:spTree>
    <p:extLst>
      <p:ext uri="{BB962C8B-B14F-4D97-AF65-F5344CB8AC3E}">
        <p14:creationId xmlns:p14="http://schemas.microsoft.com/office/powerpoint/2010/main" val="6149619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Erosion et dilatation : conclusion &amp; applications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35</a:t>
            </a:fld>
            <a:endParaRPr lang="fr-FR" dirty="0"/>
          </a:p>
        </p:txBody>
      </p:sp>
      <p:sp>
        <p:nvSpPr>
          <p:cNvPr id="9" name="Text Placeholder 8"/>
          <p:cNvSpPr>
            <a:spLocks noGrp="1"/>
          </p:cNvSpPr>
          <p:nvPr>
            <p:ph type="body" sz="quarter" idx="13"/>
          </p:nvPr>
        </p:nvSpPr>
        <p:spPr/>
        <p:txBody>
          <a:bodyPr/>
          <a:lstStyle/>
          <a:p>
            <a:r>
              <a:rPr lang="fr-FR" i="1" dirty="0" smtClean="0"/>
              <a:t>E</a:t>
            </a:r>
            <a:r>
              <a:rPr lang="fr-FR" dirty="0" smtClean="0"/>
              <a:t> est un disque euclidien de rayon 20.</a:t>
            </a:r>
            <a:endParaRPr lang="fr-FR"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4" y="2118916"/>
            <a:ext cx="2683416" cy="267823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2118916"/>
            <a:ext cx="2683416" cy="267823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2118916"/>
            <a:ext cx="2683416" cy="2678236"/>
          </a:xfrm>
          <a:prstGeom prst="rect">
            <a:avLst/>
          </a:prstGeom>
        </p:spPr>
      </p:pic>
      <p:sp>
        <p:nvSpPr>
          <p:cNvPr id="13" name="TextBox 12"/>
          <p:cNvSpPr txBox="1"/>
          <p:nvPr/>
        </p:nvSpPr>
        <p:spPr>
          <a:xfrm>
            <a:off x="4134065" y="4806444"/>
            <a:ext cx="992579" cy="369332"/>
          </a:xfrm>
          <a:prstGeom prst="rect">
            <a:avLst/>
          </a:prstGeom>
          <a:noFill/>
        </p:spPr>
        <p:txBody>
          <a:bodyPr wrap="none" rtlCol="0">
            <a:spAutoFit/>
          </a:bodyPr>
          <a:lstStyle/>
          <a:p>
            <a:r>
              <a:rPr lang="fr-FR" i="1" dirty="0" smtClean="0"/>
              <a:t>_______</a:t>
            </a:r>
            <a:endParaRPr lang="fr-FR" i="1" dirty="0"/>
          </a:p>
        </p:txBody>
      </p:sp>
      <p:sp>
        <p:nvSpPr>
          <p:cNvPr id="14" name="TextBox 13"/>
          <p:cNvSpPr txBox="1"/>
          <p:nvPr/>
        </p:nvSpPr>
        <p:spPr>
          <a:xfrm>
            <a:off x="1239675" y="4806444"/>
            <a:ext cx="263214" cy="369332"/>
          </a:xfrm>
          <a:prstGeom prst="rect">
            <a:avLst/>
          </a:prstGeom>
          <a:noFill/>
        </p:spPr>
        <p:txBody>
          <a:bodyPr wrap="none" rtlCol="0">
            <a:spAutoFit/>
          </a:bodyPr>
          <a:lstStyle/>
          <a:p>
            <a:r>
              <a:rPr lang="fr-FR" i="1" dirty="0" smtClean="0"/>
              <a:t>I</a:t>
            </a:r>
            <a:endParaRPr lang="fr-FR" i="1" dirty="0"/>
          </a:p>
        </p:txBody>
      </p:sp>
      <p:sp>
        <p:nvSpPr>
          <p:cNvPr id="15" name="TextBox 14"/>
          <p:cNvSpPr txBox="1"/>
          <p:nvPr/>
        </p:nvSpPr>
        <p:spPr>
          <a:xfrm>
            <a:off x="7302417" y="4806444"/>
            <a:ext cx="1107996" cy="369332"/>
          </a:xfrm>
          <a:prstGeom prst="rect">
            <a:avLst/>
          </a:prstGeom>
          <a:noFill/>
        </p:spPr>
        <p:txBody>
          <a:bodyPr wrap="none" rtlCol="0">
            <a:spAutoFit/>
          </a:bodyPr>
          <a:lstStyle/>
          <a:p>
            <a:r>
              <a:rPr lang="fr-FR" i="1" dirty="0" smtClean="0"/>
              <a:t>________</a:t>
            </a:r>
            <a:endParaRPr lang="fr-FR" i="1" dirty="0"/>
          </a:p>
        </p:txBody>
      </p:sp>
    </p:spTree>
    <p:extLst>
      <p:ext uri="{BB962C8B-B14F-4D97-AF65-F5344CB8AC3E}">
        <p14:creationId xmlns:p14="http://schemas.microsoft.com/office/powerpoint/2010/main" val="7499823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Erosion et dilatation : conclusion &amp; applications</a:t>
            </a:r>
          </a:p>
        </p:txBody>
      </p:sp>
      <p:sp>
        <p:nvSpPr>
          <p:cNvPr id="3" name="Slide Number Placeholder 2"/>
          <p:cNvSpPr>
            <a:spLocks noGrp="1"/>
          </p:cNvSpPr>
          <p:nvPr>
            <p:ph type="sldNum" sz="quarter" idx="12"/>
          </p:nvPr>
        </p:nvSpPr>
        <p:spPr/>
        <p:txBody>
          <a:bodyPr/>
          <a:lstStyle/>
          <a:p>
            <a:fld id="{3E28E49E-0FA3-4073-82CF-17635106A4E9}" type="slidenum">
              <a:rPr lang="fr-FR" smtClean="0"/>
              <a:pPr/>
              <a:t>36</a:t>
            </a:fld>
            <a:endParaRPr lang="fr-FR" dirty="0"/>
          </a:p>
        </p:txBody>
      </p:sp>
      <p:sp>
        <p:nvSpPr>
          <p:cNvPr id="6" name="Text Placeholder 5"/>
          <p:cNvSpPr>
            <a:spLocks noGrp="1"/>
          </p:cNvSpPr>
          <p:nvPr>
            <p:ph type="body" sz="quarter" idx="13"/>
          </p:nvPr>
        </p:nvSpPr>
        <p:spPr/>
        <p:txBody>
          <a:bodyPr/>
          <a:lstStyle/>
          <a:p>
            <a:r>
              <a:rPr lang="fr-FR" dirty="0" smtClean="0"/>
              <a:t>Tout comme nous l’avions fait en binaire, nous pouvons détecter les contours d’une image avec l’érosion et la dilatation.</a:t>
            </a:r>
            <a:endParaRPr lang="fr-FR"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678756"/>
            <a:ext cx="2611269" cy="26062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3651542"/>
            <a:ext cx="2808312" cy="280289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1" y="3651542"/>
            <a:ext cx="2808312" cy="280289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3651542"/>
            <a:ext cx="2808312" cy="2802891"/>
          </a:xfrm>
          <a:prstGeom prst="rect">
            <a:avLst/>
          </a:prstGeom>
        </p:spPr>
      </p:pic>
      <p:sp>
        <p:nvSpPr>
          <p:cNvPr id="12" name="TextBox 11"/>
          <p:cNvSpPr txBox="1"/>
          <p:nvPr/>
        </p:nvSpPr>
        <p:spPr>
          <a:xfrm>
            <a:off x="7546225" y="3246884"/>
            <a:ext cx="263214" cy="369332"/>
          </a:xfrm>
          <a:prstGeom prst="rect">
            <a:avLst/>
          </a:prstGeom>
          <a:noFill/>
        </p:spPr>
        <p:txBody>
          <a:bodyPr wrap="none" rtlCol="0">
            <a:spAutoFit/>
          </a:bodyPr>
          <a:lstStyle/>
          <a:p>
            <a:r>
              <a:rPr lang="fr-FR" i="1" dirty="0" smtClean="0"/>
              <a:t>I</a:t>
            </a:r>
            <a:endParaRPr lang="fr-FR" i="1" dirty="0"/>
          </a:p>
        </p:txBody>
      </p:sp>
      <p:sp>
        <p:nvSpPr>
          <p:cNvPr id="13" name="TextBox 12"/>
          <p:cNvSpPr txBox="1"/>
          <p:nvPr/>
        </p:nvSpPr>
        <p:spPr>
          <a:xfrm>
            <a:off x="757778" y="6439455"/>
            <a:ext cx="1454244" cy="369332"/>
          </a:xfrm>
          <a:prstGeom prst="rect">
            <a:avLst/>
          </a:prstGeom>
          <a:noFill/>
        </p:spPr>
        <p:txBody>
          <a:bodyPr wrap="none" rtlCol="0">
            <a:spAutoFit/>
          </a:bodyPr>
          <a:lstStyle/>
          <a:p>
            <a:r>
              <a:rPr lang="fr-FR" i="1" dirty="0" smtClean="0"/>
              <a:t>___________</a:t>
            </a:r>
            <a:endParaRPr lang="fr-FR" i="1" dirty="0"/>
          </a:p>
        </p:txBody>
      </p:sp>
      <p:sp>
        <p:nvSpPr>
          <p:cNvPr id="14" name="TextBox 13"/>
          <p:cNvSpPr txBox="1"/>
          <p:nvPr/>
        </p:nvSpPr>
        <p:spPr>
          <a:xfrm>
            <a:off x="3718495" y="6444044"/>
            <a:ext cx="1569660" cy="369332"/>
          </a:xfrm>
          <a:prstGeom prst="rect">
            <a:avLst/>
          </a:prstGeom>
          <a:noFill/>
        </p:spPr>
        <p:txBody>
          <a:bodyPr wrap="none" rtlCol="0">
            <a:spAutoFit/>
          </a:bodyPr>
          <a:lstStyle/>
          <a:p>
            <a:r>
              <a:rPr lang="fr-FR" i="1" dirty="0" smtClean="0"/>
              <a:t>____________</a:t>
            </a:r>
            <a:endParaRPr lang="fr-FR" i="1" dirty="0"/>
          </a:p>
        </p:txBody>
      </p:sp>
      <p:sp>
        <p:nvSpPr>
          <p:cNvPr id="15" name="TextBox 14"/>
          <p:cNvSpPr txBox="1"/>
          <p:nvPr/>
        </p:nvSpPr>
        <p:spPr>
          <a:xfrm>
            <a:off x="6594010" y="6444044"/>
            <a:ext cx="1915909" cy="369332"/>
          </a:xfrm>
          <a:prstGeom prst="rect">
            <a:avLst/>
          </a:prstGeom>
          <a:noFill/>
        </p:spPr>
        <p:txBody>
          <a:bodyPr wrap="none" rtlCol="0">
            <a:spAutoFit/>
          </a:bodyPr>
          <a:lstStyle/>
          <a:p>
            <a:r>
              <a:rPr lang="fr-FR" i="1" dirty="0" smtClean="0"/>
              <a:t>_______________</a:t>
            </a:r>
            <a:endParaRPr lang="fr-FR" i="1" dirty="0"/>
          </a:p>
        </p:txBody>
      </p:sp>
    </p:spTree>
    <p:extLst>
      <p:ext uri="{BB962C8B-B14F-4D97-AF65-F5344CB8AC3E}">
        <p14:creationId xmlns:p14="http://schemas.microsoft.com/office/powerpoint/2010/main" val="41549984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Ouverture et fermeture en niveau de gris</a:t>
            </a:r>
            <a:endParaRPr lang="fr-FR" dirty="0"/>
          </a:p>
        </p:txBody>
      </p:sp>
      <p:sp>
        <p:nvSpPr>
          <p:cNvPr id="9" name="Text Placeholder 8"/>
          <p:cNvSpPr>
            <a:spLocks noGrp="1"/>
          </p:cNvSpPr>
          <p:nvPr>
            <p:ph type="body" sz="quarter" idx="14"/>
          </p:nvPr>
        </p:nvSpPr>
        <p:spPr/>
        <p:txBody>
          <a:bodyPr/>
          <a:lstStyle/>
          <a:p>
            <a:r>
              <a:rPr lang="fr-FR" dirty="0" smtClean="0"/>
              <a:t>3</a:t>
            </a:r>
            <a:endParaRPr lang="fr-FR" dirty="0"/>
          </a:p>
        </p:txBody>
      </p:sp>
    </p:spTree>
    <p:extLst>
      <p:ext uri="{BB962C8B-B14F-4D97-AF65-F5344CB8AC3E}">
        <p14:creationId xmlns:p14="http://schemas.microsoft.com/office/powerpoint/2010/main" val="3549956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L’ouverture</a:t>
            </a:r>
            <a:endParaRPr lang="fr-FR" dirty="0"/>
          </a:p>
        </p:txBody>
      </p:sp>
      <p:sp>
        <p:nvSpPr>
          <p:cNvPr id="5" name="Text Placeholder 4"/>
          <p:cNvSpPr>
            <a:spLocks noGrp="1"/>
          </p:cNvSpPr>
          <p:nvPr>
            <p:ph type="body" sz="quarter" idx="14"/>
          </p:nvPr>
        </p:nvSpPr>
        <p:spPr/>
        <p:txBody>
          <a:bodyPr/>
          <a:lstStyle/>
          <a:p>
            <a:r>
              <a:rPr lang="fr-FR" dirty="0" smtClean="0"/>
              <a:t>3</a:t>
            </a:r>
            <a:endParaRPr lang="fr-FR" dirty="0"/>
          </a:p>
        </p:txBody>
      </p:sp>
      <p:sp>
        <p:nvSpPr>
          <p:cNvPr id="6" name="Text Placeholder 5"/>
          <p:cNvSpPr>
            <a:spLocks noGrp="1"/>
          </p:cNvSpPr>
          <p:nvPr>
            <p:ph type="body" sz="quarter" idx="15"/>
          </p:nvPr>
        </p:nvSpPr>
        <p:spPr/>
        <p:txBody>
          <a:bodyPr/>
          <a:lstStyle/>
          <a:p>
            <a:r>
              <a:rPr lang="fr-FR" dirty="0" smtClean="0"/>
              <a:t>1</a:t>
            </a:r>
            <a:endParaRPr lang="fr-FR" dirty="0"/>
          </a:p>
        </p:txBody>
      </p:sp>
    </p:spTree>
    <p:extLst>
      <p:ext uri="{BB962C8B-B14F-4D97-AF65-F5344CB8AC3E}">
        <p14:creationId xmlns:p14="http://schemas.microsoft.com/office/powerpoint/2010/main" val="18506522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L’ouverture en niveau de gris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39</a:t>
            </a:fld>
            <a:endParaRPr lang="fr-FR" dirty="0"/>
          </a:p>
        </p:txBody>
      </p:sp>
      <p:sp>
        <p:nvSpPr>
          <p:cNvPr id="9" name="Text Placeholder 8"/>
          <p:cNvSpPr>
            <a:spLocks noGrp="1"/>
          </p:cNvSpPr>
          <p:nvPr>
            <p:ph type="body" sz="quarter" idx="13"/>
          </p:nvPr>
        </p:nvSpPr>
        <p:spPr/>
        <p:txBody>
          <a:bodyPr/>
          <a:lstStyle/>
          <a:p>
            <a:r>
              <a:rPr lang="fr-FR" dirty="0" smtClean="0"/>
              <a:t>En niveau de gris, l’ouverture se définit de la même manière qu’en binaire :</a:t>
            </a:r>
            <a:endParaRPr lang="fr-FR" dirty="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2" y="3141737"/>
                <a:ext cx="8064896" cy="1511399"/>
              </a:xfrm>
            </p:spPr>
            <p:txBody>
              <a:bodyPr>
                <a:normAutofit/>
              </a:bodyPr>
              <a:lstStyle/>
              <a:p>
                <a:r>
                  <a:rPr lang="fr-FR" dirty="0"/>
                  <a:t>Soit </a:t>
                </a:r>
                <a14:m>
                  <m:oMath xmlns:m="http://schemas.openxmlformats.org/officeDocument/2006/math">
                    <m:r>
                      <a:rPr lang="fr-FR" i="1">
                        <a:latin typeface="Cambria Math"/>
                      </a:rPr>
                      <m:t>𝐼</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et </a:t>
                </a:r>
                <a14:m>
                  <m:oMath xmlns:m="http://schemas.openxmlformats.org/officeDocument/2006/math">
                    <m:r>
                      <a:rPr lang="fr-FR" i="1">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on définit </a:t>
                </a:r>
                <a:r>
                  <a:rPr lang="fr-FR" b="1" dirty="0">
                    <a:solidFill>
                      <a:schemeClr val="tx1"/>
                    </a:solidFill>
                  </a:rPr>
                  <a:t>l’ouverture</a:t>
                </a:r>
                <a:r>
                  <a:rPr lang="fr-FR" dirty="0">
                    <a:solidFill>
                      <a:schemeClr val="tx1"/>
                    </a:solidFill>
                  </a:rPr>
                  <a:t> </a:t>
                </a:r>
                <a:r>
                  <a:rPr lang="fr-FR" dirty="0"/>
                  <a:t>de I par E comme</a:t>
                </a:r>
              </a:p>
              <a:p>
                <a:pPr algn="ctr"/>
                <a14:m>
                  <m:oMathPara xmlns:m="http://schemas.openxmlformats.org/officeDocument/2006/math">
                    <m:oMathParaPr>
                      <m:jc m:val="centerGroup"/>
                    </m:oMathParaPr>
                    <m:oMath xmlns:m="http://schemas.openxmlformats.org/officeDocument/2006/math">
                      <m:r>
                        <a:rPr lang="fr-FR" i="1">
                          <a:latin typeface="Cambria Math"/>
                        </a:rPr>
                        <m:t>𝐼</m:t>
                      </m:r>
                      <m:r>
                        <a:rPr lang="fr-FR" i="1">
                          <a:latin typeface="Cambria Math"/>
                          <a:ea typeface="Cambria Math"/>
                        </a:rPr>
                        <m:t>∘</m:t>
                      </m:r>
                      <m:r>
                        <a:rPr lang="fr-FR" i="1">
                          <a:latin typeface="Cambria Math"/>
                          <a:ea typeface="Cambria Math"/>
                        </a:rPr>
                        <m:t>𝐸</m:t>
                      </m:r>
                      <m:r>
                        <a:rPr lang="fr-FR" i="1">
                          <a:latin typeface="Cambria Math"/>
                          <a:ea typeface="Cambria Math"/>
                        </a:rPr>
                        <m:t>=</m:t>
                      </m:r>
                      <m:d>
                        <m:dPr>
                          <m:ctrlPr>
                            <a:rPr lang="fr-FR" i="1">
                              <a:latin typeface="Cambria Math"/>
                              <a:ea typeface="Cambria Math"/>
                            </a:rPr>
                          </m:ctrlPr>
                        </m:dPr>
                        <m:e>
                          <m:r>
                            <a:rPr lang="fr-FR" i="1">
                              <a:latin typeface="Cambria Math"/>
                              <a:ea typeface="Cambria Math"/>
                            </a:rPr>
                            <m:t>𝐼</m:t>
                          </m:r>
                          <m:r>
                            <a:rPr lang="fr-FR" i="1">
                              <a:latin typeface="Cambria Math"/>
                              <a:ea typeface="Cambria Math"/>
                            </a:rPr>
                            <m:t>⊖</m:t>
                          </m:r>
                          <m:r>
                            <a:rPr lang="fr-FR" i="1">
                              <a:latin typeface="Cambria Math"/>
                              <a:ea typeface="Cambria Math"/>
                            </a:rPr>
                            <m:t>𝐸</m:t>
                          </m:r>
                        </m:e>
                      </m:d>
                      <m:r>
                        <a:rPr lang="fr-FR" i="1">
                          <a:latin typeface="Cambria Math"/>
                          <a:ea typeface="Cambria Math"/>
                        </a:rPr>
                        <m:t>⊕</m:t>
                      </m:r>
                      <m:r>
                        <a:rPr lang="fr-FR" i="1">
                          <a:latin typeface="Cambria Math"/>
                          <a:ea typeface="Cambria Math"/>
                        </a:rPr>
                        <m:t>𝐸</m:t>
                      </m:r>
                    </m:oMath>
                  </m:oMathPara>
                </a14:m>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2" y="3141737"/>
                <a:ext cx="8064896" cy="1511399"/>
              </a:xfrm>
              <a:blipFill rotWithShape="1">
                <a:blip r:embed="rId2"/>
                <a:stretch>
                  <a:fillRect l="-979" r="-979"/>
                </a:stretch>
              </a:blipFill>
            </p:spPr>
            <p:txBody>
              <a:bodyPr/>
              <a:lstStyle/>
              <a:p>
                <a:r>
                  <a:rPr lang="fr-FR">
                    <a:noFill/>
                  </a:rPr>
                  <a:t> </a:t>
                </a:r>
              </a:p>
            </p:txBody>
          </p:sp>
        </mc:Fallback>
      </mc:AlternateContent>
    </p:spTree>
    <p:extLst>
      <p:ext uri="{BB962C8B-B14F-4D97-AF65-F5344CB8AC3E}">
        <p14:creationId xmlns:p14="http://schemas.microsoft.com/office/powerpoint/2010/main" val="2647171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smtClean="0"/>
              <a:t>Introduction</a:t>
            </a:r>
            <a:endParaRPr lang="fr-FR" dirty="0"/>
          </a:p>
        </p:txBody>
      </p:sp>
      <p:sp>
        <p:nvSpPr>
          <p:cNvPr id="6" name="Slide Number Placeholder 5"/>
          <p:cNvSpPr>
            <a:spLocks noGrp="1"/>
          </p:cNvSpPr>
          <p:nvPr>
            <p:ph type="sldNum" sz="quarter" idx="12"/>
          </p:nvPr>
        </p:nvSpPr>
        <p:spPr/>
        <p:txBody>
          <a:bodyPr/>
          <a:lstStyle/>
          <a:p>
            <a:fld id="{3E28E49E-0FA3-4073-82CF-17635106A4E9}" type="slidenum">
              <a:rPr lang="fr-FR" smtClean="0"/>
              <a:pPr/>
              <a:t>4</a:t>
            </a:fld>
            <a:endParaRPr lang="fr-FR" dirty="0"/>
          </a:p>
        </p:txBody>
      </p:sp>
      <p:sp>
        <p:nvSpPr>
          <p:cNvPr id="5" name="Text Placeholder 4"/>
          <p:cNvSpPr>
            <a:spLocks noGrp="1"/>
          </p:cNvSpPr>
          <p:nvPr>
            <p:ph type="body" sz="quarter" idx="13"/>
          </p:nvPr>
        </p:nvSpPr>
        <p:spPr/>
        <p:txBody>
          <a:bodyPr/>
          <a:lstStyle/>
          <a:p>
            <a:r>
              <a:rPr lang="fr-FR" dirty="0" smtClean="0"/>
              <a:t>On peut aussi représenter une image binaire par un relief topographique, où les pixels à 1 sont les sommets et les pixels à 0 sont le sol.</a:t>
            </a:r>
            <a:endParaRPr lang="fr-FR" dirty="0"/>
          </a:p>
        </p:txBody>
      </p:sp>
      <p:graphicFrame>
        <p:nvGraphicFramePr>
          <p:cNvPr id="7" name="Object 6"/>
          <p:cNvGraphicFramePr>
            <a:graphicFrameLocks noChangeAspect="1"/>
          </p:cNvGraphicFramePr>
          <p:nvPr>
            <p:extLst>
              <p:ext uri="{D42A27DB-BD31-4B8C-83A1-F6EECF244321}">
                <p14:modId xmlns:p14="http://schemas.microsoft.com/office/powerpoint/2010/main" val="2241786348"/>
              </p:ext>
            </p:extLst>
          </p:nvPr>
        </p:nvGraphicFramePr>
        <p:xfrm>
          <a:off x="218207" y="3645024"/>
          <a:ext cx="2841625" cy="2201863"/>
        </p:xfrm>
        <a:graphic>
          <a:graphicData uri="http://schemas.openxmlformats.org/presentationml/2006/ole">
            <mc:AlternateContent xmlns:mc="http://schemas.openxmlformats.org/markup-compatibility/2006">
              <mc:Choice xmlns:v="urn:schemas-microsoft-com:vml" Requires="v">
                <p:oleObj spid="_x0000_s50232" name="Worksheet" r:id="rId4" imgW="1438188" imgH="1114560" progId="Excel.Sheet.12">
                  <p:embed/>
                </p:oleObj>
              </mc:Choice>
              <mc:Fallback>
                <p:oleObj name="Worksheet" r:id="rId4" imgW="1438188" imgH="1114560" progId="Excel.Sheet.12">
                  <p:embed/>
                  <p:pic>
                    <p:nvPicPr>
                      <p:cNvPr id="0" name=""/>
                      <p:cNvPicPr/>
                      <p:nvPr/>
                    </p:nvPicPr>
                    <p:blipFill>
                      <a:blip r:embed="rId5"/>
                      <a:stretch>
                        <a:fillRect/>
                      </a:stretch>
                    </p:blipFill>
                    <p:spPr>
                      <a:xfrm>
                        <a:off x="218207" y="3645024"/>
                        <a:ext cx="2841625" cy="2201863"/>
                      </a:xfrm>
                      <a:prstGeom prst="rect">
                        <a:avLst/>
                      </a:prstGeom>
                    </p:spPr>
                  </p:pic>
                </p:oleObj>
              </mc:Fallback>
            </mc:AlternateContent>
          </a:graphicData>
        </a:graphic>
      </p:graphicFrame>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896" y="3889191"/>
            <a:ext cx="5508104" cy="2060089"/>
          </a:xfrm>
          <a:prstGeom prst="rect">
            <a:avLst/>
          </a:prstGeom>
        </p:spPr>
      </p:pic>
    </p:spTree>
    <p:extLst>
      <p:ext uri="{BB962C8B-B14F-4D97-AF65-F5344CB8AC3E}">
        <p14:creationId xmlns:p14="http://schemas.microsoft.com/office/powerpoint/2010/main" val="13588722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L’ouverture </a:t>
            </a:r>
            <a:r>
              <a:rPr lang="fr-FR" dirty="0"/>
              <a:t>en niveau de gris</a:t>
            </a:r>
          </a:p>
        </p:txBody>
      </p:sp>
      <p:sp>
        <p:nvSpPr>
          <p:cNvPr id="5" name="Slide Number Placeholder 4"/>
          <p:cNvSpPr>
            <a:spLocks noGrp="1"/>
          </p:cNvSpPr>
          <p:nvPr>
            <p:ph type="sldNum" sz="quarter" idx="12"/>
          </p:nvPr>
        </p:nvSpPr>
        <p:spPr/>
        <p:txBody>
          <a:bodyPr/>
          <a:lstStyle/>
          <a:p>
            <a:fld id="{3E28E49E-0FA3-4073-82CF-17635106A4E9}" type="slidenum">
              <a:rPr lang="fr-FR" smtClean="0"/>
              <a:pPr/>
              <a:t>40</a:t>
            </a:fld>
            <a:endParaRPr lang="fr-FR" dirty="0"/>
          </a:p>
        </p:txBody>
      </p:sp>
      <p:sp>
        <p:nvSpPr>
          <p:cNvPr id="9" name="Text Placeholder 8"/>
          <p:cNvSpPr>
            <a:spLocks noGrp="1"/>
          </p:cNvSpPr>
          <p:nvPr>
            <p:ph type="body" sz="quarter" idx="13"/>
          </p:nvPr>
        </p:nvSpPr>
        <p:spPr/>
        <p:txBody>
          <a:bodyPr/>
          <a:lstStyle/>
          <a:p>
            <a:r>
              <a:rPr lang="fr-FR" dirty="0" smtClean="0"/>
              <a:t>Regardons l’effet « topographique » de l’ouverture</a:t>
            </a:r>
            <a:endParaRPr lang="fr-FR" dirty="0"/>
          </a:p>
        </p:txBody>
      </p:sp>
      <p:sp>
        <p:nvSpPr>
          <p:cNvPr id="6" name="Text Placeholder 5"/>
          <p:cNvSpPr>
            <a:spLocks noGrp="1"/>
          </p:cNvSpPr>
          <p:nvPr>
            <p:ph type="body" sz="quarter" idx="14"/>
          </p:nvPr>
        </p:nvSpPr>
        <p:spPr>
          <a:xfrm>
            <a:off x="5292080" y="1772816"/>
            <a:ext cx="3601095" cy="1584176"/>
          </a:xfrm>
        </p:spPr>
        <p:txBody>
          <a:bodyPr/>
          <a:lstStyle/>
          <a:p>
            <a:r>
              <a:rPr lang="fr-FR" dirty="0" smtClean="0"/>
              <a:t>I </a:t>
            </a:r>
            <a:r>
              <a:rPr lang="fr-FR" dirty="0"/>
              <a:t>= </a:t>
            </a:r>
            <a:r>
              <a:rPr lang="fr-FR" dirty="0" smtClean="0"/>
              <a:t>imread('line.png</a:t>
            </a:r>
            <a:r>
              <a:rPr lang="fr-FR" dirty="0"/>
              <a:t>'</a:t>
            </a:r>
            <a:r>
              <a:rPr lang="fr-FR" dirty="0" smtClean="0"/>
              <a:t>);</a:t>
            </a:r>
          </a:p>
          <a:p>
            <a:r>
              <a:rPr lang="fr-FR" dirty="0" smtClean="0"/>
              <a:t>E </a:t>
            </a:r>
            <a:r>
              <a:rPr lang="fr-FR" dirty="0"/>
              <a:t>= </a:t>
            </a:r>
            <a:r>
              <a:rPr lang="fr-FR" dirty="0" err="1"/>
              <a:t>strel</a:t>
            </a:r>
            <a:r>
              <a:rPr lang="fr-FR" dirty="0"/>
              <a:t>('line</a:t>
            </a:r>
            <a:r>
              <a:rPr lang="fr-FR" dirty="0" smtClean="0"/>
              <a:t>',27,0);</a:t>
            </a:r>
          </a:p>
          <a:p>
            <a:r>
              <a:rPr lang="fr-FR" dirty="0" smtClean="0"/>
              <a:t>Op </a:t>
            </a:r>
            <a:r>
              <a:rPr lang="fr-FR" dirty="0"/>
              <a:t>= </a:t>
            </a:r>
            <a:r>
              <a:rPr lang="fr-FR" dirty="0" err="1" smtClean="0"/>
              <a:t>imopen</a:t>
            </a:r>
            <a:r>
              <a:rPr lang="fr-FR" dirty="0" smtClean="0"/>
              <a:t>(I, E);</a:t>
            </a:r>
          </a:p>
          <a:p>
            <a:endParaRPr lang="fr-FR" dirty="0"/>
          </a:p>
        </p:txBody>
      </p:sp>
      <p:sp>
        <p:nvSpPr>
          <p:cNvPr id="12" name="TextBox 11"/>
          <p:cNvSpPr txBox="1"/>
          <p:nvPr/>
        </p:nvSpPr>
        <p:spPr>
          <a:xfrm>
            <a:off x="7868410" y="3789040"/>
            <a:ext cx="319318" cy="369332"/>
          </a:xfrm>
          <a:prstGeom prst="rect">
            <a:avLst/>
          </a:prstGeom>
          <a:noFill/>
        </p:spPr>
        <p:txBody>
          <a:bodyPr wrap="none" rtlCol="0">
            <a:spAutoFit/>
          </a:bodyPr>
          <a:lstStyle/>
          <a:p>
            <a:r>
              <a:rPr lang="fr-FR" i="1" dirty="0" smtClean="0"/>
              <a:t>E</a:t>
            </a:r>
            <a:endParaRPr lang="fr-FR" i="1"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01" y="3429000"/>
            <a:ext cx="7364826" cy="3096344"/>
          </a:xfrm>
          <a:prstGeom prst="rect">
            <a:avLst/>
          </a:prstGeom>
        </p:spPr>
      </p:pic>
      <p:sp>
        <p:nvSpPr>
          <p:cNvPr id="23" name="TextBox 22"/>
          <p:cNvSpPr txBox="1"/>
          <p:nvPr/>
        </p:nvSpPr>
        <p:spPr>
          <a:xfrm>
            <a:off x="7736803" y="4238508"/>
            <a:ext cx="877163" cy="369332"/>
          </a:xfrm>
          <a:prstGeom prst="rect">
            <a:avLst/>
          </a:prstGeom>
          <a:noFill/>
        </p:spPr>
        <p:txBody>
          <a:bodyPr wrap="none" rtlCol="0">
            <a:spAutoFit/>
          </a:bodyPr>
          <a:lstStyle/>
          <a:p>
            <a:r>
              <a:rPr lang="fr-FR" i="1" dirty="0" smtClean="0"/>
              <a:t>______</a:t>
            </a:r>
            <a:endParaRPr lang="fr-FR" i="1" dirty="0"/>
          </a:p>
        </p:txBody>
      </p:sp>
      <p:cxnSp>
        <p:nvCxnSpPr>
          <p:cNvPr id="27" name="Straight Connector 26"/>
          <p:cNvCxnSpPr/>
          <p:nvPr/>
        </p:nvCxnSpPr>
        <p:spPr>
          <a:xfrm>
            <a:off x="7760673" y="3719153"/>
            <a:ext cx="58516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7658862" y="5733256"/>
                <a:ext cx="9220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________</m:t>
                      </m:r>
                    </m:oMath>
                  </m:oMathPara>
                </a14:m>
                <a:endParaRPr lang="fr-FR" i="1" dirty="0"/>
              </a:p>
            </p:txBody>
          </p:sp>
        </mc:Choice>
        <mc:Fallback xmlns="">
          <p:sp>
            <p:nvSpPr>
              <p:cNvPr id="28" name="TextBox 27"/>
              <p:cNvSpPr txBox="1">
                <a:spLocks noRot="1" noChangeAspect="1" noMove="1" noResize="1" noEditPoints="1" noAdjustHandles="1" noChangeArrowheads="1" noChangeShapeType="1" noTextEdit="1"/>
              </p:cNvSpPr>
              <p:nvPr/>
            </p:nvSpPr>
            <p:spPr>
              <a:xfrm>
                <a:off x="7658862" y="5733256"/>
                <a:ext cx="922047" cy="369332"/>
              </a:xfrm>
              <a:prstGeom prst="rect">
                <a:avLst/>
              </a:prstGeom>
              <a:blipFill rotWithShape="1">
                <a:blip r:embed="rId3"/>
                <a:stretch>
                  <a:fillRect/>
                </a:stretch>
              </a:blipFill>
            </p:spPr>
            <p:txBody>
              <a:bodyPr/>
              <a:lstStyle/>
              <a:p>
                <a:r>
                  <a:rPr lang="fr-FR">
                    <a:noFill/>
                  </a:rPr>
                  <a:t> </a:t>
                </a:r>
              </a:p>
            </p:txBody>
          </p:sp>
        </mc:Fallback>
      </mc:AlternateContent>
      <p:sp>
        <p:nvSpPr>
          <p:cNvPr id="34" name="TextBox 33"/>
          <p:cNvSpPr txBox="1"/>
          <p:nvPr/>
        </p:nvSpPr>
        <p:spPr>
          <a:xfrm>
            <a:off x="251520" y="1916832"/>
            <a:ext cx="4896544" cy="1200329"/>
          </a:xfrm>
          <a:prstGeom prst="rect">
            <a:avLst/>
          </a:prstGeom>
          <a:noFill/>
        </p:spPr>
        <p:txBody>
          <a:bodyPr wrap="square" rtlCol="0">
            <a:spAutoFit/>
          </a:bodyPr>
          <a:lstStyle/>
          <a:p>
            <a:r>
              <a:rPr lang="fr-FR" dirty="0" smtClean="0"/>
              <a:t>On considère </a:t>
            </a:r>
            <a:r>
              <a:rPr lang="fr-FR" i="1" dirty="0" smtClean="0"/>
              <a:t>I</a:t>
            </a:r>
            <a:r>
              <a:rPr lang="fr-FR" dirty="0" smtClean="0"/>
              <a:t> comme un relief, avec ses montagnes et ses canyons.</a:t>
            </a:r>
          </a:p>
          <a:p>
            <a:r>
              <a:rPr lang="fr-FR" dirty="0" smtClean="0"/>
              <a:t>L’ouverture de </a:t>
            </a:r>
            <a:r>
              <a:rPr lang="fr-FR" i="1" dirty="0" smtClean="0"/>
              <a:t>I</a:t>
            </a:r>
            <a:r>
              <a:rPr lang="fr-FR" dirty="0" smtClean="0"/>
              <a:t> par </a:t>
            </a:r>
            <a:r>
              <a:rPr lang="fr-FR" i="1" dirty="0" smtClean="0"/>
              <a:t>E</a:t>
            </a:r>
            <a:r>
              <a:rPr lang="fr-FR" dirty="0" smtClean="0"/>
              <a:t> revient à </a:t>
            </a:r>
            <a:r>
              <a:rPr lang="fr-FR" b="1" dirty="0" smtClean="0"/>
              <a:t>_______________</a:t>
            </a:r>
          </a:p>
          <a:p>
            <a:r>
              <a:rPr lang="fr-FR" b="1" dirty="0" smtClean="0"/>
              <a:t>______________________________________</a:t>
            </a:r>
            <a:endParaRPr lang="fr-FR" dirty="0"/>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01" y="3429000"/>
            <a:ext cx="7364826" cy="3096344"/>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101" y="3429000"/>
            <a:ext cx="7364826" cy="3096344"/>
          </a:xfrm>
          <a:prstGeom prst="rect">
            <a:avLst/>
          </a:prstGeom>
        </p:spPr>
      </p:pic>
      <p:cxnSp>
        <p:nvCxnSpPr>
          <p:cNvPr id="21" name="Straight Connector 20"/>
          <p:cNvCxnSpPr/>
          <p:nvPr/>
        </p:nvCxnSpPr>
        <p:spPr>
          <a:xfrm>
            <a:off x="7758811" y="3719152"/>
            <a:ext cx="58516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8" idx="1"/>
          </p:cNvCxnSpPr>
          <p:nvPr/>
        </p:nvCxnSpPr>
        <p:spPr>
          <a:xfrm flipH="1" flipV="1">
            <a:off x="5652120" y="5589240"/>
            <a:ext cx="2006742" cy="328682"/>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3" idx="1"/>
          </p:cNvCxnSpPr>
          <p:nvPr/>
        </p:nvCxnSpPr>
        <p:spPr>
          <a:xfrm flipH="1">
            <a:off x="5486097" y="4423174"/>
            <a:ext cx="2250706" cy="373978"/>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40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left)">
                                      <p:cBhvr>
                                        <p:cTn id="18" dur="500"/>
                                        <p:tgtEl>
                                          <p:spTgt spid="6">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left)">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0" presetClass="path" presetSubtype="0" fill="hold" nodeType="clickEffect">
                                  <p:stCondLst>
                                    <p:cond delay="0"/>
                                  </p:stCondLst>
                                  <p:childTnLst>
                                    <p:animMotion origin="layout" path="M -0.83698 0.177 L -0.81216 0.177 L -0.78664 0.17492 L -0.76424 0.16404 L -0.73907 0.14183 L -0.72101 0.11522 L -0.69306 0.06177 L -0.67223 0.01596 L -0.66667 0.01272 L -0.64931 0.04049 L -0.62848 0.06918 L -0.61476 0.07982 L -0.59862 0.08214 L -0.53091 0.08214 L -0.50747 0.07034 L -0.48664 0.05229 L -0.47466 0.04905 L -0.46268 0.05437 L -0.44584 0.08214 L -0.43143 0.11083 L -0.4125 0.19713 L -0.40348 0.25058 L -0.38507 0.32832 L -0.38212 0.33896 L -0.37309 0.34336 L -0.3066 0.34336 L -0.29462 0.32739 L -0.28264 0.2751 L -0.27969 0.26654 L -0.21164 0.26654 L -0.20313 0.25914 L -0.17778 0.1962 L -0.16025 0.18116 L -0.1507 0.17792 " pathEditMode="relative" rAng="0" ptsTypes="AAAAAAAAAAAAAAAAAAAAAAAAAAAAAAAAAA">
                                      <p:cBhvr>
                                        <p:cTn id="36" dur="10000" fill="hold"/>
                                        <p:tgtEl>
                                          <p:spTgt spid="21"/>
                                        </p:tgtEl>
                                        <p:attrNameLst>
                                          <p:attrName>ppt_x</p:attrName>
                                          <p:attrName>ppt_y</p:attrName>
                                        </p:attrNameLst>
                                      </p:cBhvr>
                                      <p:rCtr x="34306" y="93"/>
                                    </p:animMotion>
                                  </p:childTnLst>
                                </p:cTn>
                              </p:par>
                              <p:par>
                                <p:cTn id="37" presetID="22" presetClass="entr" presetSubtype="8"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12000"/>
                                        <p:tgtEl>
                                          <p:spTgt spid="20"/>
                                        </p:tgtEl>
                                      </p:cBhvr>
                                    </p:animEffect>
                                  </p:childTnLst>
                                </p:cTn>
                              </p:par>
                            </p:childTnLst>
                          </p:cTn>
                        </p:par>
                        <p:par>
                          <p:cTn id="40" fill="hold">
                            <p:stCondLst>
                              <p:cond delay="120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xit" presetSubtype="0" fill="hold" grpId="0" nodeType="withEffect">
                                  <p:stCondLst>
                                    <p:cond delay="0"/>
                                  </p:stCondLst>
                                  <p:childTnLst>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22" presetClass="entr" presetSubtype="2"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par>
                                <p:cTn id="58" presetID="22" presetClass="entr" presetSubtype="2"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right)">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3" grpId="1"/>
      <p:bldP spid="23" grpId="2"/>
      <p:bldP spid="28" grpId="0"/>
      <p:bldP spid="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L’ouverture en niveau de gris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41</a:t>
            </a:fld>
            <a:endParaRPr lang="fr-FR" dirty="0"/>
          </a:p>
        </p:txBody>
      </p:sp>
      <p:sp>
        <p:nvSpPr>
          <p:cNvPr id="9" name="Text Placeholder 8"/>
          <p:cNvSpPr>
            <a:spLocks noGrp="1"/>
          </p:cNvSpPr>
          <p:nvPr>
            <p:ph type="body" sz="quarter" idx="13"/>
          </p:nvPr>
        </p:nvSpPr>
        <p:spPr/>
        <p:txBody>
          <a:bodyPr/>
          <a:lstStyle/>
          <a:p>
            <a:endParaRPr lang="fr-FR" dirty="0"/>
          </a:p>
          <a:p>
            <a:endParaRPr lang="fr-FR" dirty="0" smtClean="0"/>
          </a:p>
          <a:p>
            <a:endParaRPr lang="fr-FR" dirty="0"/>
          </a:p>
          <a:p>
            <a:endParaRPr lang="fr-FR" dirty="0" smtClean="0"/>
          </a:p>
          <a:p>
            <a:endParaRPr lang="fr-FR" dirty="0"/>
          </a:p>
          <a:p>
            <a:endParaRPr lang="fr-FR" dirty="0" smtClean="0"/>
          </a:p>
        </p:txBody>
      </p:sp>
      <p:sp>
        <p:nvSpPr>
          <p:cNvPr id="14" name="Text Placeholder 13"/>
          <p:cNvSpPr>
            <a:spLocks noGrp="1"/>
          </p:cNvSpPr>
          <p:nvPr>
            <p:ph type="body" sz="quarter" idx="14"/>
          </p:nvPr>
        </p:nvSpPr>
        <p:spPr>
          <a:xfrm>
            <a:off x="107504" y="5373216"/>
            <a:ext cx="8785671" cy="1008534"/>
          </a:xfrm>
        </p:spPr>
        <p:txBody>
          <a:bodyPr/>
          <a:lstStyle/>
          <a:p>
            <a:r>
              <a:rPr lang="fr-FR" dirty="0"/>
              <a:t>I = </a:t>
            </a:r>
            <a:r>
              <a:rPr lang="fr-FR" dirty="0" err="1"/>
              <a:t>imread</a:t>
            </a:r>
            <a:r>
              <a:rPr lang="fr-FR" dirty="0" smtClean="0"/>
              <a:t>('image_ex1.png</a:t>
            </a:r>
            <a:r>
              <a:rPr lang="fr-FR" dirty="0"/>
              <a:t>'</a:t>
            </a:r>
            <a:r>
              <a:rPr lang="fr-FR" dirty="0" smtClean="0"/>
              <a:t>);</a:t>
            </a:r>
            <a:endParaRPr lang="fr-FR" dirty="0"/>
          </a:p>
          <a:p>
            <a:r>
              <a:rPr lang="fr-FR" dirty="0"/>
              <a:t>E = </a:t>
            </a:r>
            <a:r>
              <a:rPr lang="fr-FR" dirty="0" err="1"/>
              <a:t>strel</a:t>
            </a:r>
            <a:r>
              <a:rPr lang="fr-FR" dirty="0"/>
              <a:t>('disk</a:t>
            </a:r>
            <a:r>
              <a:rPr lang="fr-FR" dirty="0" smtClean="0"/>
              <a:t>',14,0</a:t>
            </a:r>
            <a:r>
              <a:rPr lang="fr-FR" dirty="0"/>
              <a:t>);</a:t>
            </a:r>
          </a:p>
          <a:p>
            <a:r>
              <a:rPr lang="fr-FR" dirty="0" smtClean="0"/>
              <a:t>Op </a:t>
            </a:r>
            <a:r>
              <a:rPr lang="fr-FR" dirty="0"/>
              <a:t>= </a:t>
            </a:r>
            <a:r>
              <a:rPr lang="fr-FR" dirty="0" err="1" smtClean="0"/>
              <a:t>imopen</a:t>
            </a:r>
            <a:r>
              <a:rPr lang="fr-FR" dirty="0" smtClean="0"/>
              <a:t>(I</a:t>
            </a:r>
            <a:r>
              <a:rPr lang="fr-FR" dirty="0"/>
              <a:t>, E</a:t>
            </a:r>
            <a:r>
              <a:rPr lang="fr-FR" dirty="0" smtClean="0"/>
              <a:t>);</a:t>
            </a:r>
            <a:endParaRPr lang="fr-FR"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1148" y="2984441"/>
            <a:ext cx="3713340" cy="217189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943" y="1124744"/>
            <a:ext cx="2571750" cy="145732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984442"/>
            <a:ext cx="3713340" cy="217189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1124744"/>
            <a:ext cx="2571750" cy="14573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3412" y="1724818"/>
            <a:ext cx="257175" cy="257175"/>
          </a:xfrm>
          <a:prstGeom prst="rect">
            <a:avLst/>
          </a:prstGeom>
        </p:spPr>
      </p:pic>
      <p:sp>
        <p:nvSpPr>
          <p:cNvPr id="15" name="TextBox 14"/>
          <p:cNvSpPr txBox="1"/>
          <p:nvPr/>
        </p:nvSpPr>
        <p:spPr>
          <a:xfrm>
            <a:off x="1687826" y="2582069"/>
            <a:ext cx="263214" cy="369332"/>
          </a:xfrm>
          <a:prstGeom prst="rect">
            <a:avLst/>
          </a:prstGeom>
          <a:noFill/>
        </p:spPr>
        <p:txBody>
          <a:bodyPr wrap="none" rtlCol="0">
            <a:spAutoFit/>
          </a:bodyPr>
          <a:lstStyle/>
          <a:p>
            <a:r>
              <a:rPr lang="fr-FR" i="1" dirty="0" smtClean="0"/>
              <a:t>I</a:t>
            </a:r>
            <a:endParaRPr lang="fr-FR" i="1" dirty="0"/>
          </a:p>
        </p:txBody>
      </p:sp>
      <mc:AlternateContent xmlns:mc="http://schemas.openxmlformats.org/markup-compatibility/2006" xmlns:a14="http://schemas.microsoft.com/office/drawing/2010/main">
        <mc:Choice Requires="a14">
          <p:sp>
            <p:nvSpPr>
              <p:cNvPr id="16" name="TextBox 15"/>
              <p:cNvSpPr txBox="1"/>
              <p:nvPr/>
            </p:nvSpPr>
            <p:spPr>
              <a:xfrm>
                <a:off x="6696327" y="2582069"/>
                <a:ext cx="6963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6" name="TextBox 15"/>
              <p:cNvSpPr txBox="1">
                <a:spLocks noRot="1" noChangeAspect="1" noMove="1" noResize="1" noEditPoints="1" noAdjustHandles="1" noChangeArrowheads="1" noChangeShapeType="1" noTextEdit="1"/>
              </p:cNvSpPr>
              <p:nvPr/>
            </p:nvSpPr>
            <p:spPr>
              <a:xfrm>
                <a:off x="6696327" y="2582069"/>
                <a:ext cx="696344" cy="369332"/>
              </a:xfrm>
              <a:prstGeom prst="rect">
                <a:avLst/>
              </a:prstGeom>
              <a:blipFill rotWithShape="1">
                <a:blip r:embed="rId8"/>
                <a:stretch>
                  <a:fillRect/>
                </a:stretch>
              </a:blipFill>
            </p:spPr>
            <p:txBody>
              <a:bodyPr/>
              <a:lstStyle/>
              <a:p>
                <a:r>
                  <a:rPr lang="fr-FR">
                    <a:noFill/>
                  </a:rPr>
                  <a:t> </a:t>
                </a:r>
              </a:p>
            </p:txBody>
          </p:sp>
        </mc:Fallback>
      </mc:AlternateContent>
      <p:sp>
        <p:nvSpPr>
          <p:cNvPr id="17" name="TextBox 16"/>
          <p:cNvSpPr txBox="1"/>
          <p:nvPr/>
        </p:nvSpPr>
        <p:spPr>
          <a:xfrm>
            <a:off x="4412340" y="1981993"/>
            <a:ext cx="319318" cy="369332"/>
          </a:xfrm>
          <a:prstGeom prst="rect">
            <a:avLst/>
          </a:prstGeom>
          <a:noFill/>
        </p:spPr>
        <p:txBody>
          <a:bodyPr wrap="none" rtlCol="0">
            <a:spAutoFit/>
          </a:bodyPr>
          <a:lstStyle/>
          <a:p>
            <a:r>
              <a:rPr lang="fr-FR" i="1" dirty="0" smtClean="0"/>
              <a:t>E</a:t>
            </a:r>
            <a:endParaRPr lang="fr-FR" i="1" dirty="0"/>
          </a:p>
        </p:txBody>
      </p:sp>
      <p:sp>
        <p:nvSpPr>
          <p:cNvPr id="18" name="TextBox 17"/>
          <p:cNvSpPr txBox="1"/>
          <p:nvPr/>
        </p:nvSpPr>
        <p:spPr>
          <a:xfrm>
            <a:off x="3819678" y="2628235"/>
            <a:ext cx="2235483" cy="646331"/>
          </a:xfrm>
          <a:prstGeom prst="rect">
            <a:avLst/>
          </a:prstGeom>
          <a:noFill/>
        </p:spPr>
        <p:txBody>
          <a:bodyPr wrap="square" rtlCol="0">
            <a:spAutoFit/>
          </a:bodyPr>
          <a:lstStyle/>
          <a:p>
            <a:r>
              <a:rPr lang="fr-FR" u="sng" dirty="0" smtClean="0"/>
              <a:t>Remarquez l’effet de creusement ici</a:t>
            </a:r>
            <a:endParaRPr lang="fr-FR" u="sng" dirty="0"/>
          </a:p>
        </p:txBody>
      </p:sp>
      <p:cxnSp>
        <p:nvCxnSpPr>
          <p:cNvPr id="19" name="Straight Arrow Connector 18"/>
          <p:cNvCxnSpPr/>
          <p:nvPr/>
        </p:nvCxnSpPr>
        <p:spPr>
          <a:xfrm>
            <a:off x="5724128" y="2951400"/>
            <a:ext cx="2376264" cy="14137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724128" y="1916832"/>
            <a:ext cx="2016224" cy="10345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1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wipe(left)">
                                      <p:cBhvr>
                                        <p:cTn id="23" dur="500"/>
                                        <p:tgtEl>
                                          <p:spTgt spid="14">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xEl>
                                              <p:pRg st="2" end="2"/>
                                            </p:txEl>
                                          </p:spTgt>
                                        </p:tgtEl>
                                        <p:attrNameLst>
                                          <p:attrName>style.visibility</p:attrName>
                                        </p:attrNameLst>
                                      </p:cBhvr>
                                      <p:to>
                                        <p:strVal val="visible"/>
                                      </p:to>
                                    </p:set>
                                    <p:animEffect transition="in" filter="wipe(left)">
                                      <p:cBhvr>
                                        <p:cTn id="34" dur="500"/>
                                        <p:tgtEl>
                                          <p:spTgt spid="14">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par>
                                <p:cTn id="55" presetID="22" presetClass="entr" presetSubtype="8"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La fermeture</a:t>
            </a:r>
            <a:endParaRPr lang="fr-FR" dirty="0"/>
          </a:p>
        </p:txBody>
      </p:sp>
      <p:sp>
        <p:nvSpPr>
          <p:cNvPr id="9" name="Text Placeholder 8"/>
          <p:cNvSpPr>
            <a:spLocks noGrp="1"/>
          </p:cNvSpPr>
          <p:nvPr>
            <p:ph type="body" sz="quarter" idx="14"/>
          </p:nvPr>
        </p:nvSpPr>
        <p:spPr/>
        <p:txBody>
          <a:bodyPr/>
          <a:lstStyle/>
          <a:p>
            <a:r>
              <a:rPr lang="fr-FR" dirty="0" smtClean="0"/>
              <a:t>3</a:t>
            </a:r>
            <a:endParaRPr lang="fr-FR" dirty="0"/>
          </a:p>
        </p:txBody>
      </p:sp>
      <p:sp>
        <p:nvSpPr>
          <p:cNvPr id="10" name="Text Placeholder 9"/>
          <p:cNvSpPr>
            <a:spLocks noGrp="1"/>
          </p:cNvSpPr>
          <p:nvPr>
            <p:ph type="body" sz="quarter" idx="15"/>
          </p:nvPr>
        </p:nvSpPr>
        <p:spPr/>
        <p:txBody>
          <a:bodyPr/>
          <a:lstStyle/>
          <a:p>
            <a:r>
              <a:rPr lang="fr-FR" dirty="0" smtClean="0"/>
              <a:t>2</a:t>
            </a:r>
            <a:endParaRPr lang="fr-FR" dirty="0"/>
          </a:p>
        </p:txBody>
      </p:sp>
    </p:spTree>
    <p:extLst>
      <p:ext uri="{BB962C8B-B14F-4D97-AF65-F5344CB8AC3E}">
        <p14:creationId xmlns:p14="http://schemas.microsoft.com/office/powerpoint/2010/main" val="16708451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fermeture en niveau de gris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solidFill>
                  <a:prstClr val="black">
                    <a:tint val="75000"/>
                  </a:prstClr>
                </a:solidFill>
              </a:rPr>
              <a:pPr/>
              <a:t>43</a:t>
            </a:fld>
            <a:endParaRPr lang="fr-FR" dirty="0">
              <a:solidFill>
                <a:prstClr val="black">
                  <a:tint val="75000"/>
                </a:prstClr>
              </a:solidFill>
            </a:endParaRPr>
          </a:p>
        </p:txBody>
      </p:sp>
      <p:sp>
        <p:nvSpPr>
          <p:cNvPr id="9" name="Text Placeholder 8"/>
          <p:cNvSpPr>
            <a:spLocks noGrp="1"/>
          </p:cNvSpPr>
          <p:nvPr>
            <p:ph type="body" sz="quarter" idx="13"/>
          </p:nvPr>
        </p:nvSpPr>
        <p:spPr/>
        <p:txBody>
          <a:bodyPr/>
          <a:lstStyle/>
          <a:p>
            <a:r>
              <a:rPr lang="fr-FR" dirty="0" smtClean="0"/>
              <a:t>En niveau de gris, la fermeture se définit de la même manière qu’en binaire :</a:t>
            </a:r>
            <a:endParaRPr lang="fr-FR" dirty="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2" y="3141737"/>
                <a:ext cx="8064896" cy="1367383"/>
              </a:xfrm>
            </p:spPr>
            <p:txBody>
              <a:bodyPr>
                <a:normAutofit lnSpcReduction="10000"/>
              </a:bodyPr>
              <a:lstStyle/>
              <a:p>
                <a:r>
                  <a:rPr lang="fr-FR" dirty="0"/>
                  <a:t>Soit </a:t>
                </a:r>
                <a14:m>
                  <m:oMath xmlns:m="http://schemas.openxmlformats.org/officeDocument/2006/math">
                    <m:r>
                      <a:rPr lang="fr-FR" i="1">
                        <a:latin typeface="Cambria Math"/>
                      </a:rPr>
                      <m:t>𝐼</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et </a:t>
                </a:r>
                <a14:m>
                  <m:oMath xmlns:m="http://schemas.openxmlformats.org/officeDocument/2006/math">
                    <m:r>
                      <a:rPr lang="fr-FR" i="1">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on définit </a:t>
                </a:r>
                <a:r>
                  <a:rPr lang="fr-FR" b="1" dirty="0" smtClean="0">
                    <a:solidFill>
                      <a:schemeClr val="tx1"/>
                    </a:solidFill>
                  </a:rPr>
                  <a:t>la fermeture</a:t>
                </a:r>
                <a:r>
                  <a:rPr lang="fr-FR" dirty="0" smtClean="0">
                    <a:solidFill>
                      <a:schemeClr val="tx1"/>
                    </a:solidFill>
                  </a:rPr>
                  <a:t> </a:t>
                </a:r>
                <a:r>
                  <a:rPr lang="fr-FR" dirty="0"/>
                  <a:t>de I par E comme</a:t>
                </a:r>
              </a:p>
              <a:p>
                <a:pPr algn="ctr"/>
                <a14:m>
                  <m:oMathPara xmlns:m="http://schemas.openxmlformats.org/officeDocument/2006/math">
                    <m:oMathParaPr>
                      <m:jc m:val="centerGroup"/>
                    </m:oMathParaPr>
                    <m:oMath xmlns:m="http://schemas.openxmlformats.org/officeDocument/2006/math">
                      <m:r>
                        <a:rPr lang="fr-FR" i="1">
                          <a:latin typeface="Cambria Math"/>
                        </a:rPr>
                        <m:t>𝐼</m:t>
                      </m:r>
                      <m:r>
                        <a:rPr lang="fr-FR" i="1">
                          <a:latin typeface="Cambria Math"/>
                        </a:rPr>
                        <m:t>⦁</m:t>
                      </m:r>
                      <m:r>
                        <a:rPr lang="fr-FR" i="1">
                          <a:latin typeface="Cambria Math"/>
                          <a:ea typeface="Cambria Math"/>
                        </a:rPr>
                        <m:t>𝐸</m:t>
                      </m:r>
                      <m:r>
                        <a:rPr lang="fr-FR" i="1">
                          <a:latin typeface="Cambria Math"/>
                          <a:ea typeface="Cambria Math"/>
                        </a:rPr>
                        <m:t>=</m:t>
                      </m:r>
                      <m:d>
                        <m:dPr>
                          <m:ctrlPr>
                            <a:rPr lang="fr-FR" i="1">
                              <a:latin typeface="Cambria Math"/>
                              <a:ea typeface="Cambria Math"/>
                            </a:rPr>
                          </m:ctrlPr>
                        </m:dPr>
                        <m:e>
                          <m:r>
                            <a:rPr lang="fr-FR" i="1">
                              <a:latin typeface="Cambria Math"/>
                              <a:ea typeface="Cambria Math"/>
                            </a:rPr>
                            <m:t>𝐼</m:t>
                          </m:r>
                          <m:r>
                            <a:rPr lang="fr-FR" b="0" i="1" smtClean="0">
                              <a:latin typeface="Cambria Math"/>
                              <a:ea typeface="Cambria Math"/>
                            </a:rPr>
                            <m:t>⊕</m:t>
                          </m:r>
                          <m:r>
                            <a:rPr lang="fr-FR" i="1">
                              <a:latin typeface="Cambria Math"/>
                              <a:ea typeface="Cambria Math"/>
                            </a:rPr>
                            <m:t>𝐸</m:t>
                          </m:r>
                        </m:e>
                      </m:d>
                      <m:r>
                        <a:rPr lang="fr-FR" b="0" i="1" smtClean="0">
                          <a:latin typeface="Cambria Math"/>
                          <a:ea typeface="Cambria Math"/>
                        </a:rPr>
                        <m:t>⊖</m:t>
                      </m:r>
                      <m:r>
                        <a:rPr lang="fr-FR" i="1">
                          <a:latin typeface="Cambria Math"/>
                          <a:ea typeface="Cambria Math"/>
                        </a:rPr>
                        <m:t>𝐸</m:t>
                      </m:r>
                    </m:oMath>
                  </m:oMathPara>
                </a14:m>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2" y="3141737"/>
                <a:ext cx="8064896" cy="1367383"/>
              </a:xfrm>
              <a:blipFill rotWithShape="1">
                <a:blip r:embed="rId2"/>
                <a:stretch>
                  <a:fillRect l="-979" r="-979"/>
                </a:stretch>
              </a:blipFill>
            </p:spPr>
            <p:txBody>
              <a:bodyPr/>
              <a:lstStyle/>
              <a:p>
                <a:r>
                  <a:rPr lang="fr-FR">
                    <a:noFill/>
                  </a:rPr>
                  <a:t> </a:t>
                </a:r>
              </a:p>
            </p:txBody>
          </p:sp>
        </mc:Fallback>
      </mc:AlternateContent>
    </p:spTree>
    <p:extLst>
      <p:ext uri="{BB962C8B-B14F-4D97-AF65-F5344CB8AC3E}">
        <p14:creationId xmlns:p14="http://schemas.microsoft.com/office/powerpoint/2010/main" val="903457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fermeture </a:t>
            </a:r>
            <a:r>
              <a:rPr lang="fr-FR" dirty="0"/>
              <a:t>en niveau de gris</a:t>
            </a:r>
          </a:p>
        </p:txBody>
      </p:sp>
      <p:sp>
        <p:nvSpPr>
          <p:cNvPr id="5" name="Slide Number Placeholder 4"/>
          <p:cNvSpPr>
            <a:spLocks noGrp="1"/>
          </p:cNvSpPr>
          <p:nvPr>
            <p:ph type="sldNum" sz="quarter" idx="12"/>
          </p:nvPr>
        </p:nvSpPr>
        <p:spPr/>
        <p:txBody>
          <a:bodyPr/>
          <a:lstStyle/>
          <a:p>
            <a:fld id="{3E28E49E-0FA3-4073-82CF-17635106A4E9}" type="slidenum">
              <a:rPr lang="fr-FR" smtClean="0">
                <a:solidFill>
                  <a:prstClr val="black">
                    <a:tint val="75000"/>
                  </a:prstClr>
                </a:solidFill>
              </a:rPr>
              <a:pPr/>
              <a:t>44</a:t>
            </a:fld>
            <a:endParaRPr lang="fr-FR" dirty="0">
              <a:solidFill>
                <a:prstClr val="black">
                  <a:tint val="75000"/>
                </a:prstClr>
              </a:solidFill>
            </a:endParaRPr>
          </a:p>
        </p:txBody>
      </p:sp>
      <p:sp>
        <p:nvSpPr>
          <p:cNvPr id="9" name="Text Placeholder 8"/>
          <p:cNvSpPr>
            <a:spLocks noGrp="1"/>
          </p:cNvSpPr>
          <p:nvPr>
            <p:ph type="body" sz="quarter" idx="13"/>
          </p:nvPr>
        </p:nvSpPr>
        <p:spPr/>
        <p:txBody>
          <a:bodyPr/>
          <a:lstStyle/>
          <a:p>
            <a:r>
              <a:rPr lang="fr-FR" dirty="0" smtClean="0"/>
              <a:t>Regardons l’effet « topographique » de la fermeture</a:t>
            </a:r>
            <a:endParaRPr lang="fr-FR" dirty="0"/>
          </a:p>
        </p:txBody>
      </p:sp>
      <p:sp>
        <p:nvSpPr>
          <p:cNvPr id="6" name="Text Placeholder 5"/>
          <p:cNvSpPr>
            <a:spLocks noGrp="1"/>
          </p:cNvSpPr>
          <p:nvPr>
            <p:ph type="body" sz="quarter" idx="14"/>
          </p:nvPr>
        </p:nvSpPr>
        <p:spPr>
          <a:xfrm>
            <a:off x="5292080" y="1772816"/>
            <a:ext cx="3601095" cy="1584176"/>
          </a:xfrm>
        </p:spPr>
        <p:txBody>
          <a:bodyPr/>
          <a:lstStyle/>
          <a:p>
            <a:r>
              <a:rPr lang="fr-FR" dirty="0" smtClean="0"/>
              <a:t>I </a:t>
            </a:r>
            <a:r>
              <a:rPr lang="fr-FR" dirty="0"/>
              <a:t>= </a:t>
            </a:r>
            <a:r>
              <a:rPr lang="fr-FR" dirty="0" smtClean="0"/>
              <a:t>imread('line.png</a:t>
            </a:r>
            <a:r>
              <a:rPr lang="fr-FR" dirty="0"/>
              <a:t>'</a:t>
            </a:r>
            <a:r>
              <a:rPr lang="fr-FR" dirty="0" smtClean="0"/>
              <a:t>);</a:t>
            </a:r>
          </a:p>
          <a:p>
            <a:r>
              <a:rPr lang="fr-FR" dirty="0" smtClean="0"/>
              <a:t>E </a:t>
            </a:r>
            <a:r>
              <a:rPr lang="fr-FR" dirty="0"/>
              <a:t>= </a:t>
            </a:r>
            <a:r>
              <a:rPr lang="fr-FR" dirty="0" err="1"/>
              <a:t>strel</a:t>
            </a:r>
            <a:r>
              <a:rPr lang="fr-FR" dirty="0"/>
              <a:t>('line</a:t>
            </a:r>
            <a:r>
              <a:rPr lang="fr-FR" dirty="0" smtClean="0"/>
              <a:t>',27,0);</a:t>
            </a:r>
          </a:p>
          <a:p>
            <a:r>
              <a:rPr lang="fr-FR" dirty="0" smtClean="0"/>
              <a:t>Cl </a:t>
            </a:r>
            <a:r>
              <a:rPr lang="fr-FR" dirty="0"/>
              <a:t>= </a:t>
            </a:r>
            <a:r>
              <a:rPr lang="fr-FR" dirty="0" err="1" smtClean="0"/>
              <a:t>imclose</a:t>
            </a:r>
            <a:r>
              <a:rPr lang="fr-FR" dirty="0" smtClean="0"/>
              <a:t>(I, E);</a:t>
            </a:r>
          </a:p>
          <a:p>
            <a:endParaRPr lang="fr-FR" dirty="0"/>
          </a:p>
        </p:txBody>
      </p:sp>
      <p:sp>
        <p:nvSpPr>
          <p:cNvPr id="12" name="TextBox 11"/>
          <p:cNvSpPr txBox="1"/>
          <p:nvPr/>
        </p:nvSpPr>
        <p:spPr>
          <a:xfrm>
            <a:off x="7868410" y="3789040"/>
            <a:ext cx="319318" cy="369332"/>
          </a:xfrm>
          <a:prstGeom prst="rect">
            <a:avLst/>
          </a:prstGeom>
          <a:noFill/>
        </p:spPr>
        <p:txBody>
          <a:bodyPr wrap="none" rtlCol="0">
            <a:spAutoFit/>
          </a:bodyPr>
          <a:lstStyle/>
          <a:p>
            <a:r>
              <a:rPr lang="fr-FR" i="1" dirty="0" smtClean="0">
                <a:solidFill>
                  <a:prstClr val="black"/>
                </a:solidFill>
              </a:rPr>
              <a:t>E</a:t>
            </a:r>
            <a:endParaRPr lang="fr-FR" i="1" dirty="0">
              <a:solidFill>
                <a:prstClr val="black"/>
              </a:solidFill>
            </a:endParaRP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02" y="3429000"/>
            <a:ext cx="7364824" cy="3096344"/>
          </a:xfrm>
          <a:prstGeom prst="rect">
            <a:avLst/>
          </a:prstGeom>
        </p:spPr>
      </p:pic>
      <p:sp>
        <p:nvSpPr>
          <p:cNvPr id="23" name="TextBox 22"/>
          <p:cNvSpPr txBox="1"/>
          <p:nvPr/>
        </p:nvSpPr>
        <p:spPr>
          <a:xfrm>
            <a:off x="7658862" y="6066866"/>
            <a:ext cx="992579" cy="369332"/>
          </a:xfrm>
          <a:prstGeom prst="rect">
            <a:avLst/>
          </a:prstGeom>
          <a:noFill/>
        </p:spPr>
        <p:txBody>
          <a:bodyPr wrap="none" rtlCol="0">
            <a:spAutoFit/>
          </a:bodyPr>
          <a:lstStyle/>
          <a:p>
            <a:r>
              <a:rPr lang="fr-FR" i="1" dirty="0" smtClean="0">
                <a:solidFill>
                  <a:prstClr val="black"/>
                </a:solidFill>
              </a:rPr>
              <a:t>_______</a:t>
            </a:r>
            <a:endParaRPr lang="fr-FR" i="1" dirty="0">
              <a:solidFill>
                <a:prstClr val="black"/>
              </a:solidFill>
            </a:endParaRPr>
          </a:p>
        </p:txBody>
      </p:sp>
      <p:cxnSp>
        <p:nvCxnSpPr>
          <p:cNvPr id="27" name="Straight Connector 26"/>
          <p:cNvCxnSpPr/>
          <p:nvPr/>
        </p:nvCxnSpPr>
        <p:spPr>
          <a:xfrm>
            <a:off x="7760673" y="3719153"/>
            <a:ext cx="58516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7649497" y="4509120"/>
                <a:ext cx="8370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solidFill>
                            <a:prstClr val="black"/>
                          </a:solidFill>
                          <a:latin typeface="Cambria Math"/>
                        </a:rPr>
                        <m:t>_______</m:t>
                      </m:r>
                    </m:oMath>
                  </m:oMathPara>
                </a14:m>
                <a:endParaRPr lang="fr-FR" i="1" dirty="0">
                  <a:solidFill>
                    <a:prstClr val="black"/>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649497" y="4509120"/>
                <a:ext cx="837089" cy="369332"/>
              </a:xfrm>
              <a:prstGeom prst="rect">
                <a:avLst/>
              </a:prstGeom>
              <a:blipFill rotWithShape="1">
                <a:blip r:embed="rId3"/>
                <a:stretch>
                  <a:fillRect/>
                </a:stretch>
              </a:blipFill>
            </p:spPr>
            <p:txBody>
              <a:bodyPr/>
              <a:lstStyle/>
              <a:p>
                <a:r>
                  <a:rPr lang="fr-FR">
                    <a:noFill/>
                  </a:rPr>
                  <a:t> </a:t>
                </a:r>
              </a:p>
            </p:txBody>
          </p:sp>
        </mc:Fallback>
      </mc:AlternateContent>
      <p:sp>
        <p:nvSpPr>
          <p:cNvPr id="34" name="TextBox 33"/>
          <p:cNvSpPr txBox="1"/>
          <p:nvPr/>
        </p:nvSpPr>
        <p:spPr>
          <a:xfrm>
            <a:off x="251520" y="1916832"/>
            <a:ext cx="4896544" cy="1200329"/>
          </a:xfrm>
          <a:prstGeom prst="rect">
            <a:avLst/>
          </a:prstGeom>
          <a:noFill/>
        </p:spPr>
        <p:txBody>
          <a:bodyPr wrap="square" rtlCol="0">
            <a:spAutoFit/>
          </a:bodyPr>
          <a:lstStyle/>
          <a:p>
            <a:r>
              <a:rPr lang="fr-FR" dirty="0" smtClean="0">
                <a:solidFill>
                  <a:prstClr val="black"/>
                </a:solidFill>
              </a:rPr>
              <a:t>On considère </a:t>
            </a:r>
            <a:r>
              <a:rPr lang="fr-FR" i="1" dirty="0" smtClean="0">
                <a:solidFill>
                  <a:prstClr val="black"/>
                </a:solidFill>
              </a:rPr>
              <a:t>I</a:t>
            </a:r>
            <a:r>
              <a:rPr lang="fr-FR" dirty="0" smtClean="0">
                <a:solidFill>
                  <a:prstClr val="black"/>
                </a:solidFill>
              </a:rPr>
              <a:t> comme un relief, avec ses montagnes et ses canyons.</a:t>
            </a:r>
          </a:p>
          <a:p>
            <a:r>
              <a:rPr lang="fr-FR" dirty="0" smtClean="0">
                <a:solidFill>
                  <a:prstClr val="black"/>
                </a:solidFill>
              </a:rPr>
              <a:t>La fermeture de </a:t>
            </a:r>
            <a:r>
              <a:rPr lang="fr-FR" i="1" dirty="0" smtClean="0">
                <a:solidFill>
                  <a:prstClr val="black"/>
                </a:solidFill>
              </a:rPr>
              <a:t>I</a:t>
            </a:r>
            <a:r>
              <a:rPr lang="fr-FR" dirty="0" smtClean="0">
                <a:solidFill>
                  <a:prstClr val="black"/>
                </a:solidFill>
              </a:rPr>
              <a:t> par </a:t>
            </a:r>
            <a:r>
              <a:rPr lang="fr-FR" i="1" dirty="0" smtClean="0">
                <a:solidFill>
                  <a:prstClr val="black"/>
                </a:solidFill>
              </a:rPr>
              <a:t>E</a:t>
            </a:r>
            <a:r>
              <a:rPr lang="fr-FR" dirty="0" smtClean="0">
                <a:solidFill>
                  <a:prstClr val="black"/>
                </a:solidFill>
              </a:rPr>
              <a:t> revient à </a:t>
            </a:r>
            <a:r>
              <a:rPr lang="fr-FR" b="1" dirty="0" smtClean="0">
                <a:solidFill>
                  <a:prstClr val="black"/>
                </a:solidFill>
              </a:rPr>
              <a:t>______________</a:t>
            </a:r>
          </a:p>
          <a:p>
            <a:r>
              <a:rPr lang="fr-FR" b="1" dirty="0" smtClean="0">
                <a:solidFill>
                  <a:prstClr val="black"/>
                </a:solidFill>
              </a:rPr>
              <a:t>_______________________________________</a:t>
            </a:r>
            <a:endParaRPr lang="fr-FR" dirty="0">
              <a:solidFill>
                <a:prstClr val="black"/>
              </a:solidFill>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01" y="3429000"/>
            <a:ext cx="7364825" cy="3096344"/>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101" y="3429000"/>
            <a:ext cx="7364825" cy="3096344"/>
          </a:xfrm>
          <a:prstGeom prst="rect">
            <a:avLst/>
          </a:prstGeom>
        </p:spPr>
      </p:pic>
      <p:cxnSp>
        <p:nvCxnSpPr>
          <p:cNvPr id="21" name="Straight Connector 20"/>
          <p:cNvCxnSpPr/>
          <p:nvPr/>
        </p:nvCxnSpPr>
        <p:spPr>
          <a:xfrm>
            <a:off x="7758811" y="3719152"/>
            <a:ext cx="58516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8" idx="1"/>
          </p:cNvCxnSpPr>
          <p:nvPr/>
        </p:nvCxnSpPr>
        <p:spPr>
          <a:xfrm flipH="1">
            <a:off x="5940153" y="4693786"/>
            <a:ext cx="1709344" cy="535414"/>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3" idx="1"/>
          </p:cNvCxnSpPr>
          <p:nvPr/>
        </p:nvCxnSpPr>
        <p:spPr>
          <a:xfrm flipH="1" flipV="1">
            <a:off x="5940152" y="5733256"/>
            <a:ext cx="1718710" cy="51827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01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left)">
                                      <p:cBhvr>
                                        <p:cTn id="18" dur="500"/>
                                        <p:tgtEl>
                                          <p:spTgt spid="6">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left)">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0" presetClass="path" presetSubtype="0" fill="hold" nodeType="clickEffect">
                                  <p:stCondLst>
                                    <p:cond delay="0"/>
                                  </p:stCondLst>
                                  <p:childTnLst>
                                    <p:animMotion origin="layout" path="M -0.8335 0.19963 L -0.81597 0.18899 L -0.80555 0.17858 L -0.78732 0.15777 L -0.77517 0.13695 L -0.75868 0.10572 L -0.74392 0.08027 L -0.72812 0.05691 L -0.71423 0.03956 L -0.69166 0.03378 L -0.66302 0.03493 L -0.63177 0.03378 L -0.61614 0.04303 L -0.59774 0.06177 L -0.58489 0.08143 L -0.5743 0.09994 L -0.56128 0.10919 L -0.53437 0.09415 L -0.50903 0.0849 L -0.46493 0.08374 L -0.42899 0.08374 L -0.396 0.09762 L -0.37864 0.11613 L -0.36736 0.1381 L -0.35781 0.16817 L -0.34479 0.20426 L -0.33611 0.24821 L -0.32812 0.19501 L -0.32291 0.17858 L -0.25625 0.18205 L -0.24566 0.20657 L -0.24045 0.22739 L -0.23177 0.21814 L -0.21684 0.20889 L -0.14566 0.21004 " pathEditMode="relative" ptsTypes="AAAAAAAAAAAAAAAAAAAAAAAAAAAAAAAAAAA">
                                      <p:cBhvr>
                                        <p:cTn id="36" dur="10000" fill="hold"/>
                                        <p:tgtEl>
                                          <p:spTgt spid="21"/>
                                        </p:tgtEl>
                                        <p:attrNameLst>
                                          <p:attrName>ppt_x</p:attrName>
                                          <p:attrName>ppt_y</p:attrName>
                                        </p:attrNameLst>
                                      </p:cBhvr>
                                    </p:animMotion>
                                  </p:childTnLst>
                                </p:cTn>
                              </p:par>
                              <p:par>
                                <p:cTn id="37" presetID="22" presetClass="entr" presetSubtype="8"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12000"/>
                                        <p:tgtEl>
                                          <p:spTgt spid="20"/>
                                        </p:tgtEl>
                                      </p:cBhvr>
                                    </p:animEffect>
                                  </p:childTnLst>
                                </p:cTn>
                              </p:par>
                            </p:childTnLst>
                          </p:cTn>
                        </p:par>
                        <p:par>
                          <p:cTn id="40" fill="hold">
                            <p:stCondLst>
                              <p:cond delay="120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xit" presetSubtype="0" fill="hold" grpId="0" nodeType="withEffect">
                                  <p:stCondLst>
                                    <p:cond delay="0"/>
                                  </p:stCondLst>
                                  <p:childTnLst>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22" presetClass="entr" presetSubtype="2"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par>
                                <p:cTn id="58" presetID="22" presetClass="entr" presetSubtype="2"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right)">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3" grpId="1"/>
      <p:bldP spid="23" grpId="2"/>
      <p:bldP spid="28" grpId="0"/>
      <p:bldP spid="3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La fermeture en niveau de gris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solidFill>
                  <a:prstClr val="black">
                    <a:tint val="75000"/>
                  </a:prstClr>
                </a:solidFill>
              </a:rPr>
              <a:pPr/>
              <a:t>45</a:t>
            </a:fld>
            <a:endParaRPr lang="fr-FR" dirty="0">
              <a:solidFill>
                <a:prstClr val="black">
                  <a:tint val="75000"/>
                </a:prstClr>
              </a:solidFill>
            </a:endParaRPr>
          </a:p>
        </p:txBody>
      </p:sp>
      <p:sp>
        <p:nvSpPr>
          <p:cNvPr id="9" name="Text Placeholder 8"/>
          <p:cNvSpPr>
            <a:spLocks noGrp="1"/>
          </p:cNvSpPr>
          <p:nvPr>
            <p:ph type="body" sz="quarter" idx="13"/>
          </p:nvPr>
        </p:nvSpPr>
        <p:spPr/>
        <p:txBody>
          <a:bodyPr/>
          <a:lstStyle/>
          <a:p>
            <a:endParaRPr lang="fr-FR" dirty="0"/>
          </a:p>
          <a:p>
            <a:endParaRPr lang="fr-FR" dirty="0" smtClean="0"/>
          </a:p>
          <a:p>
            <a:endParaRPr lang="fr-FR" dirty="0"/>
          </a:p>
          <a:p>
            <a:endParaRPr lang="fr-FR" dirty="0" smtClean="0"/>
          </a:p>
          <a:p>
            <a:endParaRPr lang="fr-FR" dirty="0"/>
          </a:p>
          <a:p>
            <a:endParaRPr lang="fr-FR" dirty="0" smtClean="0"/>
          </a:p>
        </p:txBody>
      </p:sp>
      <p:sp>
        <p:nvSpPr>
          <p:cNvPr id="14" name="Text Placeholder 13"/>
          <p:cNvSpPr>
            <a:spLocks noGrp="1"/>
          </p:cNvSpPr>
          <p:nvPr>
            <p:ph type="body" sz="quarter" idx="14"/>
          </p:nvPr>
        </p:nvSpPr>
        <p:spPr>
          <a:xfrm>
            <a:off x="107504" y="5373216"/>
            <a:ext cx="8785671" cy="1008534"/>
          </a:xfrm>
        </p:spPr>
        <p:txBody>
          <a:bodyPr/>
          <a:lstStyle/>
          <a:p>
            <a:r>
              <a:rPr lang="fr-FR" dirty="0"/>
              <a:t>I = </a:t>
            </a:r>
            <a:r>
              <a:rPr lang="fr-FR" dirty="0" err="1"/>
              <a:t>imread</a:t>
            </a:r>
            <a:r>
              <a:rPr lang="fr-FR" dirty="0" smtClean="0"/>
              <a:t>('image_ex1.png</a:t>
            </a:r>
            <a:r>
              <a:rPr lang="fr-FR" dirty="0"/>
              <a:t>'</a:t>
            </a:r>
            <a:r>
              <a:rPr lang="fr-FR" dirty="0" smtClean="0"/>
              <a:t>);</a:t>
            </a:r>
            <a:endParaRPr lang="fr-FR" dirty="0"/>
          </a:p>
          <a:p>
            <a:r>
              <a:rPr lang="fr-FR" dirty="0"/>
              <a:t>E = </a:t>
            </a:r>
            <a:r>
              <a:rPr lang="fr-FR" dirty="0" err="1"/>
              <a:t>strel</a:t>
            </a:r>
            <a:r>
              <a:rPr lang="fr-FR" dirty="0"/>
              <a:t>('disk</a:t>
            </a:r>
            <a:r>
              <a:rPr lang="fr-FR" dirty="0" smtClean="0"/>
              <a:t>',14,0</a:t>
            </a:r>
            <a:r>
              <a:rPr lang="fr-FR" dirty="0"/>
              <a:t>);</a:t>
            </a:r>
          </a:p>
          <a:p>
            <a:r>
              <a:rPr lang="fr-FR" dirty="0" smtClean="0"/>
              <a:t>Cl </a:t>
            </a:r>
            <a:r>
              <a:rPr lang="fr-FR" dirty="0"/>
              <a:t>= </a:t>
            </a:r>
            <a:r>
              <a:rPr lang="fr-FR" dirty="0" err="1" smtClean="0"/>
              <a:t>imclose</a:t>
            </a:r>
            <a:r>
              <a:rPr lang="fr-FR" dirty="0" smtClean="0"/>
              <a:t>(I</a:t>
            </a:r>
            <a:r>
              <a:rPr lang="fr-FR" dirty="0"/>
              <a:t>, E</a:t>
            </a:r>
            <a:r>
              <a:rPr lang="fr-FR" dirty="0" smtClean="0"/>
              <a:t>);</a:t>
            </a:r>
            <a:endParaRPr lang="fr-FR"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1148" y="3019817"/>
            <a:ext cx="3713340" cy="210114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943" y="1124744"/>
            <a:ext cx="2571750" cy="145732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3019818"/>
            <a:ext cx="3713340" cy="2101142"/>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124744"/>
            <a:ext cx="2571750" cy="145732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3412" y="1724818"/>
            <a:ext cx="257175" cy="257175"/>
          </a:xfrm>
          <a:prstGeom prst="rect">
            <a:avLst/>
          </a:prstGeom>
        </p:spPr>
      </p:pic>
      <p:sp>
        <p:nvSpPr>
          <p:cNvPr id="15" name="TextBox 14"/>
          <p:cNvSpPr txBox="1"/>
          <p:nvPr/>
        </p:nvSpPr>
        <p:spPr>
          <a:xfrm>
            <a:off x="1687826" y="2582069"/>
            <a:ext cx="263214" cy="369332"/>
          </a:xfrm>
          <a:prstGeom prst="rect">
            <a:avLst/>
          </a:prstGeom>
          <a:noFill/>
        </p:spPr>
        <p:txBody>
          <a:bodyPr wrap="none" rtlCol="0">
            <a:spAutoFit/>
          </a:bodyPr>
          <a:lstStyle/>
          <a:p>
            <a:r>
              <a:rPr lang="fr-FR" i="1" dirty="0" smtClean="0">
                <a:solidFill>
                  <a:prstClr val="black"/>
                </a:solidFill>
              </a:rPr>
              <a:t>I</a:t>
            </a:r>
            <a:endParaRPr lang="fr-FR" i="1" dirty="0">
              <a:solidFill>
                <a:prstClr val="black"/>
              </a:solidFill>
            </a:endParaRPr>
          </a:p>
        </p:txBody>
      </p:sp>
      <mc:AlternateContent xmlns:mc="http://schemas.openxmlformats.org/markup-compatibility/2006" xmlns:a14="http://schemas.microsoft.com/office/drawing/2010/main">
        <mc:Choice Requires="a14">
          <p:sp>
            <p:nvSpPr>
              <p:cNvPr id="16" name="TextBox 15"/>
              <p:cNvSpPr txBox="1"/>
              <p:nvPr/>
            </p:nvSpPr>
            <p:spPr>
              <a:xfrm>
                <a:off x="6696327" y="2582069"/>
                <a:ext cx="5832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solidFill>
                            <a:prstClr val="black"/>
                          </a:solidFill>
                          <a:latin typeface="Cambria Math"/>
                        </a:rPr>
                        <m:t>𝐼</m:t>
                      </m:r>
                      <m:r>
                        <a:rPr lang="fr-FR" i="1">
                          <a:latin typeface="Cambria Math"/>
                        </a:rPr>
                        <m:t>⦁</m:t>
                      </m:r>
                      <m:r>
                        <a:rPr lang="fr-FR" i="1" dirty="0" smtClean="0">
                          <a:solidFill>
                            <a:prstClr val="black"/>
                          </a:solidFill>
                          <a:latin typeface="Cambria Math"/>
                        </a:rPr>
                        <m:t>𝐸</m:t>
                      </m:r>
                    </m:oMath>
                  </m:oMathPara>
                </a14:m>
                <a:endParaRPr lang="fr-FR" i="1" dirty="0">
                  <a:solidFill>
                    <a:prstClr val="black"/>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696327" y="2582069"/>
                <a:ext cx="583237" cy="369332"/>
              </a:xfrm>
              <a:prstGeom prst="rect">
                <a:avLst/>
              </a:prstGeom>
              <a:blipFill rotWithShape="1">
                <a:blip r:embed="rId7"/>
                <a:stretch>
                  <a:fillRect/>
                </a:stretch>
              </a:blipFill>
            </p:spPr>
            <p:txBody>
              <a:bodyPr/>
              <a:lstStyle/>
              <a:p>
                <a:r>
                  <a:rPr lang="fr-FR">
                    <a:noFill/>
                  </a:rPr>
                  <a:t> </a:t>
                </a:r>
              </a:p>
            </p:txBody>
          </p:sp>
        </mc:Fallback>
      </mc:AlternateContent>
      <p:sp>
        <p:nvSpPr>
          <p:cNvPr id="17" name="TextBox 16"/>
          <p:cNvSpPr txBox="1"/>
          <p:nvPr/>
        </p:nvSpPr>
        <p:spPr>
          <a:xfrm>
            <a:off x="4412340" y="1981993"/>
            <a:ext cx="319318" cy="369332"/>
          </a:xfrm>
          <a:prstGeom prst="rect">
            <a:avLst/>
          </a:prstGeom>
          <a:noFill/>
        </p:spPr>
        <p:txBody>
          <a:bodyPr wrap="none" rtlCol="0">
            <a:spAutoFit/>
          </a:bodyPr>
          <a:lstStyle/>
          <a:p>
            <a:r>
              <a:rPr lang="fr-FR" i="1" dirty="0" smtClean="0">
                <a:solidFill>
                  <a:prstClr val="black"/>
                </a:solidFill>
              </a:rPr>
              <a:t>E</a:t>
            </a:r>
            <a:endParaRPr lang="fr-FR" i="1" dirty="0">
              <a:solidFill>
                <a:prstClr val="black"/>
              </a:solidFill>
            </a:endParaRPr>
          </a:p>
        </p:txBody>
      </p:sp>
      <p:sp>
        <p:nvSpPr>
          <p:cNvPr id="18" name="TextBox 17"/>
          <p:cNvSpPr txBox="1"/>
          <p:nvPr/>
        </p:nvSpPr>
        <p:spPr>
          <a:xfrm>
            <a:off x="3819678" y="2628235"/>
            <a:ext cx="2235483" cy="646331"/>
          </a:xfrm>
          <a:prstGeom prst="rect">
            <a:avLst/>
          </a:prstGeom>
          <a:noFill/>
        </p:spPr>
        <p:txBody>
          <a:bodyPr wrap="square" rtlCol="0">
            <a:spAutoFit/>
          </a:bodyPr>
          <a:lstStyle/>
          <a:p>
            <a:r>
              <a:rPr lang="fr-FR" u="sng" dirty="0" smtClean="0">
                <a:solidFill>
                  <a:prstClr val="black"/>
                </a:solidFill>
              </a:rPr>
              <a:t>Remarquez l’effet de jonction ici</a:t>
            </a:r>
            <a:endParaRPr lang="fr-FR" u="sng" dirty="0">
              <a:solidFill>
                <a:prstClr val="black"/>
              </a:solidFill>
            </a:endParaRPr>
          </a:p>
        </p:txBody>
      </p:sp>
      <p:cxnSp>
        <p:nvCxnSpPr>
          <p:cNvPr id="19" name="Straight Arrow Connector 18"/>
          <p:cNvCxnSpPr/>
          <p:nvPr/>
        </p:nvCxnSpPr>
        <p:spPr>
          <a:xfrm>
            <a:off x="5724128" y="2951400"/>
            <a:ext cx="972199" cy="5496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724128" y="1916832"/>
            <a:ext cx="1080120" cy="103457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78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wipe(left)">
                                      <p:cBhvr>
                                        <p:cTn id="23" dur="500"/>
                                        <p:tgtEl>
                                          <p:spTgt spid="14">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xEl>
                                              <p:pRg st="2" end="2"/>
                                            </p:txEl>
                                          </p:spTgt>
                                        </p:tgtEl>
                                        <p:attrNameLst>
                                          <p:attrName>style.visibility</p:attrName>
                                        </p:attrNameLst>
                                      </p:cBhvr>
                                      <p:to>
                                        <p:strVal val="visible"/>
                                      </p:to>
                                    </p:set>
                                    <p:animEffect transition="in" filter="wipe(left)">
                                      <p:cBhvr>
                                        <p:cTn id="34" dur="500"/>
                                        <p:tgtEl>
                                          <p:spTgt spid="14">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par>
                                <p:cTn id="55" presetID="22" presetClass="entr" presetSubtype="8"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Propriétés de l’ouverture et de la fermeture</a:t>
            </a:r>
            <a:endParaRPr lang="fr-FR" dirty="0"/>
          </a:p>
        </p:txBody>
      </p:sp>
      <p:sp>
        <p:nvSpPr>
          <p:cNvPr id="9" name="Text Placeholder 8"/>
          <p:cNvSpPr>
            <a:spLocks noGrp="1"/>
          </p:cNvSpPr>
          <p:nvPr>
            <p:ph type="body" sz="quarter" idx="14"/>
          </p:nvPr>
        </p:nvSpPr>
        <p:spPr/>
        <p:txBody>
          <a:bodyPr/>
          <a:lstStyle/>
          <a:p>
            <a:r>
              <a:rPr lang="fr-FR" dirty="0" smtClean="0"/>
              <a:t>3</a:t>
            </a:r>
            <a:endParaRPr lang="fr-FR" dirty="0"/>
          </a:p>
        </p:txBody>
      </p:sp>
      <p:sp>
        <p:nvSpPr>
          <p:cNvPr id="10" name="Text Placeholder 9"/>
          <p:cNvSpPr>
            <a:spLocks noGrp="1"/>
          </p:cNvSpPr>
          <p:nvPr>
            <p:ph type="body" sz="quarter" idx="15"/>
          </p:nvPr>
        </p:nvSpPr>
        <p:spPr/>
        <p:txBody>
          <a:bodyPr/>
          <a:lstStyle/>
          <a:p>
            <a:r>
              <a:rPr lang="fr-FR" dirty="0" smtClean="0"/>
              <a:t>3</a:t>
            </a:r>
            <a:endParaRPr lang="fr-FR" dirty="0"/>
          </a:p>
        </p:txBody>
      </p:sp>
    </p:spTree>
    <p:extLst>
      <p:ext uri="{BB962C8B-B14F-4D97-AF65-F5344CB8AC3E}">
        <p14:creationId xmlns:p14="http://schemas.microsoft.com/office/powerpoint/2010/main" val="6284807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Ouverture et fermeture : propriétés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47</a:t>
            </a:fld>
            <a:endParaRPr lang="fr-FR" dirty="0"/>
          </a:p>
        </p:txBody>
      </p:sp>
      <mc:AlternateContent xmlns:mc="http://schemas.openxmlformats.org/markup-compatibility/2006" xmlns:a14="http://schemas.microsoft.com/office/drawing/2010/main">
        <mc:Choice Requires="a14">
          <p:sp>
            <p:nvSpPr>
              <p:cNvPr id="9" name="Text Placeholder 8"/>
              <p:cNvSpPr>
                <a:spLocks noGrp="1"/>
              </p:cNvSpPr>
              <p:nvPr>
                <p:ph type="body" sz="quarter" idx="13"/>
              </p:nvPr>
            </p:nvSpPr>
            <p:spPr/>
            <p:txBody>
              <a:bodyPr>
                <a:normAutofit lnSpcReduction="10000"/>
              </a:bodyPr>
              <a:lstStyle/>
              <a:p>
                <a:r>
                  <a:rPr lang="fr-FR" b="1" dirty="0" smtClean="0"/>
                  <a:t>L’ouverture </a:t>
                </a:r>
                <a:r>
                  <a:rPr lang="fr-FR" b="1" dirty="0"/>
                  <a:t>en niveau de gris </a:t>
                </a:r>
                <a:r>
                  <a:rPr lang="fr-FR" dirty="0"/>
                  <a:t>possède les mêmes propriétés que </a:t>
                </a:r>
                <a:r>
                  <a:rPr lang="fr-FR" dirty="0" smtClean="0"/>
                  <a:t>l’ouverture </a:t>
                </a:r>
                <a:r>
                  <a:rPr lang="fr-FR" dirty="0"/>
                  <a:t>binaire : </a:t>
                </a:r>
                <a:r>
                  <a:rPr lang="fr-FR" b="1" dirty="0" smtClean="0"/>
                  <a:t>anti-extensive</a:t>
                </a:r>
                <a:r>
                  <a:rPr lang="fr-FR" dirty="0" smtClean="0"/>
                  <a:t>, </a:t>
                </a:r>
                <a:r>
                  <a:rPr lang="fr-FR" b="1" dirty="0"/>
                  <a:t>croissante du point de vue de l’image</a:t>
                </a:r>
                <a:r>
                  <a:rPr lang="fr-FR" dirty="0"/>
                  <a:t>, </a:t>
                </a:r>
                <a:r>
                  <a:rPr lang="fr-FR" b="1" dirty="0"/>
                  <a:t>décroissante du point de vue de l’élément structurant</a:t>
                </a:r>
                <a:r>
                  <a:rPr lang="fr-FR" dirty="0" smtClean="0"/>
                  <a:t>, </a:t>
                </a:r>
                <a:r>
                  <a:rPr lang="fr-FR" b="1" dirty="0" smtClean="0"/>
                  <a:t>idempotente</a:t>
                </a:r>
                <a:r>
                  <a:rPr lang="fr-FR" dirty="0" smtClean="0"/>
                  <a:t> </a:t>
                </a:r>
                <a:r>
                  <a:rPr lang="fr-FR" dirty="0"/>
                  <a:t>…</a:t>
                </a:r>
              </a:p>
              <a:p>
                <a:endParaRPr lang="fr-FR" dirty="0"/>
              </a:p>
              <a:p>
                <a:r>
                  <a:rPr lang="fr-FR" dirty="0"/>
                  <a:t>La </a:t>
                </a:r>
                <a:r>
                  <a:rPr lang="fr-FR" b="1" dirty="0" smtClean="0"/>
                  <a:t>fermeture </a:t>
                </a:r>
                <a:r>
                  <a:rPr lang="fr-FR" b="1" dirty="0"/>
                  <a:t>en niveau de gris </a:t>
                </a:r>
                <a:r>
                  <a:rPr lang="fr-FR" dirty="0"/>
                  <a:t>possède les mêmes propriétés que la </a:t>
                </a:r>
                <a:r>
                  <a:rPr lang="fr-FR" dirty="0" smtClean="0"/>
                  <a:t>fermeture binaire </a:t>
                </a:r>
                <a:r>
                  <a:rPr lang="fr-FR" dirty="0"/>
                  <a:t>: </a:t>
                </a:r>
                <a:r>
                  <a:rPr lang="fr-FR" b="1" dirty="0" smtClean="0"/>
                  <a:t>extensive</a:t>
                </a:r>
                <a:r>
                  <a:rPr lang="fr-FR" dirty="0"/>
                  <a:t>, </a:t>
                </a:r>
                <a:r>
                  <a:rPr lang="fr-FR" b="1" dirty="0"/>
                  <a:t>croissante du point de vue de l’image</a:t>
                </a:r>
                <a:r>
                  <a:rPr lang="fr-FR" dirty="0"/>
                  <a:t>, </a:t>
                </a:r>
                <a:r>
                  <a:rPr lang="fr-FR" b="1" dirty="0" smtClean="0"/>
                  <a:t>et du </a:t>
                </a:r>
                <a:r>
                  <a:rPr lang="fr-FR" b="1" dirty="0"/>
                  <a:t>point de vue de l’élément structurant</a:t>
                </a:r>
                <a:r>
                  <a:rPr lang="fr-FR" dirty="0"/>
                  <a:t>, </a:t>
                </a:r>
                <a:r>
                  <a:rPr lang="fr-FR" b="1" dirty="0"/>
                  <a:t>idempotente</a:t>
                </a:r>
                <a:r>
                  <a:rPr lang="fr-FR" dirty="0"/>
                  <a:t> </a:t>
                </a:r>
                <a:r>
                  <a:rPr lang="fr-FR" dirty="0" smtClean="0"/>
                  <a:t>…</a:t>
                </a:r>
              </a:p>
              <a:p>
                <a:endParaRPr lang="fr-FR" dirty="0"/>
              </a:p>
              <a:p>
                <a:r>
                  <a:rPr lang="fr-FR" b="1" dirty="0"/>
                  <a:t>Attention</a:t>
                </a:r>
                <a:r>
                  <a:rPr lang="fr-FR" dirty="0"/>
                  <a:t> : comme dit précédemment, la relation d’inclusion doit être remplacée par le symbole </a:t>
                </a:r>
                <a14:m>
                  <m:oMath xmlns:m="http://schemas.openxmlformats.org/officeDocument/2006/math">
                    <m:r>
                      <a:rPr lang="fr-FR" i="1">
                        <a:latin typeface="Cambria Math"/>
                      </a:rPr>
                      <m:t>≤</m:t>
                    </m:r>
                  </m:oMath>
                </a14:m>
                <a:r>
                  <a:rPr lang="fr-FR" dirty="0"/>
                  <a:t> défini à la diapositive 22</a:t>
                </a:r>
                <a:r>
                  <a:rPr lang="fr-FR" dirty="0" smtClean="0"/>
                  <a:t>.</a:t>
                </a:r>
                <a:endParaRPr lang="fr-FR" dirty="0">
                  <a:solidFill>
                    <a:schemeClr val="tx1"/>
                  </a:solidFill>
                </a:endParaRPr>
              </a:p>
            </p:txBody>
          </p:sp>
        </mc:Choice>
        <mc:Fallback xmlns="">
          <p:sp>
            <p:nvSpPr>
              <p:cNvPr id="9" name="Text Placeholder 8"/>
              <p:cNvSpPr>
                <a:spLocks noGrp="1" noRot="1" noChangeAspect="1" noMove="1" noResize="1" noEditPoints="1" noAdjustHandles="1" noChangeArrowheads="1" noChangeShapeType="1" noTextEdit="1"/>
              </p:cNvSpPr>
              <p:nvPr>
                <p:ph type="body" sz="quarter" idx="13"/>
              </p:nvPr>
            </p:nvSpPr>
            <p:spPr>
              <a:blipFill rotWithShape="1">
                <a:blip r:embed="rId2"/>
                <a:stretch>
                  <a:fillRect l="-1040" r="-1040" b="-2938"/>
                </a:stretch>
              </a:blipFill>
            </p:spPr>
            <p:txBody>
              <a:bodyPr/>
              <a:lstStyle/>
              <a:p>
                <a:r>
                  <a:rPr lang="fr-FR">
                    <a:noFill/>
                  </a:rPr>
                  <a:t> </a:t>
                </a:r>
              </a:p>
            </p:txBody>
          </p:sp>
        </mc:Fallback>
      </mc:AlternateContent>
    </p:spTree>
    <p:extLst>
      <p:ext uri="{BB962C8B-B14F-4D97-AF65-F5344CB8AC3E}">
        <p14:creationId xmlns:p14="http://schemas.microsoft.com/office/powerpoint/2010/main" val="17799442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Conclusion &amp; applications</a:t>
            </a:r>
            <a:endParaRPr lang="fr-FR" dirty="0"/>
          </a:p>
        </p:txBody>
      </p:sp>
      <p:sp>
        <p:nvSpPr>
          <p:cNvPr id="9" name="Text Placeholder 8"/>
          <p:cNvSpPr>
            <a:spLocks noGrp="1"/>
          </p:cNvSpPr>
          <p:nvPr>
            <p:ph type="body" sz="quarter" idx="14"/>
          </p:nvPr>
        </p:nvSpPr>
        <p:spPr/>
        <p:txBody>
          <a:bodyPr/>
          <a:lstStyle/>
          <a:p>
            <a:r>
              <a:rPr lang="fr-FR" dirty="0" smtClean="0"/>
              <a:t>3</a:t>
            </a:r>
            <a:endParaRPr lang="fr-FR" dirty="0"/>
          </a:p>
        </p:txBody>
      </p:sp>
      <p:sp>
        <p:nvSpPr>
          <p:cNvPr id="10" name="Text Placeholder 9"/>
          <p:cNvSpPr>
            <a:spLocks noGrp="1"/>
          </p:cNvSpPr>
          <p:nvPr>
            <p:ph type="body" sz="quarter" idx="15"/>
          </p:nvPr>
        </p:nvSpPr>
        <p:spPr/>
        <p:txBody>
          <a:bodyPr/>
          <a:lstStyle/>
          <a:p>
            <a:r>
              <a:rPr lang="fr-FR" dirty="0" smtClean="0"/>
              <a:t>4</a:t>
            </a:r>
            <a:endParaRPr lang="fr-FR" dirty="0"/>
          </a:p>
        </p:txBody>
      </p:sp>
    </p:spTree>
    <p:extLst>
      <p:ext uri="{BB962C8B-B14F-4D97-AF65-F5344CB8AC3E}">
        <p14:creationId xmlns:p14="http://schemas.microsoft.com/office/powerpoint/2010/main" val="11360783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Ouverture et fermeture : conclusion &amp; applications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49</a:t>
            </a:fld>
            <a:endParaRPr lang="fr-FR" dirty="0"/>
          </a:p>
        </p:txBody>
      </p:sp>
      <p:sp>
        <p:nvSpPr>
          <p:cNvPr id="9" name="Text Placeholder 8"/>
          <p:cNvSpPr>
            <a:spLocks noGrp="1"/>
          </p:cNvSpPr>
          <p:nvPr>
            <p:ph type="body" sz="quarter" idx="13"/>
          </p:nvPr>
        </p:nvSpPr>
        <p:spPr/>
        <p:txBody>
          <a:bodyPr/>
          <a:lstStyle/>
          <a:p>
            <a:r>
              <a:rPr lang="fr-FR" b="1" dirty="0" smtClean="0"/>
              <a:t>L’ouverture permet d’aplanir les sommets d’une image</a:t>
            </a:r>
            <a:r>
              <a:rPr lang="fr-FR" dirty="0" smtClean="0"/>
              <a:t>.</a:t>
            </a:r>
          </a:p>
          <a:p>
            <a:endParaRPr lang="fr-FR" dirty="0"/>
          </a:p>
          <a:p>
            <a:r>
              <a:rPr lang="fr-FR" b="1" dirty="0" smtClean="0"/>
              <a:t>La fermeture permet de combler les ravins d’une image</a:t>
            </a:r>
            <a:r>
              <a:rPr lang="fr-FR" dirty="0" smtClean="0"/>
              <a:t>.</a:t>
            </a:r>
            <a:endParaRPr lang="fr-FR" dirty="0"/>
          </a:p>
          <a:p>
            <a:endParaRPr lang="fr-FR" dirty="0"/>
          </a:p>
        </p:txBody>
      </p:sp>
    </p:spTree>
    <p:extLst>
      <p:ext uri="{BB962C8B-B14F-4D97-AF65-F5344CB8AC3E}">
        <p14:creationId xmlns:p14="http://schemas.microsoft.com/office/powerpoint/2010/main" val="272410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left)">
                                      <p:cBhvr>
                                        <p:cTn id="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Introduction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a:t>
            </a:fld>
            <a:endParaRPr lang="fr-FR" dirty="0"/>
          </a:p>
        </p:txBody>
      </p:sp>
      <p:sp>
        <p:nvSpPr>
          <p:cNvPr id="6" name="Text Placeholder 5"/>
          <p:cNvSpPr>
            <a:spLocks noGrp="1"/>
          </p:cNvSpPr>
          <p:nvPr>
            <p:ph type="body" sz="quarter" idx="13"/>
          </p:nvPr>
        </p:nvSpPr>
        <p:spPr/>
        <p:txBody>
          <a:bodyPr/>
          <a:lstStyle/>
          <a:p>
            <a:r>
              <a:rPr lang="fr-FR" dirty="0" smtClean="0"/>
              <a:t>En général, dans une image, les valeurs des pixels ne sont pas limitées à 0 et 1, mais peuvent prendre des valeurs dans différents ensembles.</a:t>
            </a:r>
          </a:p>
          <a:p>
            <a:endParaRPr lang="fr-FR" dirty="0"/>
          </a:p>
          <a:p>
            <a:r>
              <a:rPr lang="fr-FR" dirty="0" smtClean="0"/>
              <a:t>Par exemple, </a:t>
            </a:r>
            <a:r>
              <a:rPr lang="fr-FR" b="1" dirty="0" smtClean="0"/>
              <a:t>une image en niveau de gris (8 bits) de dimension </a:t>
            </a:r>
            <a:r>
              <a:rPr lang="fr-FR" b="1" i="1" dirty="0" smtClean="0"/>
              <a:t>n </a:t>
            </a:r>
            <a:r>
              <a:rPr lang="fr-FR" dirty="0" smtClean="0"/>
              <a:t>est _______________________________________________________</a:t>
            </a:r>
          </a:p>
          <a:p>
            <a:r>
              <a:rPr lang="fr-FR" dirty="0" smtClean="0"/>
              <a:t>_______________________________________________________</a:t>
            </a:r>
          </a:p>
          <a:p>
            <a:endParaRPr lang="fr-FR" dirty="0"/>
          </a:p>
        </p:txBody>
      </p:sp>
      <p:pic>
        <p:nvPicPr>
          <p:cNvPr id="62466" name="Picture 2" descr="graysca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319593"/>
            <a:ext cx="2160240" cy="19520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47664" y="5589240"/>
            <a:ext cx="72008" cy="7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Object 7"/>
          <p:cNvGraphicFramePr>
            <a:graphicFrameLocks noChangeAspect="1"/>
          </p:cNvGraphicFramePr>
          <p:nvPr>
            <p:extLst>
              <p:ext uri="{D42A27DB-BD31-4B8C-83A1-F6EECF244321}">
                <p14:modId xmlns:p14="http://schemas.microsoft.com/office/powerpoint/2010/main" val="158795341"/>
              </p:ext>
            </p:extLst>
          </p:nvPr>
        </p:nvGraphicFramePr>
        <p:xfrm>
          <a:off x="4499992" y="4194673"/>
          <a:ext cx="3970338" cy="2201863"/>
        </p:xfrm>
        <a:graphic>
          <a:graphicData uri="http://schemas.openxmlformats.org/presentationml/2006/ole">
            <mc:AlternateContent xmlns:mc="http://schemas.openxmlformats.org/markup-compatibility/2006">
              <mc:Choice xmlns:v="urn:schemas-microsoft-com:vml" Requires="v">
                <p:oleObj spid="_x0000_s62493" name="Worksheet" r:id="rId5" imgW="2009789" imgH="1114560" progId="Excel.Sheet.12">
                  <p:embed/>
                </p:oleObj>
              </mc:Choice>
              <mc:Fallback>
                <p:oleObj name="Worksheet" r:id="rId5" imgW="2009789" imgH="1114560" progId="Excel.Sheet.12">
                  <p:embed/>
                  <p:pic>
                    <p:nvPicPr>
                      <p:cNvPr id="0" name="Object 2"/>
                      <p:cNvPicPr>
                        <a:picLocks noChangeAspect="1" noChangeArrowheads="1"/>
                      </p:cNvPicPr>
                      <p:nvPr/>
                    </p:nvPicPr>
                    <p:blipFill>
                      <a:blip r:embed="rId6"/>
                      <a:srcRect/>
                      <a:stretch>
                        <a:fillRect/>
                      </a:stretch>
                    </p:blipFill>
                    <p:spPr bwMode="auto">
                      <a:xfrm>
                        <a:off x="4499992" y="4194673"/>
                        <a:ext cx="3970338"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p:nvPr/>
        </p:nvCxnSpPr>
        <p:spPr>
          <a:xfrm flipH="1">
            <a:off x="1691680" y="5220713"/>
            <a:ext cx="2592288" cy="360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9094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smtClean="0"/>
              <a:t>Cas pratique : suppression de bruit poivre et sel</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50</a:t>
            </a:fld>
            <a:endParaRPr lang="fr-FR" dirty="0"/>
          </a:p>
        </p:txBody>
      </p:sp>
      <p:sp>
        <p:nvSpPr>
          <p:cNvPr id="9" name="Text Placeholder 8"/>
          <p:cNvSpPr>
            <a:spLocks noGrp="1"/>
          </p:cNvSpPr>
          <p:nvPr>
            <p:ph type="body" sz="quarter" idx="13"/>
          </p:nvPr>
        </p:nvSpPr>
        <p:spPr/>
        <p:txBody>
          <a:bodyPr/>
          <a:lstStyle/>
          <a:p>
            <a:r>
              <a:rPr lang="fr-FR" u="sng" dirty="0" smtClean="0"/>
              <a:t>Problème :</a:t>
            </a:r>
            <a:r>
              <a:rPr lang="fr-FR" dirty="0" smtClean="0"/>
              <a:t> supprimer le bruit sur l’image.</a:t>
            </a:r>
            <a:endParaRPr lang="fr-FR" dirty="0"/>
          </a:p>
        </p:txBody>
      </p:sp>
      <p:sp>
        <p:nvSpPr>
          <p:cNvPr id="2" name="Text Placeholder 1"/>
          <p:cNvSpPr>
            <a:spLocks noGrp="1"/>
          </p:cNvSpPr>
          <p:nvPr>
            <p:ph type="body" sz="quarter" idx="14"/>
          </p:nvPr>
        </p:nvSpPr>
        <p:spPr>
          <a:xfrm>
            <a:off x="5292082" y="1341438"/>
            <a:ext cx="3601095" cy="3815754"/>
          </a:xfrm>
        </p:spPr>
        <p:txBody>
          <a:bodyPr/>
          <a:lstStyle/>
          <a:p>
            <a:r>
              <a:rPr lang="fr-FR" dirty="0" smtClean="0"/>
              <a:t>I = </a:t>
            </a:r>
            <a:r>
              <a:rPr lang="fr-FR" dirty="0" err="1" smtClean="0"/>
              <a:t>imread</a:t>
            </a:r>
            <a:r>
              <a:rPr lang="fr-FR" dirty="0" smtClean="0"/>
              <a:t>(</a:t>
            </a:r>
            <a:r>
              <a:rPr lang="fr-FR" dirty="0"/>
              <a:t>'</a:t>
            </a:r>
            <a:r>
              <a:rPr lang="fr-FR" dirty="0" smtClean="0"/>
              <a:t>chien_bruit.png');</a:t>
            </a:r>
          </a:p>
          <a:p>
            <a:r>
              <a:rPr lang="fr-FR" dirty="0" smtClean="0"/>
              <a:t>Gamma4 = </a:t>
            </a:r>
            <a:r>
              <a:rPr lang="fr-FR" dirty="0" err="1" smtClean="0"/>
              <a:t>strel</a:t>
            </a:r>
            <a:r>
              <a:rPr lang="fr-FR" dirty="0" smtClean="0"/>
              <a:t>('</a:t>
            </a:r>
            <a:r>
              <a:rPr lang="fr-FR" dirty="0" err="1" smtClean="0"/>
              <a:t>diamond</a:t>
            </a:r>
            <a:r>
              <a:rPr lang="fr-FR" dirty="0" smtClean="0"/>
              <a:t>', 1);</a:t>
            </a:r>
          </a:p>
          <a:p>
            <a:r>
              <a:rPr lang="fr-FR" dirty="0" smtClean="0"/>
              <a:t>Op = </a:t>
            </a:r>
            <a:r>
              <a:rPr lang="fr-FR" dirty="0" err="1" smtClean="0"/>
              <a:t>imopen</a:t>
            </a:r>
            <a:r>
              <a:rPr lang="fr-FR" dirty="0" smtClean="0"/>
              <a:t>(I, Gamma4);</a:t>
            </a:r>
          </a:p>
          <a:p>
            <a:r>
              <a:rPr lang="fr-FR" dirty="0" smtClean="0"/>
              <a:t>DeuxGamma8 = </a:t>
            </a:r>
            <a:r>
              <a:rPr lang="fr-FR" dirty="0" err="1" smtClean="0"/>
              <a:t>strel</a:t>
            </a:r>
            <a:r>
              <a:rPr lang="fr-FR" dirty="0" smtClean="0"/>
              <a:t>(</a:t>
            </a:r>
            <a:r>
              <a:rPr lang="fr-FR" dirty="0"/>
              <a:t>'</a:t>
            </a:r>
            <a:r>
              <a:rPr lang="fr-FR" dirty="0" smtClean="0"/>
              <a:t>square', 5);</a:t>
            </a:r>
          </a:p>
          <a:p>
            <a:r>
              <a:rPr lang="fr-FR" dirty="0" smtClean="0"/>
              <a:t>Cl = </a:t>
            </a:r>
            <a:r>
              <a:rPr lang="fr-FR" dirty="0" err="1" smtClean="0"/>
              <a:t>imclose</a:t>
            </a:r>
            <a:r>
              <a:rPr lang="fr-FR" dirty="0" smtClean="0"/>
              <a:t>(Op, DeuxGamma8);</a:t>
            </a:r>
            <a:endParaRPr lang="fr-FR" dirty="0"/>
          </a:p>
          <a:p>
            <a:endParaRPr lang="fr-FR" dirty="0" smtClean="0"/>
          </a:p>
          <a:p>
            <a:endParaRPr lang="fr-FR" dirty="0"/>
          </a:p>
        </p:txBody>
      </p:sp>
      <mc:AlternateContent xmlns:mc="http://schemas.openxmlformats.org/markup-compatibility/2006" xmlns:a14="http://schemas.microsoft.com/office/drawing/2010/main">
        <mc:Choice Requires="a14">
          <p:sp>
            <p:nvSpPr>
              <p:cNvPr id="14" name="TextBox 13"/>
              <p:cNvSpPr txBox="1"/>
              <p:nvPr/>
            </p:nvSpPr>
            <p:spPr>
              <a:xfrm>
                <a:off x="4067944" y="3563724"/>
                <a:ext cx="3378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𝐼</m:t>
                      </m:r>
                    </m:oMath>
                  </m:oMathPara>
                </a14:m>
                <a:endParaRPr lang="fr-FR" i="1" dirty="0"/>
              </a:p>
            </p:txBody>
          </p:sp>
        </mc:Choice>
        <mc:Fallback xmlns="">
          <p:sp>
            <p:nvSpPr>
              <p:cNvPr id="14" name="TextBox 13"/>
              <p:cNvSpPr txBox="1">
                <a:spLocks noRot="1" noChangeAspect="1" noMove="1" noResize="1" noEditPoints="1" noAdjustHandles="1" noChangeArrowheads="1" noChangeShapeType="1" noTextEdit="1"/>
              </p:cNvSpPr>
              <p:nvPr/>
            </p:nvSpPr>
            <p:spPr>
              <a:xfrm>
                <a:off x="4067944" y="3563724"/>
                <a:ext cx="337848" cy="369332"/>
              </a:xfrm>
              <a:prstGeom prst="rect">
                <a:avLst/>
              </a:prstGeom>
              <a:blipFill rotWithShape="1">
                <a:blip r:embed="rId2"/>
                <a:stretch>
                  <a:fillRect/>
                </a:stretch>
              </a:blipFill>
            </p:spPr>
            <p:txBody>
              <a:bodyPr/>
              <a:lstStyle/>
              <a:p>
                <a:r>
                  <a:rPr lang="fr-FR">
                    <a:noFill/>
                  </a:rPr>
                  <a:t> </a:t>
                </a:r>
              </a:p>
            </p:txBody>
          </p:sp>
        </mc:Fallback>
      </mc:AlternateContent>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844824"/>
            <a:ext cx="2310977" cy="2088232"/>
          </a:xfrm>
          <a:prstGeom prst="rect">
            <a:avLst/>
          </a:prstGeom>
        </p:spPr>
      </p:pic>
      <p:sp>
        <p:nvSpPr>
          <p:cNvPr id="18" name="TextBox 17"/>
          <p:cNvSpPr txBox="1"/>
          <p:nvPr/>
        </p:nvSpPr>
        <p:spPr>
          <a:xfrm>
            <a:off x="3990058" y="5939988"/>
            <a:ext cx="992579" cy="369332"/>
          </a:xfrm>
          <a:prstGeom prst="rect">
            <a:avLst/>
          </a:prstGeom>
          <a:noFill/>
        </p:spPr>
        <p:txBody>
          <a:bodyPr wrap="none" rtlCol="0">
            <a:spAutoFit/>
          </a:bodyPr>
          <a:lstStyle/>
          <a:p>
            <a:r>
              <a:rPr lang="fr-FR" i="1" dirty="0" smtClean="0"/>
              <a:t>_______</a:t>
            </a:r>
            <a:endParaRPr lang="fr-FR" i="1" dirty="0"/>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960" y="4221088"/>
            <a:ext cx="2310976" cy="2088231"/>
          </a:xfrm>
          <a:prstGeom prst="rect">
            <a:avLst/>
          </a:prstGeom>
        </p:spPr>
      </p:pic>
      <p:sp>
        <p:nvSpPr>
          <p:cNvPr id="7" name="TextBox 6"/>
          <p:cNvSpPr txBox="1"/>
          <p:nvPr/>
        </p:nvSpPr>
        <p:spPr>
          <a:xfrm>
            <a:off x="5364088" y="3933056"/>
            <a:ext cx="3456384" cy="923330"/>
          </a:xfrm>
          <a:prstGeom prst="rect">
            <a:avLst/>
          </a:prstGeom>
          <a:noFill/>
        </p:spPr>
        <p:txBody>
          <a:bodyPr wrap="square" rtlCol="0">
            <a:spAutoFit/>
          </a:bodyPr>
          <a:lstStyle/>
          <a:p>
            <a:r>
              <a:rPr lang="fr-FR" b="1" dirty="0" smtClean="0"/>
              <a:t>Cette technique fonctionne généralement bien pour le bruit « poivre &amp; sel »</a:t>
            </a:r>
            <a:endParaRPr lang="fr-FR" b="1" dirty="0"/>
          </a:p>
        </p:txBody>
      </p:sp>
    </p:spTree>
    <p:extLst>
      <p:ext uri="{BB962C8B-B14F-4D97-AF65-F5344CB8AC3E}">
        <p14:creationId xmlns:p14="http://schemas.microsoft.com/office/powerpoint/2010/main" val="87353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500"/>
                                        <p:tgtEl>
                                          <p:spTgt spid="2">
                                            <p:txEl>
                                              <p:pRg st="1" end="1"/>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left)">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left)">
                                      <p:cBhvr>
                                        <p:cTn id="28" dur="500"/>
                                        <p:tgtEl>
                                          <p:spTgt spid="2">
                                            <p:txEl>
                                              <p:pRg st="3" end="3"/>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wipe(left)">
                                      <p:cBhvr>
                                        <p:cTn id="31" dur="500"/>
                                        <p:tgtEl>
                                          <p:spTgt spid="2">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Cas pratique : top </a:t>
            </a:r>
            <a:r>
              <a:rPr lang="fr-FR" dirty="0" err="1" smtClean="0"/>
              <a:t>hat</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51</a:t>
            </a:fld>
            <a:endParaRPr lang="fr-FR" dirty="0"/>
          </a:p>
        </p:txBody>
      </p:sp>
      <p:sp>
        <p:nvSpPr>
          <p:cNvPr id="9" name="Text Placeholder 8"/>
          <p:cNvSpPr>
            <a:spLocks noGrp="1"/>
          </p:cNvSpPr>
          <p:nvPr>
            <p:ph type="body" sz="quarter" idx="13"/>
          </p:nvPr>
        </p:nvSpPr>
        <p:spPr/>
        <p:txBody>
          <a:bodyPr/>
          <a:lstStyle/>
          <a:p>
            <a:r>
              <a:rPr lang="fr-FR" u="sng" dirty="0" smtClean="0"/>
              <a:t>Problème :</a:t>
            </a:r>
            <a:r>
              <a:rPr lang="fr-FR" dirty="0" smtClean="0"/>
              <a:t> extraire les grains de riz de l’image</a:t>
            </a:r>
          </a:p>
          <a:p>
            <a:endParaRPr lang="fr-FR" dirty="0"/>
          </a:p>
          <a:p>
            <a:endParaRPr lang="fr-FR" dirty="0" smtClean="0"/>
          </a:p>
          <a:p>
            <a:endParaRPr lang="fr-FR" dirty="0"/>
          </a:p>
          <a:p>
            <a:endParaRPr lang="fr-FR" dirty="0" smtClean="0"/>
          </a:p>
          <a:p>
            <a:endParaRPr lang="fr-FR" dirty="0"/>
          </a:p>
          <a:p>
            <a:endParaRPr lang="fr-FR" dirty="0" smtClean="0"/>
          </a:p>
          <a:p>
            <a:r>
              <a:rPr lang="fr-FR" dirty="0" smtClean="0"/>
              <a:t>Le seuil à 100 permet de correctement extraire les grains du bas, et le seuil à 130 permet d’extraire les grains du haut. </a:t>
            </a:r>
            <a:r>
              <a:rPr lang="fr-FR" b="1" dirty="0" smtClean="0"/>
              <a:t>Le gradient d’éclairage vertical ne nous permet pas de trouver un seuil satisfaisant </a:t>
            </a:r>
            <a:r>
              <a:rPr lang="fr-FR" dirty="0" smtClean="0"/>
              <a:t>!</a:t>
            </a:r>
            <a:endParaRPr lang="fr-FR" dirty="0"/>
          </a:p>
        </p:txBody>
      </p:sp>
      <mc:AlternateContent xmlns:mc="http://schemas.openxmlformats.org/markup-compatibility/2006" xmlns:a14="http://schemas.microsoft.com/office/drawing/2010/main">
        <mc:Choice Requires="a14">
          <p:sp>
            <p:nvSpPr>
              <p:cNvPr id="14" name="TextBox 13"/>
              <p:cNvSpPr txBox="1"/>
              <p:nvPr/>
            </p:nvSpPr>
            <p:spPr>
              <a:xfrm>
                <a:off x="1229788" y="4398060"/>
                <a:ext cx="3378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𝐼</m:t>
                      </m:r>
                    </m:oMath>
                  </m:oMathPara>
                </a14:m>
                <a:endParaRPr lang="fr-FR" i="1" dirty="0"/>
              </a:p>
            </p:txBody>
          </p:sp>
        </mc:Choice>
        <mc:Fallback xmlns="">
          <p:sp>
            <p:nvSpPr>
              <p:cNvPr id="14" name="TextBox 13"/>
              <p:cNvSpPr txBox="1">
                <a:spLocks noRot="1" noChangeAspect="1" noMove="1" noResize="1" noEditPoints="1" noAdjustHandles="1" noChangeArrowheads="1" noChangeShapeType="1" noTextEdit="1"/>
              </p:cNvSpPr>
              <p:nvPr/>
            </p:nvSpPr>
            <p:spPr>
              <a:xfrm>
                <a:off x="1229788" y="4398060"/>
                <a:ext cx="337848" cy="369332"/>
              </a:xfrm>
              <a:prstGeom prst="rect">
                <a:avLst/>
              </a:prstGeom>
              <a:blipFill rotWithShape="1">
                <a:blip r:embed="rId2"/>
                <a:stretch>
                  <a:fillRect/>
                </a:stretch>
              </a:blipFill>
            </p:spPr>
            <p:txBody>
              <a:bodyPr/>
              <a:lstStyle/>
              <a:p>
                <a:r>
                  <a:rPr lang="fr-FR">
                    <a:noFill/>
                  </a:rPr>
                  <a:t> </a:t>
                </a:r>
              </a:p>
            </p:txBody>
          </p:sp>
        </mc:Fallback>
      </mc:AlternateContent>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916832"/>
            <a:ext cx="2438400" cy="24384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5728" y="1916832"/>
            <a:ext cx="2438400" cy="2438400"/>
          </a:xfrm>
          <a:prstGeom prst="rect">
            <a:avLst/>
          </a:prstGeom>
        </p:spPr>
      </p:pic>
      <p:sp>
        <p:nvSpPr>
          <p:cNvPr id="21" name="TextBox 20"/>
          <p:cNvSpPr txBox="1"/>
          <p:nvPr/>
        </p:nvSpPr>
        <p:spPr>
          <a:xfrm>
            <a:off x="4005808" y="4398060"/>
            <a:ext cx="1169359" cy="369332"/>
          </a:xfrm>
          <a:prstGeom prst="rect">
            <a:avLst/>
          </a:prstGeom>
          <a:noFill/>
        </p:spPr>
        <p:txBody>
          <a:bodyPr wrap="none" rtlCol="0">
            <a:spAutoFit/>
          </a:bodyPr>
          <a:lstStyle/>
          <a:p>
            <a:r>
              <a:rPr lang="fr-FR" dirty="0" smtClean="0"/>
              <a:t>Seuil à 100</a:t>
            </a:r>
            <a:endParaRPr lang="fr-FR" dirty="0"/>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1916832"/>
            <a:ext cx="2438400" cy="2438400"/>
          </a:xfrm>
          <a:prstGeom prst="rect">
            <a:avLst/>
          </a:prstGeom>
        </p:spPr>
      </p:pic>
      <p:sp>
        <p:nvSpPr>
          <p:cNvPr id="23" name="TextBox 22"/>
          <p:cNvSpPr txBox="1"/>
          <p:nvPr/>
        </p:nvSpPr>
        <p:spPr>
          <a:xfrm>
            <a:off x="7092280" y="4398060"/>
            <a:ext cx="1169359" cy="369332"/>
          </a:xfrm>
          <a:prstGeom prst="rect">
            <a:avLst/>
          </a:prstGeom>
          <a:noFill/>
        </p:spPr>
        <p:txBody>
          <a:bodyPr wrap="none" rtlCol="0">
            <a:spAutoFit/>
          </a:bodyPr>
          <a:lstStyle/>
          <a:p>
            <a:r>
              <a:rPr lang="fr-FR" dirty="0" smtClean="0"/>
              <a:t>Seuil à 130</a:t>
            </a:r>
            <a:endParaRPr lang="fr-FR" dirty="0"/>
          </a:p>
        </p:txBody>
      </p:sp>
    </p:spTree>
    <p:extLst>
      <p:ext uri="{BB962C8B-B14F-4D97-AF65-F5344CB8AC3E}">
        <p14:creationId xmlns:p14="http://schemas.microsoft.com/office/powerpoint/2010/main" val="293896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Effect transition="in" filter="wipe(left)">
                                      <p:cBhvr>
                                        <p:cTn id="31"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Cas pratique : top </a:t>
            </a:r>
            <a:r>
              <a:rPr lang="fr-FR" dirty="0" err="1" smtClean="0"/>
              <a:t>hat</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52</a:t>
            </a:fld>
            <a:endParaRPr lang="fr-FR" dirty="0"/>
          </a:p>
        </p:txBody>
      </p:sp>
      <p:sp>
        <p:nvSpPr>
          <p:cNvPr id="9" name="Text Placeholder 8"/>
          <p:cNvSpPr>
            <a:spLocks noGrp="1"/>
          </p:cNvSpPr>
          <p:nvPr>
            <p:ph type="body" sz="quarter" idx="13"/>
          </p:nvPr>
        </p:nvSpPr>
        <p:spPr/>
        <p:txBody>
          <a:bodyPr/>
          <a:lstStyle/>
          <a:p>
            <a:r>
              <a:rPr lang="fr-FR" u="sng" dirty="0" smtClean="0"/>
              <a:t>Solution :</a:t>
            </a:r>
            <a:r>
              <a:rPr lang="fr-FR" dirty="0" smtClean="0"/>
              <a:t> utiliser une ouverture pour extraire le fond de l’image</a:t>
            </a:r>
          </a:p>
          <a:p>
            <a:endParaRPr lang="fr-FR" dirty="0"/>
          </a:p>
          <a:p>
            <a:endParaRPr lang="fr-FR" dirty="0" smtClean="0"/>
          </a:p>
          <a:p>
            <a:endParaRPr lang="fr-FR" dirty="0"/>
          </a:p>
          <a:p>
            <a:endParaRPr lang="fr-FR" dirty="0" smtClean="0"/>
          </a:p>
          <a:p>
            <a:endParaRPr lang="fr-FR" dirty="0"/>
          </a:p>
          <a:p>
            <a:endParaRPr lang="fr-FR" dirty="0" smtClean="0"/>
          </a:p>
          <a:p>
            <a:r>
              <a:rPr lang="fr-FR" dirty="0" smtClean="0"/>
              <a:t>L’opération </a:t>
            </a:r>
            <a:r>
              <a:rPr lang="fr-FR" b="1" dirty="0" smtClean="0"/>
              <a:t>Top-</a:t>
            </a:r>
            <a:r>
              <a:rPr lang="fr-FR" b="1" dirty="0" err="1" smtClean="0"/>
              <a:t>Hat</a:t>
            </a:r>
            <a:r>
              <a:rPr lang="fr-FR" dirty="0" smtClean="0"/>
              <a:t>, qui est un résidu d’ouverture, _______________</a:t>
            </a:r>
          </a:p>
          <a:p>
            <a:r>
              <a:rPr lang="fr-FR" b="1" dirty="0" smtClean="0"/>
              <a:t>_____________________________________________________</a:t>
            </a:r>
          </a:p>
          <a:p>
            <a:r>
              <a:rPr lang="fr-FR" b="1" dirty="0" smtClean="0"/>
              <a:t>_______________________________</a:t>
            </a:r>
            <a:endParaRPr lang="fr-FR" b="1" dirty="0"/>
          </a:p>
        </p:txBody>
      </p:sp>
      <mc:AlternateContent xmlns:mc="http://schemas.openxmlformats.org/markup-compatibility/2006" xmlns:a14="http://schemas.microsoft.com/office/drawing/2010/main">
        <mc:Choice Requires="a14">
          <p:sp>
            <p:nvSpPr>
              <p:cNvPr id="14" name="TextBox 13"/>
              <p:cNvSpPr txBox="1"/>
              <p:nvPr/>
            </p:nvSpPr>
            <p:spPr>
              <a:xfrm>
                <a:off x="1229788" y="4398060"/>
                <a:ext cx="3378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𝐼</m:t>
                      </m:r>
                    </m:oMath>
                  </m:oMathPara>
                </a14:m>
                <a:endParaRPr lang="fr-FR" i="1" dirty="0"/>
              </a:p>
            </p:txBody>
          </p:sp>
        </mc:Choice>
        <mc:Fallback xmlns="">
          <p:sp>
            <p:nvSpPr>
              <p:cNvPr id="14" name="TextBox 13"/>
              <p:cNvSpPr txBox="1">
                <a:spLocks noRot="1" noChangeAspect="1" noMove="1" noResize="1" noEditPoints="1" noAdjustHandles="1" noChangeArrowheads="1" noChangeShapeType="1" noTextEdit="1"/>
              </p:cNvSpPr>
              <p:nvPr/>
            </p:nvSpPr>
            <p:spPr>
              <a:xfrm>
                <a:off x="1229788" y="4398060"/>
                <a:ext cx="337848" cy="369332"/>
              </a:xfrm>
              <a:prstGeom prst="rect">
                <a:avLst/>
              </a:prstGeom>
              <a:blipFill rotWithShape="1">
                <a:blip r:embed="rId2"/>
                <a:stretch>
                  <a:fillRect/>
                </a:stretch>
              </a:blipFill>
            </p:spPr>
            <p:txBody>
              <a:bodyPr/>
              <a:lstStyle/>
              <a:p>
                <a:r>
                  <a:rPr lang="fr-FR">
                    <a:noFill/>
                  </a:rPr>
                  <a:t> </a:t>
                </a:r>
              </a:p>
            </p:txBody>
          </p:sp>
        </mc:Fallback>
      </mc:AlternateContent>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916832"/>
            <a:ext cx="2438400" cy="24384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3412" y="1916832"/>
            <a:ext cx="1358280" cy="1358280"/>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3412" y="3363526"/>
            <a:ext cx="1374875" cy="1374875"/>
          </a:xfrm>
          <a:prstGeom prst="rect">
            <a:avLst/>
          </a:prstGeom>
        </p:spPr>
      </p:pic>
      <p:pic>
        <p:nvPicPr>
          <p:cNvPr id="24" name="Picture 23" hid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1916832"/>
            <a:ext cx="2438400" cy="2438400"/>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0760" y="4174257"/>
            <a:ext cx="180975" cy="180975"/>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2853107" y="4369069"/>
                <a:ext cx="395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𝐸</m:t>
                      </m:r>
                    </m:oMath>
                  </m:oMathPara>
                </a14:m>
                <a:endParaRPr lang="fr-FR" i="1" dirty="0"/>
              </a:p>
            </p:txBody>
          </p:sp>
        </mc:Choice>
        <mc:Fallback xmlns="">
          <p:sp>
            <p:nvSpPr>
              <p:cNvPr id="15" name="TextBox 14"/>
              <p:cNvSpPr txBox="1">
                <a:spLocks noRot="1" noChangeAspect="1" noMove="1" noResize="1" noEditPoints="1" noAdjustHandles="1" noChangeArrowheads="1" noChangeShapeType="1" noTextEdit="1"/>
              </p:cNvSpPr>
              <p:nvPr/>
            </p:nvSpPr>
            <p:spPr>
              <a:xfrm>
                <a:off x="2853107" y="4369069"/>
                <a:ext cx="395685" cy="369332"/>
              </a:xfrm>
              <a:prstGeom prst="rect">
                <a:avLst/>
              </a:prstGeom>
              <a:blipFill rotWithShape="1">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951692" y="2905780"/>
                <a:ext cx="6963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𝐼</m:t>
                      </m:r>
                      <m:r>
                        <a:rPr lang="fr-FR" b="0" i="1" dirty="0" smtClean="0">
                          <a:latin typeface="Cambria Math"/>
                        </a:rPr>
                        <m:t>∘</m:t>
                      </m:r>
                      <m:r>
                        <a:rPr lang="fr-FR" b="0" i="1" dirty="0" smtClean="0">
                          <a:latin typeface="Cambria Math"/>
                        </a:rPr>
                        <m:t>𝐸</m:t>
                      </m:r>
                    </m:oMath>
                  </m:oMathPara>
                </a14:m>
                <a:endParaRPr lang="fr-FR" i="1" dirty="0"/>
              </a:p>
            </p:txBody>
          </p:sp>
        </mc:Choice>
        <mc:Fallback xmlns="">
          <p:sp>
            <p:nvSpPr>
              <p:cNvPr id="16" name="TextBox 15"/>
              <p:cNvSpPr txBox="1">
                <a:spLocks noRot="1" noChangeAspect="1" noMove="1" noResize="1" noEditPoints="1" noAdjustHandles="1" noChangeArrowheads="1" noChangeShapeType="1" noTextEdit="1"/>
              </p:cNvSpPr>
              <p:nvPr/>
            </p:nvSpPr>
            <p:spPr>
              <a:xfrm>
                <a:off x="4951692" y="2905780"/>
                <a:ext cx="696344" cy="369332"/>
              </a:xfrm>
              <a:prstGeom prst="rect">
                <a:avLst/>
              </a:prstGeom>
              <a:blipFill rotWithShape="1">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968287" y="4398060"/>
                <a:ext cx="10919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__________</m:t>
                      </m:r>
                    </m:oMath>
                  </m:oMathPara>
                </a14:m>
                <a:endParaRPr lang="fr-FR" i="1" dirty="0"/>
              </a:p>
            </p:txBody>
          </p:sp>
        </mc:Choice>
        <mc:Fallback xmlns="">
          <p:sp>
            <p:nvSpPr>
              <p:cNvPr id="17" name="TextBox 16"/>
              <p:cNvSpPr txBox="1">
                <a:spLocks noRot="1" noChangeAspect="1" noMove="1" noResize="1" noEditPoints="1" noAdjustHandles="1" noChangeArrowheads="1" noChangeShapeType="1" noTextEdit="1"/>
              </p:cNvSpPr>
              <p:nvPr/>
            </p:nvSpPr>
            <p:spPr>
              <a:xfrm>
                <a:off x="4968287" y="4398060"/>
                <a:ext cx="1091966" cy="369332"/>
              </a:xfrm>
              <a:prstGeom prst="rect">
                <a:avLst/>
              </a:prstGeom>
              <a:blipFill rotWithShape="1">
                <a:blip r:embed="rId10"/>
                <a:stretch>
                  <a:fillRect/>
                </a:stretch>
              </a:blipFill>
            </p:spPr>
            <p:txBody>
              <a:bodyPr/>
              <a:lstStyle/>
              <a:p>
                <a:r>
                  <a:rPr lang="fr-FR">
                    <a:noFill/>
                  </a:rPr>
                  <a:t> </a:t>
                </a:r>
              </a:p>
            </p:txBody>
          </p:sp>
        </mc:Fallback>
      </mc:AlternateContent>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26088" y="1916832"/>
            <a:ext cx="2438400" cy="243840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6804248" y="4398060"/>
                <a:ext cx="2233753" cy="369332"/>
              </a:xfrm>
              <a:prstGeom prst="rect">
                <a:avLst/>
              </a:prstGeom>
              <a:noFill/>
            </p:spPr>
            <p:txBody>
              <a:bodyPr wrap="none" rtlCol="0">
                <a:spAutoFit/>
              </a:bodyPr>
              <a:lstStyle/>
              <a:p>
                <a:r>
                  <a:rPr lang="fr-FR" dirty="0" smtClean="0"/>
                  <a:t>Seuil à 50 de </a:t>
                </a:r>
                <a14:m>
                  <m:oMath xmlns:m="http://schemas.openxmlformats.org/officeDocument/2006/math">
                    <m:r>
                      <a:rPr lang="fr-FR" b="0" i="1" dirty="0" smtClean="0">
                        <a:latin typeface="Cambria Math"/>
                      </a:rPr>
                      <m:t>__________</m:t>
                    </m:r>
                  </m:oMath>
                </a14:m>
                <a:endParaRPr lang="fr-FR" dirty="0"/>
              </a:p>
            </p:txBody>
          </p:sp>
        </mc:Choice>
        <mc:Fallback xmlns="">
          <p:sp>
            <p:nvSpPr>
              <p:cNvPr id="20" name="TextBox 19"/>
              <p:cNvSpPr txBox="1">
                <a:spLocks noRot="1" noChangeAspect="1" noMove="1" noResize="1" noEditPoints="1" noAdjustHandles="1" noChangeArrowheads="1" noChangeShapeType="1" noTextEdit="1"/>
              </p:cNvSpPr>
              <p:nvPr/>
            </p:nvSpPr>
            <p:spPr>
              <a:xfrm>
                <a:off x="6804248" y="4398060"/>
                <a:ext cx="2233753" cy="369332"/>
              </a:xfrm>
              <a:prstGeom prst="rect">
                <a:avLst/>
              </a:prstGeom>
              <a:blipFill rotWithShape="1">
                <a:blip r:embed="rId12"/>
                <a:stretch>
                  <a:fillRect l="-2180" t="-8197" b="-24590"/>
                </a:stretch>
              </a:blipFill>
            </p:spPr>
            <p:txBody>
              <a:bodyPr/>
              <a:lstStyle/>
              <a:p>
                <a:r>
                  <a:rPr lang="fr-FR">
                    <a:noFill/>
                  </a:rPr>
                  <a:t> </a:t>
                </a:r>
              </a:p>
            </p:txBody>
          </p:sp>
        </mc:Fallback>
      </mc:AlternateContent>
    </p:spTree>
    <p:extLst>
      <p:ext uri="{BB962C8B-B14F-4D97-AF65-F5344CB8AC3E}">
        <p14:creationId xmlns:p14="http://schemas.microsoft.com/office/powerpoint/2010/main" val="133765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xit" presetSubtype="0" fill="hold" grpId="1"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wipe(left)">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wipe(left)">
                                      <p:cBhvr>
                                        <p:cTn id="47" dur="5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wipe(left)">
                                      <p:cBhvr>
                                        <p:cTn id="52"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7" grpId="1"/>
      <p:bldP spid="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Filtres par reconstruction</a:t>
            </a:r>
            <a:endParaRPr lang="fr-FR" dirty="0"/>
          </a:p>
        </p:txBody>
      </p:sp>
      <p:sp>
        <p:nvSpPr>
          <p:cNvPr id="9" name="Text Placeholder 8"/>
          <p:cNvSpPr>
            <a:spLocks noGrp="1"/>
          </p:cNvSpPr>
          <p:nvPr>
            <p:ph type="body" sz="quarter" idx="14"/>
          </p:nvPr>
        </p:nvSpPr>
        <p:spPr/>
        <p:txBody>
          <a:bodyPr/>
          <a:lstStyle/>
          <a:p>
            <a:r>
              <a:rPr lang="fr-FR" dirty="0" smtClean="0"/>
              <a:t>4</a:t>
            </a:r>
            <a:endParaRPr lang="fr-FR" dirty="0"/>
          </a:p>
        </p:txBody>
      </p:sp>
    </p:spTree>
    <p:extLst>
      <p:ext uri="{BB962C8B-B14F-4D97-AF65-F5344CB8AC3E}">
        <p14:creationId xmlns:p14="http://schemas.microsoft.com/office/powerpoint/2010/main" val="5124402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fr-FR" dirty="0" smtClean="0"/>
              <a:t>Reconstruction inférieure et </a:t>
            </a:r>
            <a:br>
              <a:rPr lang="fr-FR" dirty="0" smtClean="0"/>
            </a:br>
            <a:r>
              <a:rPr lang="fr-FR" dirty="0"/>
              <a:t/>
            </a:r>
            <a:br>
              <a:rPr lang="fr-FR" dirty="0"/>
            </a:br>
            <a:r>
              <a:rPr lang="fr-FR" dirty="0" smtClean="0"/>
              <a:t>ouverture par reconstruction</a:t>
            </a:r>
            <a:endParaRPr lang="fr-FR" dirty="0"/>
          </a:p>
        </p:txBody>
      </p:sp>
      <p:sp>
        <p:nvSpPr>
          <p:cNvPr id="5" name="Text Placeholder 4"/>
          <p:cNvSpPr>
            <a:spLocks noGrp="1"/>
          </p:cNvSpPr>
          <p:nvPr>
            <p:ph type="body" sz="quarter" idx="14"/>
          </p:nvPr>
        </p:nvSpPr>
        <p:spPr/>
        <p:txBody>
          <a:bodyPr/>
          <a:lstStyle/>
          <a:p>
            <a:r>
              <a:rPr lang="fr-FR" dirty="0" smtClean="0"/>
              <a:t>4</a:t>
            </a:r>
            <a:endParaRPr lang="fr-FR" dirty="0"/>
          </a:p>
        </p:txBody>
      </p:sp>
      <p:sp>
        <p:nvSpPr>
          <p:cNvPr id="6" name="Text Placeholder 5"/>
          <p:cNvSpPr>
            <a:spLocks noGrp="1"/>
          </p:cNvSpPr>
          <p:nvPr>
            <p:ph type="body" sz="quarter" idx="15"/>
          </p:nvPr>
        </p:nvSpPr>
        <p:spPr/>
        <p:txBody>
          <a:bodyPr/>
          <a:lstStyle/>
          <a:p>
            <a:r>
              <a:rPr lang="fr-FR" dirty="0" smtClean="0"/>
              <a:t>1</a:t>
            </a:r>
            <a:endParaRPr lang="fr-FR" dirty="0"/>
          </a:p>
        </p:txBody>
      </p:sp>
    </p:spTree>
    <p:extLst>
      <p:ext uri="{BB962C8B-B14F-4D97-AF65-F5344CB8AC3E}">
        <p14:creationId xmlns:p14="http://schemas.microsoft.com/office/powerpoint/2010/main" val="33722066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Reconstruction inférieure</a:t>
            </a:r>
            <a:endParaRPr lang="fr-FR" dirty="0"/>
          </a:p>
        </p:txBody>
      </p:sp>
      <p:sp>
        <p:nvSpPr>
          <p:cNvPr id="4" name="Slide Number Placeholder 3"/>
          <p:cNvSpPr>
            <a:spLocks noGrp="1"/>
          </p:cNvSpPr>
          <p:nvPr>
            <p:ph type="sldNum" sz="quarter" idx="12"/>
          </p:nvPr>
        </p:nvSpPr>
        <p:spPr/>
        <p:txBody>
          <a:bodyPr/>
          <a:lstStyle/>
          <a:p>
            <a:fld id="{3E28E49E-0FA3-4073-82CF-17635106A4E9}" type="slidenum">
              <a:rPr lang="fr-FR" smtClean="0"/>
              <a:pPr/>
              <a:t>55</a:t>
            </a:fld>
            <a:endParaRPr lang="fr-FR" dirty="0"/>
          </a:p>
        </p:txBody>
      </p:sp>
      <p:sp>
        <p:nvSpPr>
          <p:cNvPr id="6" name="Text Placeholder 5"/>
          <p:cNvSpPr>
            <a:spLocks noGrp="1"/>
          </p:cNvSpPr>
          <p:nvPr>
            <p:ph type="body" sz="quarter" idx="13"/>
          </p:nvPr>
        </p:nvSpPr>
        <p:spPr/>
        <p:txBody>
          <a:bodyPr/>
          <a:lstStyle/>
          <a:p>
            <a:r>
              <a:rPr lang="fr-FR" dirty="0" smtClean="0"/>
              <a:t>Comme en binaire, on va procéder par étapes. Tout d’abord, nous définissons la </a:t>
            </a:r>
            <a:r>
              <a:rPr lang="fr-FR" b="1" dirty="0" smtClean="0"/>
              <a:t>dilatation conditionnelle</a:t>
            </a:r>
            <a:r>
              <a:rPr lang="fr-FR" dirty="0" smtClean="0"/>
              <a:t>, où l’intersection est remplacée par le minimum :</a:t>
            </a:r>
            <a:endParaRPr lang="fr-FR"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2780928"/>
                <a:ext cx="8064896" cy="1366838"/>
              </a:xfrm>
            </p:spPr>
            <p:txBody>
              <a:bodyPr/>
              <a:lstStyle/>
              <a:p>
                <a:r>
                  <a:rPr lang="fr-FR" dirty="0" smtClean="0"/>
                  <a:t>Soient </a:t>
                </a:r>
                <a14:m>
                  <m:oMath xmlns:m="http://schemas.openxmlformats.org/officeDocument/2006/math">
                    <m:r>
                      <a:rPr lang="fr-FR" i="1">
                        <a:latin typeface="Cambria Math"/>
                      </a:rPr>
                      <m:t>𝐼</m:t>
                    </m:r>
                    <m:r>
                      <a:rPr lang="fr-FR" i="1">
                        <a:latin typeface="Cambria Math"/>
                      </a:rPr>
                      <m:t>,</m:t>
                    </m:r>
                    <m:r>
                      <a:rPr lang="fr-FR" i="1">
                        <a:latin typeface="Cambria Math"/>
                      </a:rPr>
                      <m:t>𝑀</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et soit </a:t>
                </a:r>
                <a14:m>
                  <m:oMath xmlns:m="http://schemas.openxmlformats.org/officeDocument/2006/math">
                    <m:r>
                      <a:rPr lang="fr-FR" i="1">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la </a:t>
                </a:r>
                <a:r>
                  <a:rPr lang="fr-FR" b="1" dirty="0">
                    <a:solidFill>
                      <a:schemeClr val="tx1"/>
                    </a:solidFill>
                  </a:rPr>
                  <a:t>dilatation conditionnelle </a:t>
                </a:r>
                <a:r>
                  <a:rPr lang="fr-FR" dirty="0"/>
                  <a:t>de </a:t>
                </a:r>
                <a:r>
                  <a:rPr lang="fr-FR" i="1" dirty="0"/>
                  <a:t>M</a:t>
                </a:r>
                <a:r>
                  <a:rPr lang="fr-FR" dirty="0"/>
                  <a:t> par </a:t>
                </a:r>
                <a:r>
                  <a:rPr lang="fr-FR" i="1" dirty="0"/>
                  <a:t>E</a:t>
                </a:r>
                <a:r>
                  <a:rPr lang="fr-FR" dirty="0"/>
                  <a:t> restreinte à </a:t>
                </a:r>
                <a:r>
                  <a:rPr lang="fr-FR" i="1" dirty="0"/>
                  <a:t>I</a:t>
                </a:r>
                <a:r>
                  <a:rPr lang="fr-FR" dirty="0"/>
                  <a:t> est</a:t>
                </a:r>
              </a:p>
              <a:p>
                <a:pPr algn="ctr"/>
                <a14:m>
                  <m:oMathPara xmlns:m="http://schemas.openxmlformats.org/officeDocument/2006/math">
                    <m:oMathParaPr>
                      <m:jc m:val="centerGroup"/>
                    </m:oMathParaPr>
                    <m:oMath xmlns:m="http://schemas.openxmlformats.org/officeDocument/2006/math">
                      <m:r>
                        <a:rPr lang="fr-FR" b="0" i="1" smtClean="0">
                          <a:latin typeface="Cambria Math"/>
                        </a:rPr>
                        <m:t>_______________________________________</m:t>
                      </m:r>
                    </m:oMath>
                  </m:oMathPara>
                </a14:m>
                <a:endParaRPr lang="fr-FR"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3" y="2780928"/>
                <a:ext cx="8064896" cy="1366838"/>
              </a:xfrm>
              <a:blipFill rotWithShape="1">
                <a:blip r:embed="rId3"/>
                <a:stretch>
                  <a:fillRect l="-979" r="-979"/>
                </a:stretch>
              </a:blipFill>
            </p:spPr>
            <p:txBody>
              <a:bodyPr/>
              <a:lstStyle/>
              <a:p>
                <a:r>
                  <a:rPr lang="fr-FR">
                    <a:noFill/>
                  </a:rPr>
                  <a:t> </a:t>
                </a:r>
              </a:p>
            </p:txBody>
          </p:sp>
        </mc:Fallback>
      </mc:AlternateContent>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4" y="4173812"/>
            <a:ext cx="9144000" cy="2762613"/>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64" y="4173811"/>
            <a:ext cx="9144000" cy="2762613"/>
          </a:xfrm>
          <a:prstGeom prst="rect">
            <a:avLst/>
          </a:prstGeom>
        </p:spPr>
      </p:pic>
      <p:pic>
        <p:nvPicPr>
          <p:cNvPr id="20" name="Picture 19" hid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64" y="4173810"/>
            <a:ext cx="9144000" cy="2762613"/>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64" y="4173812"/>
            <a:ext cx="9144000" cy="2762613"/>
          </a:xfrm>
          <a:prstGeom prst="rect">
            <a:avLst/>
          </a:prstGeom>
        </p:spPr>
      </p:pic>
      <p:cxnSp>
        <p:nvCxnSpPr>
          <p:cNvPr id="8" name="Straight Connector 7"/>
          <p:cNvCxnSpPr/>
          <p:nvPr/>
        </p:nvCxnSpPr>
        <p:spPr>
          <a:xfrm>
            <a:off x="7596336" y="4509120"/>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85130" y="4324454"/>
            <a:ext cx="359394" cy="461665"/>
          </a:xfrm>
          <a:prstGeom prst="rect">
            <a:avLst/>
          </a:prstGeom>
          <a:noFill/>
        </p:spPr>
        <p:txBody>
          <a:bodyPr wrap="none" rtlCol="0">
            <a:spAutoFit/>
          </a:bodyPr>
          <a:lstStyle/>
          <a:p>
            <a:r>
              <a:rPr lang="fr-FR" sz="2400" i="1" dirty="0" smtClean="0"/>
              <a:t>E</a:t>
            </a:r>
            <a:endParaRPr lang="fr-FR" sz="2400" i="1" dirty="0"/>
          </a:p>
        </p:txBody>
      </p:sp>
      <p:sp>
        <p:nvSpPr>
          <p:cNvPr id="11" name="TextBox 10"/>
          <p:cNvSpPr txBox="1"/>
          <p:nvPr/>
        </p:nvSpPr>
        <p:spPr>
          <a:xfrm>
            <a:off x="8548344" y="5085184"/>
            <a:ext cx="288862" cy="461665"/>
          </a:xfrm>
          <a:prstGeom prst="rect">
            <a:avLst/>
          </a:prstGeom>
          <a:noFill/>
        </p:spPr>
        <p:txBody>
          <a:bodyPr wrap="none" rtlCol="0">
            <a:spAutoFit/>
          </a:bodyPr>
          <a:lstStyle/>
          <a:p>
            <a:r>
              <a:rPr lang="fr-FR" sz="2400" i="1" dirty="0" smtClean="0"/>
              <a:t>I</a:t>
            </a:r>
            <a:endParaRPr lang="fr-FR" sz="2400" i="1" dirty="0"/>
          </a:p>
        </p:txBody>
      </p:sp>
      <p:sp>
        <p:nvSpPr>
          <p:cNvPr id="12" name="TextBox 11"/>
          <p:cNvSpPr txBox="1"/>
          <p:nvPr/>
        </p:nvSpPr>
        <p:spPr>
          <a:xfrm>
            <a:off x="2574470" y="4684494"/>
            <a:ext cx="453970" cy="461665"/>
          </a:xfrm>
          <a:prstGeom prst="rect">
            <a:avLst/>
          </a:prstGeom>
          <a:noFill/>
        </p:spPr>
        <p:txBody>
          <a:bodyPr wrap="none" rtlCol="0">
            <a:spAutoFit/>
          </a:bodyPr>
          <a:lstStyle/>
          <a:p>
            <a:r>
              <a:rPr lang="fr-FR" sz="2400" i="1" dirty="0" smtClean="0"/>
              <a:t>M</a:t>
            </a:r>
            <a:endParaRPr lang="fr-FR" sz="2400" i="1" dirty="0"/>
          </a:p>
        </p:txBody>
      </p:sp>
      <mc:AlternateContent xmlns:mc="http://schemas.openxmlformats.org/markup-compatibility/2006" xmlns:a14="http://schemas.microsoft.com/office/drawing/2010/main">
        <mc:Choice Requires="a14">
          <p:sp>
            <p:nvSpPr>
              <p:cNvPr id="22" name="TextBox 21"/>
              <p:cNvSpPr txBox="1"/>
              <p:nvPr/>
            </p:nvSpPr>
            <p:spPr>
              <a:xfrm>
                <a:off x="3275856" y="5568175"/>
                <a:ext cx="18780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fr-FR" sz="2400" i="1">
                              <a:latin typeface="Cambria Math"/>
                            </a:rPr>
                          </m:ctrlPr>
                        </m:dPr>
                        <m:e>
                          <m:r>
                            <a:rPr lang="fr-FR" sz="2400" i="1">
                              <a:latin typeface="Cambria Math"/>
                            </a:rPr>
                            <m:t>𝑀</m:t>
                          </m:r>
                          <m:r>
                            <a:rPr lang="fr-FR" sz="2400" i="1">
                              <a:latin typeface="Cambria Math"/>
                            </a:rPr>
                            <m:t>⊕</m:t>
                          </m:r>
                          <m:r>
                            <a:rPr lang="fr-FR" sz="2400" i="1">
                              <a:latin typeface="Cambria Math"/>
                            </a:rPr>
                            <m:t>𝐸</m:t>
                          </m:r>
                        </m:e>
                      </m:d>
                      <m:r>
                        <a:rPr lang="fr-FR" sz="2400" i="1">
                          <a:latin typeface="Cambria Math"/>
                          <a:ea typeface="Cambria Math"/>
                        </a:rPr>
                        <m:t>∧</m:t>
                      </m:r>
                      <m:r>
                        <a:rPr lang="fr-FR" sz="2400" i="1">
                          <a:latin typeface="Cambria Math"/>
                        </a:rPr>
                        <m:t>𝐼</m:t>
                      </m:r>
                    </m:oMath>
                  </m:oMathPara>
                </a14:m>
                <a:endParaRPr lang="fr-FR"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275856" y="5568175"/>
                <a:ext cx="1878015" cy="461665"/>
              </a:xfrm>
              <a:prstGeom prst="rect">
                <a:avLst/>
              </a:prstGeom>
              <a:blipFill rotWithShape="1">
                <a:blip r:embed="rId8"/>
                <a:stretch>
                  <a:fillRect b="-5263"/>
                </a:stretch>
              </a:blipFill>
            </p:spPr>
            <p:txBody>
              <a:bodyPr/>
              <a:lstStyle/>
              <a:p>
                <a:r>
                  <a:rPr lang="fr-FR">
                    <a:noFill/>
                  </a:rPr>
                  <a:t> </a:t>
                </a:r>
              </a:p>
            </p:txBody>
          </p:sp>
        </mc:Fallback>
      </mc:AlternateContent>
    </p:spTree>
    <p:extLst>
      <p:ext uri="{BB962C8B-B14F-4D97-AF65-F5344CB8AC3E}">
        <p14:creationId xmlns:p14="http://schemas.microsoft.com/office/powerpoint/2010/main" val="18365661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Reconstruction inférieure</a:t>
            </a:r>
            <a:endParaRPr lang="fr-FR" dirty="0"/>
          </a:p>
        </p:txBody>
      </p:sp>
      <p:sp>
        <p:nvSpPr>
          <p:cNvPr id="6" name="Text Placeholder 5"/>
          <p:cNvSpPr>
            <a:spLocks noGrp="1"/>
          </p:cNvSpPr>
          <p:nvPr>
            <p:ph type="body" sz="quarter" idx="13"/>
          </p:nvPr>
        </p:nvSpPr>
        <p:spPr/>
        <p:txBody>
          <a:bodyPr/>
          <a:lstStyle/>
          <a:p>
            <a:r>
              <a:rPr lang="fr-FR" dirty="0" smtClean="0"/>
              <a:t>On peut itérer la dilatation conditionnelle :</a:t>
            </a:r>
          </a:p>
          <a:p>
            <a:endParaRPr lang="fr-FR" dirty="0"/>
          </a:p>
          <a:p>
            <a:endParaRPr lang="fr-FR" dirty="0" smtClean="0"/>
          </a:p>
          <a:p>
            <a:endParaRPr lang="fr-FR" dirty="0"/>
          </a:p>
          <a:p>
            <a:endParaRPr lang="fr-FR" dirty="0" smtClean="0"/>
          </a:p>
          <a:p>
            <a:r>
              <a:rPr lang="fr-FR" dirty="0" smtClean="0"/>
              <a:t>Ce qui nous amène à la </a:t>
            </a:r>
            <a:r>
              <a:rPr lang="fr-FR" b="1" dirty="0" smtClean="0"/>
              <a:t>reconstruction inférieure </a:t>
            </a:r>
            <a:r>
              <a:rPr lang="fr-FR" dirty="0" smtClean="0"/>
              <a:t>:</a:t>
            </a:r>
            <a:endParaRPr lang="fr-FR" dirty="0"/>
          </a:p>
        </p:txBody>
      </p:sp>
      <p:sp>
        <p:nvSpPr>
          <p:cNvPr id="2" name="Content Placeholder 1"/>
          <p:cNvSpPr>
            <a:spLocks noGrp="1"/>
          </p:cNvSpPr>
          <p:nvPr>
            <p:ph sz="quarter" idx="14"/>
          </p:nvPr>
        </p:nvSpPr>
        <p:spPr>
          <a:xfrm>
            <a:off x="539552" y="4581128"/>
            <a:ext cx="8064896" cy="1512168"/>
          </a:xfrm>
        </p:spPr>
        <p:txBody>
          <a:bodyPr>
            <a:normAutofit lnSpcReduction="10000"/>
          </a:bodyPr>
          <a:lstStyle/>
          <a:p>
            <a:r>
              <a:rPr lang="fr-FR" dirty="0" smtClean="0"/>
              <a:t>La </a:t>
            </a:r>
            <a:r>
              <a:rPr lang="fr-FR" b="1" dirty="0" smtClean="0">
                <a:solidFill>
                  <a:schemeClr val="tx1"/>
                </a:solidFill>
              </a:rPr>
              <a:t>reconstruction inférieure </a:t>
            </a:r>
            <a:r>
              <a:rPr lang="fr-FR" dirty="0" smtClean="0"/>
              <a:t>de </a:t>
            </a:r>
            <a:r>
              <a:rPr lang="fr-FR" i="1" dirty="0"/>
              <a:t>M</a:t>
            </a:r>
            <a:r>
              <a:rPr lang="fr-FR" dirty="0"/>
              <a:t> par </a:t>
            </a:r>
            <a:r>
              <a:rPr lang="fr-FR" i="1" dirty="0"/>
              <a:t>E</a:t>
            </a:r>
            <a:r>
              <a:rPr lang="fr-FR" dirty="0"/>
              <a:t> restreinte à </a:t>
            </a:r>
            <a:r>
              <a:rPr lang="fr-FR" i="1" dirty="0"/>
              <a:t>I</a:t>
            </a:r>
            <a:r>
              <a:rPr lang="fr-FR" dirty="0"/>
              <a:t> est</a:t>
            </a:r>
          </a:p>
          <a:p>
            <a:pPr algn="ctr"/>
            <a:r>
              <a:rPr lang="fr-FR" dirty="0" smtClean="0"/>
              <a:t>________________________________________</a:t>
            </a:r>
          </a:p>
          <a:p>
            <a:pPr algn="ctr"/>
            <a:r>
              <a:rPr lang="fr-FR" dirty="0" smtClean="0"/>
              <a:t>(</a:t>
            </a:r>
            <a:r>
              <a:rPr lang="fr-FR" dirty="0"/>
              <a:t>répétition de la dilatation conditionnelle jusqu’à stabilité).</a:t>
            </a:r>
          </a:p>
          <a:p>
            <a:endParaRPr lang="fr-FR" dirty="0"/>
          </a:p>
        </p:txBody>
      </p:sp>
      <p:sp>
        <p:nvSpPr>
          <p:cNvPr id="7" name="Slide Number Placeholder 6"/>
          <p:cNvSpPr>
            <a:spLocks noGrp="1"/>
          </p:cNvSpPr>
          <p:nvPr>
            <p:ph type="sldNum" sz="quarter" idx="12"/>
          </p:nvPr>
        </p:nvSpPr>
        <p:spPr/>
        <p:txBody>
          <a:bodyPr/>
          <a:lstStyle/>
          <a:p>
            <a:fld id="{3E28E49E-0FA3-4073-82CF-17635106A4E9}" type="slidenum">
              <a:rPr lang="fr-FR" smtClean="0"/>
              <a:pPr/>
              <a:t>56</a:t>
            </a:fld>
            <a:endParaRPr lang="fr-FR" dirty="0"/>
          </a:p>
        </p:txBody>
      </p:sp>
      <mc:AlternateContent xmlns:mc="http://schemas.openxmlformats.org/markup-compatibility/2006" xmlns:a14="http://schemas.microsoft.com/office/drawing/2010/main">
        <mc:Choice Requires="a14">
          <p:sp>
            <p:nvSpPr>
              <p:cNvPr id="9" name="Content Placeholder 1"/>
              <p:cNvSpPr txBox="1">
                <a:spLocks/>
              </p:cNvSpPr>
              <p:nvPr/>
            </p:nvSpPr>
            <p:spPr>
              <a:xfrm>
                <a:off x="568396" y="2132856"/>
                <a:ext cx="8064896" cy="1224136"/>
              </a:xfrm>
              <a:prstGeom prst="rect">
                <a:avLst/>
              </a:prstGeom>
              <a:noFill/>
              <a:ln w="38100" cap="flat" cmpd="sng" algn="ctr">
                <a:solidFill>
                  <a:schemeClr val="tx1"/>
                </a:solidFill>
                <a:prstDash val="solid"/>
              </a:ln>
              <a:effectLst/>
            </p:spPr>
            <p:txBody>
              <a:bodyPr vert="horz" lIns="91440" tIns="45720" rIns="91440" bIns="45720" rtlCol="0">
                <a:normAutofit/>
              </a:bodyPr>
              <a:lstStyle>
                <a:lvl1pPr marL="0" indent="0" algn="just" defTabSz="914400" rtl="0" eaLnBrk="1" latinLnBrk="0" hangingPunct="1">
                  <a:lnSpc>
                    <a:spcPct val="120000"/>
                  </a:lnSpc>
                  <a:spcBef>
                    <a:spcPct val="20000"/>
                  </a:spcBef>
                  <a:buFontTx/>
                  <a:buNone/>
                  <a:defRPr sz="2400" b="0" kern="1200">
                    <a:solidFill>
                      <a:schemeClr val="tx1">
                        <a:lumMod val="95000"/>
                        <a:lumOff val="5000"/>
                      </a:schemeClr>
                    </a:solidFill>
                    <a:latin typeface="+mn-lt"/>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Soient </a:t>
                </a:r>
                <a14:m>
                  <m:oMath xmlns:m="http://schemas.openxmlformats.org/officeDocument/2006/math">
                    <m:r>
                      <a:rPr lang="fr-FR" i="1">
                        <a:latin typeface="Cambria Math"/>
                      </a:rPr>
                      <m:t>𝐼</m:t>
                    </m:r>
                    <m:r>
                      <a:rPr lang="fr-FR" i="1">
                        <a:latin typeface="Cambria Math"/>
                      </a:rPr>
                      <m:t>,</m:t>
                    </m:r>
                    <m:r>
                      <a:rPr lang="fr-FR" i="1">
                        <a:latin typeface="Cambria Math"/>
                      </a:rPr>
                      <m:t>𝑀</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et soit </a:t>
                </a:r>
                <a14:m>
                  <m:oMath xmlns:m="http://schemas.openxmlformats.org/officeDocument/2006/math">
                    <m:r>
                      <a:rPr lang="fr-FR" i="1">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on notera</a:t>
                </a:r>
              </a:p>
              <a:p>
                <a:pPr algn="ctr"/>
                <a14:m>
                  <m:oMath xmlns:m="http://schemas.openxmlformats.org/officeDocument/2006/math">
                    <m:sSup>
                      <m:sSupPr>
                        <m:ctrlPr>
                          <a:rPr lang="fr-FR" i="1" dirty="0">
                            <a:latin typeface="Cambria Math"/>
                          </a:rPr>
                        </m:ctrlPr>
                      </m:sSupPr>
                      <m:e>
                        <m:r>
                          <a:rPr lang="fr-FR" i="1">
                            <a:latin typeface="Cambria Math"/>
                          </a:rPr>
                          <m:t>(</m:t>
                        </m:r>
                        <m:r>
                          <a:rPr lang="fr-FR" i="1">
                            <a:latin typeface="Cambria Math"/>
                          </a:rPr>
                          <m:t>𝑀</m:t>
                        </m:r>
                        <m:sSub>
                          <m:sSubPr>
                            <m:ctrlPr>
                              <a:rPr lang="fr-FR" i="1">
                                <a:latin typeface="Cambria Math"/>
                              </a:rPr>
                            </m:ctrlPr>
                          </m:sSubPr>
                          <m:e>
                            <m:r>
                              <a:rPr lang="fr-FR" i="1">
                                <a:latin typeface="Cambria Math"/>
                              </a:rPr>
                              <m:t>⊕</m:t>
                            </m:r>
                          </m:e>
                          <m:sub>
                            <m:r>
                              <a:rPr lang="fr-FR" i="1">
                                <a:latin typeface="Cambria Math"/>
                              </a:rPr>
                              <m:t>𝐼</m:t>
                            </m:r>
                          </m:sub>
                        </m:sSub>
                        <m:r>
                          <a:rPr lang="fr-FR" i="1">
                            <a:latin typeface="Cambria Math"/>
                          </a:rPr>
                          <m:t>𝐸</m:t>
                        </m:r>
                        <m:r>
                          <a:rPr lang="fr-FR" i="1">
                            <a:latin typeface="Cambria Math"/>
                          </a:rPr>
                          <m:t>)</m:t>
                        </m:r>
                      </m:e>
                      <m:sup>
                        <m:r>
                          <a:rPr lang="fr-FR" i="1" dirty="0">
                            <a:latin typeface="Cambria Math"/>
                          </a:rPr>
                          <m:t>𝑛</m:t>
                        </m:r>
                      </m:sup>
                    </m:sSup>
                    <m:r>
                      <a:rPr lang="fr-FR" i="1">
                        <a:latin typeface="Cambria Math"/>
                      </a:rPr>
                      <m:t>=((</m:t>
                    </m:r>
                    <m:d>
                      <m:dPr>
                        <m:ctrlPr>
                          <a:rPr lang="fr-FR" i="1">
                            <a:latin typeface="Cambria Math"/>
                          </a:rPr>
                        </m:ctrlPr>
                      </m:dPr>
                      <m:e>
                        <m:r>
                          <a:rPr lang="fr-FR" i="1">
                            <a:latin typeface="Cambria Math"/>
                          </a:rPr>
                          <m:t>𝑀</m:t>
                        </m:r>
                        <m:sSub>
                          <m:sSubPr>
                            <m:ctrlPr>
                              <a:rPr lang="fr-FR" i="1">
                                <a:latin typeface="Cambria Math"/>
                              </a:rPr>
                            </m:ctrlPr>
                          </m:sSubPr>
                          <m:e>
                            <m:r>
                              <a:rPr lang="fr-FR" i="1">
                                <a:latin typeface="Cambria Math"/>
                              </a:rPr>
                              <m:t>⊕</m:t>
                            </m:r>
                          </m:e>
                          <m:sub>
                            <m:r>
                              <a:rPr lang="fr-FR" i="1">
                                <a:latin typeface="Cambria Math"/>
                              </a:rPr>
                              <m:t>𝐼</m:t>
                            </m:r>
                          </m:sub>
                        </m:sSub>
                        <m:r>
                          <a:rPr lang="fr-FR" i="1">
                            <a:latin typeface="Cambria Math"/>
                          </a:rPr>
                          <m:t>𝐸</m:t>
                        </m:r>
                      </m:e>
                    </m:d>
                    <m:sSub>
                      <m:sSubPr>
                        <m:ctrlPr>
                          <a:rPr lang="fr-FR" i="1">
                            <a:latin typeface="Cambria Math"/>
                          </a:rPr>
                        </m:ctrlPr>
                      </m:sSubPr>
                      <m:e>
                        <m:r>
                          <a:rPr lang="fr-FR" i="1">
                            <a:latin typeface="Cambria Math"/>
                          </a:rPr>
                          <m:t>⊕</m:t>
                        </m:r>
                      </m:e>
                      <m:sub>
                        <m:r>
                          <a:rPr lang="fr-FR" i="1">
                            <a:latin typeface="Cambria Math"/>
                          </a:rPr>
                          <m:t>𝐼</m:t>
                        </m:r>
                      </m:sub>
                    </m:sSub>
                    <m:r>
                      <a:rPr lang="fr-FR" i="1">
                        <a:latin typeface="Cambria Math"/>
                      </a:rPr>
                      <m:t>𝐸</m:t>
                    </m:r>
                    <m:r>
                      <a:rPr lang="fr-FR" i="1">
                        <a:latin typeface="Cambria Math"/>
                      </a:rPr>
                      <m:t>)…</m:t>
                    </m:r>
                    <m:sSub>
                      <m:sSubPr>
                        <m:ctrlPr>
                          <a:rPr lang="fr-FR" i="1">
                            <a:latin typeface="Cambria Math"/>
                          </a:rPr>
                        </m:ctrlPr>
                      </m:sSubPr>
                      <m:e>
                        <m:r>
                          <a:rPr lang="fr-FR" i="1">
                            <a:latin typeface="Cambria Math"/>
                          </a:rPr>
                          <m:t>⊕</m:t>
                        </m:r>
                      </m:e>
                      <m:sub>
                        <m:r>
                          <a:rPr lang="fr-FR" i="1">
                            <a:latin typeface="Cambria Math"/>
                          </a:rPr>
                          <m:t>𝐼</m:t>
                        </m:r>
                      </m:sub>
                    </m:sSub>
                    <m:r>
                      <a:rPr lang="fr-FR" i="1">
                        <a:latin typeface="Cambria Math"/>
                      </a:rPr>
                      <m:t>𝐸</m:t>
                    </m:r>
                    <m:r>
                      <a:rPr lang="fr-FR" i="1">
                        <a:latin typeface="Cambria Math"/>
                      </a:rPr>
                      <m:t>)</m:t>
                    </m:r>
                  </m:oMath>
                </a14:m>
                <a:r>
                  <a:rPr lang="fr-FR" dirty="0"/>
                  <a:t>  </a:t>
                </a:r>
                <a:r>
                  <a:rPr lang="fr-FR" i="1" dirty="0"/>
                  <a:t> (n fois)</a:t>
                </a:r>
              </a:p>
              <a:p>
                <a:endParaRPr lang="fr-FR" dirty="0"/>
              </a:p>
            </p:txBody>
          </p:sp>
        </mc:Choice>
        <mc:Fallback xmlns="">
          <p:sp>
            <p:nvSpPr>
              <p:cNvPr id="9" name="Content Placeholder 1"/>
              <p:cNvSpPr txBox="1">
                <a:spLocks noRot="1" noChangeAspect="1" noMove="1" noResize="1" noEditPoints="1" noAdjustHandles="1" noChangeArrowheads="1" noChangeShapeType="1" noTextEdit="1"/>
              </p:cNvSpPr>
              <p:nvPr/>
            </p:nvSpPr>
            <p:spPr>
              <a:xfrm>
                <a:off x="568396" y="2132856"/>
                <a:ext cx="8064896" cy="1224136"/>
              </a:xfrm>
              <a:prstGeom prst="rect">
                <a:avLst/>
              </a:prstGeom>
              <a:blipFill rotWithShape="1">
                <a:blip r:embed="rId3"/>
                <a:stretch>
                  <a:fillRect l="-903"/>
                </a:stretch>
              </a:blipFill>
              <a:ln w="38100" cap="flat" cmpd="sng" algn="ctr">
                <a:solidFill>
                  <a:schemeClr val="tx1"/>
                </a:solidFill>
                <a:prstDash val="solid"/>
              </a:ln>
              <a:effectLst/>
            </p:spPr>
            <p:txBody>
              <a:bodyPr/>
              <a:lstStyle/>
              <a:p>
                <a:r>
                  <a:rPr lang="fr-FR">
                    <a:noFill/>
                  </a:rPr>
                  <a:t> </a:t>
                </a:r>
              </a:p>
            </p:txBody>
          </p:sp>
        </mc:Fallback>
      </mc:AlternateContent>
    </p:spTree>
    <p:extLst>
      <p:ext uri="{BB962C8B-B14F-4D97-AF65-F5344CB8AC3E}">
        <p14:creationId xmlns:p14="http://schemas.microsoft.com/office/powerpoint/2010/main" val="27669520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inférieure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57</a:t>
            </a:fld>
            <a:endParaRPr lang="fr-FR" dirty="0"/>
          </a:p>
        </p:txBody>
      </p:sp>
      <p:sp>
        <p:nvSpPr>
          <p:cNvPr id="9" name="Text Placeholder 8"/>
          <p:cNvSpPr>
            <a:spLocks noGrp="1"/>
          </p:cNvSpPr>
          <p:nvPr>
            <p:ph type="body" sz="quarter" idx="13"/>
          </p:nvPr>
        </p:nvSpPr>
        <p:spPr/>
        <p:txBody>
          <a:bodyPr/>
          <a:lstStyle/>
          <a:p>
            <a:r>
              <a:rPr lang="fr-FR" u="sng" dirty="0" smtClean="0"/>
              <a:t>Exemple 1d :</a:t>
            </a:r>
            <a:endParaRPr lang="fr-FR" u="sng" dirty="0"/>
          </a:p>
        </p:txBody>
      </p:sp>
      <p:sp>
        <p:nvSpPr>
          <p:cNvPr id="2" name="TextBox 1"/>
          <p:cNvSpPr txBox="1"/>
          <p:nvPr/>
        </p:nvSpPr>
        <p:spPr>
          <a:xfrm>
            <a:off x="3291805" y="1340768"/>
            <a:ext cx="263214" cy="369332"/>
          </a:xfrm>
          <a:prstGeom prst="rect">
            <a:avLst/>
          </a:prstGeom>
          <a:noFill/>
        </p:spPr>
        <p:txBody>
          <a:bodyPr wrap="none" rtlCol="0">
            <a:spAutoFit/>
          </a:bodyPr>
          <a:lstStyle/>
          <a:p>
            <a:r>
              <a:rPr lang="fr-FR" i="1" dirty="0" smtClean="0"/>
              <a:t>I</a:t>
            </a:r>
            <a:endParaRPr lang="fr-FR" i="1" dirty="0"/>
          </a:p>
        </p:txBody>
      </p:sp>
      <p:cxnSp>
        <p:nvCxnSpPr>
          <p:cNvPr id="7" name="Straight Arrow Connector 6"/>
          <p:cNvCxnSpPr/>
          <p:nvPr/>
        </p:nvCxnSpPr>
        <p:spPr>
          <a:xfrm flipH="1">
            <a:off x="2411760" y="1638092"/>
            <a:ext cx="936104" cy="7107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11760" y="4105207"/>
            <a:ext cx="386644" cy="369332"/>
          </a:xfrm>
          <a:prstGeom prst="rect">
            <a:avLst/>
          </a:prstGeom>
          <a:noFill/>
        </p:spPr>
        <p:txBody>
          <a:bodyPr wrap="none" rtlCol="0">
            <a:spAutoFit/>
          </a:bodyPr>
          <a:lstStyle/>
          <a:p>
            <a:r>
              <a:rPr lang="fr-FR" i="1" dirty="0" smtClean="0"/>
              <a:t>M</a:t>
            </a:r>
            <a:endParaRPr lang="fr-FR" i="1" dirty="0"/>
          </a:p>
        </p:txBody>
      </p:sp>
      <p:cxnSp>
        <p:nvCxnSpPr>
          <p:cNvPr id="12" name="Straight Arrow Connector 11"/>
          <p:cNvCxnSpPr/>
          <p:nvPr/>
        </p:nvCxnSpPr>
        <p:spPr>
          <a:xfrm flipH="1">
            <a:off x="4788024" y="2893586"/>
            <a:ext cx="648072" cy="4634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16216" y="15254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99657" y="1340768"/>
            <a:ext cx="319318" cy="369332"/>
          </a:xfrm>
          <a:prstGeom prst="rect">
            <a:avLst/>
          </a:prstGeom>
          <a:noFill/>
        </p:spPr>
        <p:txBody>
          <a:bodyPr wrap="none" rtlCol="0">
            <a:spAutoFit/>
          </a:bodyPr>
          <a:lstStyle/>
          <a:p>
            <a:r>
              <a:rPr lang="fr-FR" i="1" dirty="0" smtClean="0"/>
              <a:t>E</a:t>
            </a:r>
            <a:endParaRPr lang="fr-FR" i="1" dirty="0"/>
          </a:p>
        </p:txBody>
      </p:sp>
      <mc:AlternateContent xmlns:mc="http://schemas.openxmlformats.org/markup-compatibility/2006" xmlns:a14="http://schemas.microsoft.com/office/drawing/2010/main">
        <mc:Choice Requires="a14">
          <p:sp>
            <p:nvSpPr>
              <p:cNvPr id="18" name="TextBox 17"/>
              <p:cNvSpPr txBox="1"/>
              <p:nvPr/>
            </p:nvSpPr>
            <p:spPr>
              <a:xfrm>
                <a:off x="5364088" y="2708920"/>
                <a:ext cx="8901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a:latin typeface="Cambria Math"/>
                        </a:rPr>
                        <m:t>𝐼</m:t>
                      </m:r>
                      <m:r>
                        <a:rPr lang="fr-FR" i="1">
                          <a:latin typeface="Cambria Math"/>
                        </a:rPr>
                        <m:t> </m:t>
                      </m:r>
                      <m:sSub>
                        <m:sSubPr>
                          <m:ctrlPr>
                            <a:rPr lang="fr-FR" i="1">
                              <a:latin typeface="Cambria Math"/>
                            </a:rPr>
                          </m:ctrlPr>
                        </m:sSubPr>
                        <m:e>
                          <m:r>
                            <a:rPr lang="fr-FR" i="1">
                              <a:latin typeface="Cambria Math"/>
                              <a:ea typeface="Cambria Math"/>
                            </a:rPr>
                            <m:t>∆</m:t>
                          </m:r>
                        </m:e>
                        <m:sub>
                          <m:r>
                            <a:rPr lang="fr-FR" i="1">
                              <a:latin typeface="Cambria Math"/>
                            </a:rPr>
                            <m:t>𝐸</m:t>
                          </m:r>
                          <m:r>
                            <a:rPr lang="fr-FR" i="1">
                              <a:latin typeface="Cambria Math"/>
                            </a:rPr>
                            <m:t> </m:t>
                          </m:r>
                        </m:sub>
                      </m:sSub>
                      <m:r>
                        <a:rPr lang="fr-FR" i="1">
                          <a:latin typeface="Cambria Math"/>
                        </a:rPr>
                        <m:t>𝑀</m:t>
                      </m:r>
                    </m:oMath>
                  </m:oMathPara>
                </a14:m>
                <a:endParaRPr lang="fr-FR" dirty="0"/>
              </a:p>
            </p:txBody>
          </p:sp>
        </mc:Choice>
        <mc:Fallback xmlns="">
          <p:sp>
            <p:nvSpPr>
              <p:cNvPr id="18" name="TextBox 17"/>
              <p:cNvSpPr txBox="1">
                <a:spLocks noRot="1" noChangeAspect="1" noMove="1" noResize="1" noEditPoints="1" noAdjustHandles="1" noChangeArrowheads="1" noChangeShapeType="1" noTextEdit="1"/>
              </p:cNvSpPr>
              <p:nvPr/>
            </p:nvSpPr>
            <p:spPr>
              <a:xfrm>
                <a:off x="5364088" y="2708920"/>
                <a:ext cx="890179" cy="369332"/>
              </a:xfrm>
              <a:prstGeom prst="rect">
                <a:avLst/>
              </a:prstGeom>
              <a:blipFill rotWithShape="1">
                <a:blip r:embed="rId3"/>
                <a:stretch>
                  <a:fillRect/>
                </a:stretch>
              </a:blipFill>
            </p:spPr>
            <p:txBody>
              <a:bodyPr/>
              <a:lstStyle/>
              <a:p>
                <a:r>
                  <a:rPr lang="fr-FR">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528" y="1412374"/>
            <a:ext cx="9433047" cy="5401002"/>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17" y="1412374"/>
            <a:ext cx="9181703" cy="5401001"/>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17" y="1412374"/>
            <a:ext cx="9181701" cy="5401001"/>
          </a:xfrm>
          <a:prstGeom prst="rect">
            <a:avLst/>
          </a:prstGeom>
        </p:spPr>
      </p:pic>
    </p:spTree>
    <p:extLst>
      <p:ext uri="{BB962C8B-B14F-4D97-AF65-F5344CB8AC3E}">
        <p14:creationId xmlns:p14="http://schemas.microsoft.com/office/powerpoint/2010/main" val="28035237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inférieure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58</a:t>
            </a:fld>
            <a:endParaRPr lang="fr-FR" dirty="0"/>
          </a:p>
        </p:txBody>
      </p:sp>
      <p:sp>
        <p:nvSpPr>
          <p:cNvPr id="9" name="Text Placeholder 8"/>
          <p:cNvSpPr>
            <a:spLocks noGrp="1"/>
          </p:cNvSpPr>
          <p:nvPr>
            <p:ph type="body" sz="quarter" idx="13"/>
          </p:nvPr>
        </p:nvSpPr>
        <p:spPr/>
        <p:txBody>
          <a:bodyPr/>
          <a:lstStyle/>
          <a:p>
            <a:r>
              <a:rPr lang="fr-FR" u="sng" dirty="0" smtClean="0"/>
              <a:t>Exemple 2d :</a:t>
            </a:r>
          </a:p>
          <a:p>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132856"/>
            <a:ext cx="3333750" cy="2857500"/>
          </a:xfrm>
          <a:prstGeom prst="rect">
            <a:avLst/>
          </a:prstGeom>
        </p:spPr>
      </p:pic>
      <p:sp>
        <p:nvSpPr>
          <p:cNvPr id="7" name="TextBox 6"/>
          <p:cNvSpPr txBox="1"/>
          <p:nvPr/>
        </p:nvSpPr>
        <p:spPr>
          <a:xfrm>
            <a:off x="395536" y="5075892"/>
            <a:ext cx="3333750" cy="461665"/>
          </a:xfrm>
          <a:prstGeom prst="rect">
            <a:avLst/>
          </a:prstGeom>
          <a:noFill/>
        </p:spPr>
        <p:txBody>
          <a:bodyPr wrap="square" rtlCol="0">
            <a:spAutoFit/>
          </a:bodyPr>
          <a:lstStyle/>
          <a:p>
            <a:pPr algn="ctr"/>
            <a:r>
              <a:rPr lang="fr-FR" sz="2400" i="1" dirty="0" smtClean="0"/>
              <a:t>I</a:t>
            </a:r>
            <a:endParaRPr lang="fr-FR" sz="2400" i="1" dirty="0"/>
          </a:p>
        </p:txBody>
      </p:sp>
      <p:sp>
        <p:nvSpPr>
          <p:cNvPr id="10" name="TextBox 9"/>
          <p:cNvSpPr txBox="1"/>
          <p:nvPr/>
        </p:nvSpPr>
        <p:spPr>
          <a:xfrm>
            <a:off x="4355976" y="1349289"/>
            <a:ext cx="1080120" cy="461665"/>
          </a:xfrm>
          <a:prstGeom prst="rect">
            <a:avLst/>
          </a:prstGeom>
          <a:noFill/>
        </p:spPr>
        <p:txBody>
          <a:bodyPr wrap="square" rtlCol="0">
            <a:spAutoFit/>
          </a:bodyPr>
          <a:lstStyle/>
          <a:p>
            <a:pPr algn="ctr"/>
            <a:r>
              <a:rPr lang="fr-FR" sz="2400" i="1" dirty="0" smtClean="0"/>
              <a:t>M</a:t>
            </a:r>
            <a:endParaRPr lang="fr-FR" sz="2400" i="1" dirty="0"/>
          </a:p>
        </p:txBody>
      </p:sp>
      <mc:AlternateContent xmlns:mc="http://schemas.openxmlformats.org/markup-compatibility/2006" xmlns:a14="http://schemas.microsoft.com/office/drawing/2010/main">
        <mc:Choice Requires="a14">
          <p:sp>
            <p:nvSpPr>
              <p:cNvPr id="11" name="TextBox 10"/>
              <p:cNvSpPr txBox="1"/>
              <p:nvPr/>
            </p:nvSpPr>
            <p:spPr>
              <a:xfrm>
                <a:off x="2195736" y="6111520"/>
                <a:ext cx="333375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400" i="1" smtClean="0">
                          <a:latin typeface="Cambria Math"/>
                        </a:rPr>
                        <m:t>_</m:t>
                      </m:r>
                      <m:r>
                        <a:rPr lang="fr-FR" sz="2400" b="0" i="1" smtClean="0">
                          <a:latin typeface="Cambria Math"/>
                        </a:rPr>
                        <m:t>________</m:t>
                      </m:r>
                    </m:oMath>
                  </m:oMathPara>
                </a14:m>
                <a:endParaRPr lang="fr-FR" sz="24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2195736" y="6111520"/>
                <a:ext cx="3333750" cy="461665"/>
              </a:xfrm>
              <a:prstGeom prst="rect">
                <a:avLst/>
              </a:prstGeom>
              <a:blipFill rotWithShape="1">
                <a:blip r:embed="rId4"/>
                <a:stretch>
                  <a:fillRect/>
                </a:stretch>
              </a:blipFill>
            </p:spPr>
            <p:txBody>
              <a:bodyPr/>
              <a:lstStyle/>
              <a:p>
                <a:r>
                  <a:rPr lang="fr-FR">
                    <a:noFill/>
                  </a:rPr>
                  <a:t> </a:t>
                </a:r>
              </a:p>
            </p:txBody>
          </p:sp>
        </mc:Fallback>
      </mc:AlternateContent>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1268760"/>
            <a:ext cx="2448272" cy="209851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5325" y="3647142"/>
            <a:ext cx="3333750" cy="2857500"/>
          </a:xfrm>
          <a:prstGeom prst="rect">
            <a:avLst/>
          </a:prstGeom>
        </p:spPr>
      </p:pic>
    </p:spTree>
    <p:extLst>
      <p:ext uri="{BB962C8B-B14F-4D97-AF65-F5344CB8AC3E}">
        <p14:creationId xmlns:p14="http://schemas.microsoft.com/office/powerpoint/2010/main" val="4286974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inférieure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59</a:t>
            </a:fld>
            <a:endParaRPr lang="fr-FR" dirty="0"/>
          </a:p>
        </p:txBody>
      </p:sp>
      <p:sp>
        <p:nvSpPr>
          <p:cNvPr id="9" name="Text Placeholder 8"/>
          <p:cNvSpPr>
            <a:spLocks noGrp="1"/>
          </p:cNvSpPr>
          <p:nvPr>
            <p:ph type="body" sz="quarter" idx="13"/>
          </p:nvPr>
        </p:nvSpPr>
        <p:spPr/>
        <p:txBody>
          <a:bodyPr/>
          <a:lstStyle/>
          <a:p>
            <a:r>
              <a:rPr lang="fr-FR" u="sng" dirty="0" smtClean="0"/>
              <a:t>Exemple 2d :</a:t>
            </a:r>
          </a:p>
          <a:p>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916832"/>
            <a:ext cx="2493657" cy="2137420"/>
          </a:xfrm>
          <a:prstGeom prst="rect">
            <a:avLst/>
          </a:prstGeom>
        </p:spPr>
      </p:pic>
      <p:sp>
        <p:nvSpPr>
          <p:cNvPr id="7" name="TextBox 6"/>
          <p:cNvSpPr txBox="1"/>
          <p:nvPr/>
        </p:nvSpPr>
        <p:spPr>
          <a:xfrm>
            <a:off x="1331640" y="3684920"/>
            <a:ext cx="3333750" cy="461665"/>
          </a:xfrm>
          <a:prstGeom prst="rect">
            <a:avLst/>
          </a:prstGeom>
          <a:noFill/>
        </p:spPr>
        <p:txBody>
          <a:bodyPr wrap="square" rtlCol="0">
            <a:spAutoFit/>
          </a:bodyPr>
          <a:lstStyle/>
          <a:p>
            <a:pPr algn="ctr"/>
            <a:r>
              <a:rPr lang="fr-FR" sz="2400" i="1" dirty="0" smtClean="0"/>
              <a:t>I</a:t>
            </a:r>
            <a:endParaRPr lang="fr-FR" sz="2400" i="1" dirty="0"/>
          </a:p>
        </p:txBody>
      </p:sp>
      <mc:AlternateContent xmlns:mc="http://schemas.openxmlformats.org/markup-compatibility/2006" xmlns:a14="http://schemas.microsoft.com/office/drawing/2010/main">
        <mc:Choice Requires="a14">
          <p:sp>
            <p:nvSpPr>
              <p:cNvPr id="11" name="TextBox 10"/>
              <p:cNvSpPr txBox="1"/>
              <p:nvPr/>
            </p:nvSpPr>
            <p:spPr>
              <a:xfrm>
                <a:off x="1742306" y="6178194"/>
                <a:ext cx="3333750" cy="49340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400" i="1" smtClean="0">
                          <a:latin typeface="Cambria Math"/>
                        </a:rPr>
                        <m:t>𝐼</m:t>
                      </m:r>
                      <m:r>
                        <a:rPr lang="fr-FR" sz="2400" i="1" smtClean="0">
                          <a:latin typeface="Cambria Math"/>
                        </a:rPr>
                        <m:t> </m:t>
                      </m:r>
                      <m:sSub>
                        <m:sSubPr>
                          <m:ctrlPr>
                            <a:rPr lang="fr-FR" sz="2400" i="1">
                              <a:latin typeface="Cambria Math"/>
                            </a:rPr>
                          </m:ctrlPr>
                        </m:sSubPr>
                        <m:e>
                          <m:r>
                            <a:rPr lang="fr-FR" sz="2400" i="1">
                              <a:latin typeface="Cambria Math"/>
                              <a:ea typeface="Cambria Math"/>
                            </a:rPr>
                            <m:t>∆</m:t>
                          </m:r>
                        </m:e>
                        <m:sub>
                          <m:sSub>
                            <m:sSubPr>
                              <m:ctrlPr>
                                <a:rPr lang="fr-FR" sz="2400" b="0" i="1" smtClean="0">
                                  <a:latin typeface="Cambria Math"/>
                                </a:rPr>
                              </m:ctrlPr>
                            </m:sSubPr>
                            <m:e>
                              <m:r>
                                <m:rPr>
                                  <m:sty m:val="p"/>
                                </m:rPr>
                                <a:rPr lang="fr-FR" sz="2400" b="0" i="0" smtClean="0">
                                  <a:latin typeface="Cambria Math"/>
                                </a:rPr>
                                <m:t>Γ</m:t>
                              </m:r>
                            </m:e>
                            <m:sub>
                              <m:r>
                                <a:rPr lang="fr-FR" sz="2400" b="0" i="1" smtClean="0">
                                  <a:latin typeface="Cambria Math"/>
                                </a:rPr>
                                <m:t>4</m:t>
                              </m:r>
                            </m:sub>
                          </m:sSub>
                          <m:r>
                            <a:rPr lang="fr-FR" sz="2400" i="1">
                              <a:latin typeface="Cambria Math"/>
                            </a:rPr>
                            <m:t> </m:t>
                          </m:r>
                        </m:sub>
                      </m:sSub>
                      <m:r>
                        <a:rPr lang="fr-FR" sz="2400" i="1">
                          <a:latin typeface="Cambria Math"/>
                        </a:rPr>
                        <m:t>𝑀</m:t>
                      </m:r>
                    </m:oMath>
                  </m:oMathPara>
                </a14:m>
                <a:endParaRPr lang="fr-FR" sz="24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1742306" y="6178194"/>
                <a:ext cx="3333750" cy="493405"/>
              </a:xfrm>
              <a:prstGeom prst="rect">
                <a:avLst/>
              </a:prstGeom>
              <a:blipFill rotWithShape="1">
                <a:blip r:embed="rId4"/>
                <a:stretch>
                  <a:fillRect/>
                </a:stretch>
              </a:blipFill>
            </p:spPr>
            <p:txBody>
              <a:bodyPr/>
              <a:lstStyle/>
              <a:p>
                <a:r>
                  <a:rPr lang="fr-FR">
                    <a:noFill/>
                  </a:rPr>
                  <a:t> </a:t>
                </a:r>
              </a:p>
            </p:txBody>
          </p:sp>
        </mc:Fallback>
      </mc:AlternateContent>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4410106"/>
            <a:ext cx="2493657" cy="2137420"/>
          </a:xfrm>
          <a:prstGeom prst="rect">
            <a:avLst/>
          </a:prstGeom>
        </p:spPr>
      </p:pic>
      <p:cxnSp>
        <p:nvCxnSpPr>
          <p:cNvPr id="14" name="Straight Arrow Connector 13"/>
          <p:cNvCxnSpPr/>
          <p:nvPr/>
        </p:nvCxnSpPr>
        <p:spPr>
          <a:xfrm flipH="1">
            <a:off x="643738" y="1988840"/>
            <a:ext cx="2992158" cy="356339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79912" y="1628800"/>
            <a:ext cx="5184576" cy="4524315"/>
          </a:xfrm>
          <a:prstGeom prst="rect">
            <a:avLst/>
          </a:prstGeom>
          <a:noFill/>
        </p:spPr>
        <p:txBody>
          <a:bodyPr wrap="square" rtlCol="0">
            <a:spAutoFit/>
          </a:bodyPr>
          <a:lstStyle/>
          <a:p>
            <a:r>
              <a:rPr lang="fr-FR" sz="2400" dirty="0" smtClean="0"/>
              <a:t>La valeur de ce pixel </a:t>
            </a:r>
            <a:r>
              <a:rPr lang="fr-FR" sz="2400" i="1" dirty="0" smtClean="0"/>
              <a:t>P</a:t>
            </a:r>
            <a:r>
              <a:rPr lang="fr-FR" sz="2400" dirty="0" smtClean="0"/>
              <a:t> est </a:t>
            </a:r>
            <a:r>
              <a:rPr lang="fr-FR" sz="2400" b="1" dirty="0" smtClean="0"/>
              <a:t>85</a:t>
            </a:r>
            <a:r>
              <a:rPr lang="fr-FR" sz="2400" dirty="0" smtClean="0"/>
              <a:t>.</a:t>
            </a:r>
          </a:p>
          <a:p>
            <a:endParaRPr lang="fr-FR" sz="2400" dirty="0"/>
          </a:p>
          <a:p>
            <a:r>
              <a:rPr lang="fr-FR" sz="2400" dirty="0" smtClean="0"/>
              <a:t>Imaginons que </a:t>
            </a:r>
            <a:r>
              <a:rPr lang="fr-FR" sz="2400" i="1" dirty="0" smtClean="0"/>
              <a:t>I</a:t>
            </a:r>
            <a:r>
              <a:rPr lang="fr-FR" sz="2400" dirty="0" smtClean="0"/>
              <a:t> soit un relief montagneux où vous vous promenez.</a:t>
            </a:r>
          </a:p>
          <a:p>
            <a:endParaRPr lang="fr-FR" sz="2400" i="1" dirty="0"/>
          </a:p>
          <a:p>
            <a:r>
              <a:rPr lang="fr-FR" sz="2400" dirty="0" smtClean="0"/>
              <a:t>Vous partez des points de </a:t>
            </a:r>
            <a:r>
              <a:rPr lang="fr-FR" sz="2400" i="1" dirty="0" smtClean="0"/>
              <a:t>M</a:t>
            </a:r>
            <a:r>
              <a:rPr lang="fr-FR" sz="2400" dirty="0" smtClean="0"/>
              <a:t>, et vous voulez aller vers </a:t>
            </a:r>
            <a:r>
              <a:rPr lang="fr-FR" sz="2400" i="1" dirty="0" smtClean="0"/>
              <a:t>P</a:t>
            </a:r>
            <a:r>
              <a:rPr lang="fr-FR" sz="2400" dirty="0" smtClean="0"/>
              <a:t> en descendant le moins possible d’altitude.</a:t>
            </a:r>
          </a:p>
          <a:p>
            <a:endParaRPr lang="fr-FR" sz="2400" dirty="0"/>
          </a:p>
          <a:p>
            <a:r>
              <a:rPr lang="fr-FR" sz="2400" dirty="0" smtClean="0"/>
              <a:t>Dans le meilleur des cas, vous devrez nécessairement descendre à l’altitude </a:t>
            </a:r>
            <a:r>
              <a:rPr lang="fr-FR" sz="2400" b="1" dirty="0" smtClean="0"/>
              <a:t>85</a:t>
            </a:r>
            <a:r>
              <a:rPr lang="fr-FR" sz="2400" dirty="0" smtClean="0"/>
              <a:t> pour rejoindre </a:t>
            </a:r>
            <a:r>
              <a:rPr lang="fr-FR" sz="2400" i="1" dirty="0" smtClean="0"/>
              <a:t>P</a:t>
            </a:r>
            <a:r>
              <a:rPr lang="fr-FR" sz="2400" dirty="0" smtClean="0"/>
              <a:t>.</a:t>
            </a:r>
            <a:endParaRPr lang="fr-FR" sz="2400" dirty="0"/>
          </a:p>
        </p:txBody>
      </p:sp>
    </p:spTree>
    <p:extLst>
      <p:ext uri="{BB962C8B-B14F-4D97-AF65-F5344CB8AC3E}">
        <p14:creationId xmlns:p14="http://schemas.microsoft.com/office/powerpoint/2010/main" val="103541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149079"/>
            <a:ext cx="2847069" cy="225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fr-FR" dirty="0" smtClean="0"/>
              <a:t>Introduction</a:t>
            </a:r>
            <a:endParaRPr lang="fr-FR" dirty="0"/>
          </a:p>
        </p:txBody>
      </p:sp>
      <p:sp>
        <p:nvSpPr>
          <p:cNvPr id="7" name="Slide Number Placeholder 6"/>
          <p:cNvSpPr>
            <a:spLocks noGrp="1"/>
          </p:cNvSpPr>
          <p:nvPr>
            <p:ph type="sldNum" sz="quarter" idx="12"/>
          </p:nvPr>
        </p:nvSpPr>
        <p:spPr/>
        <p:txBody>
          <a:bodyPr/>
          <a:lstStyle/>
          <a:p>
            <a:fld id="{3E28E49E-0FA3-4073-82CF-17635106A4E9}" type="slidenum">
              <a:rPr lang="fr-FR" smtClean="0"/>
              <a:pPr/>
              <a:t>6</a:t>
            </a:fld>
            <a:endParaRPr lang="fr-FR" dirty="0"/>
          </a:p>
        </p:txBody>
      </p:sp>
      <p:sp>
        <p:nvSpPr>
          <p:cNvPr id="6" name="Text Placeholder 5"/>
          <p:cNvSpPr>
            <a:spLocks noGrp="1"/>
          </p:cNvSpPr>
          <p:nvPr>
            <p:ph type="body" sz="quarter" idx="13"/>
          </p:nvPr>
        </p:nvSpPr>
        <p:spPr/>
        <p:txBody>
          <a:bodyPr/>
          <a:lstStyle/>
          <a:p>
            <a:r>
              <a:rPr lang="fr-FR" dirty="0" smtClean="0"/>
              <a:t>On peut noter d’autres types d’images, comment </a:t>
            </a:r>
            <a:r>
              <a:rPr lang="fr-FR" b="1" dirty="0" smtClean="0"/>
              <a:t>les images en niveau de gris 16 bits ou 32 bits</a:t>
            </a:r>
            <a:r>
              <a:rPr lang="fr-FR" dirty="0" smtClean="0"/>
              <a:t>, permettant de récupérer des informations plus précises (souvent utilisé dans des domaines tels que l’astronomie, le médical, …). </a:t>
            </a:r>
          </a:p>
          <a:p>
            <a:r>
              <a:rPr lang="fr-FR" dirty="0" smtClean="0"/>
              <a:t>Ce sont en général ________________________________________</a:t>
            </a:r>
          </a:p>
          <a:p>
            <a:r>
              <a:rPr lang="fr-FR" dirty="0" smtClean="0"/>
              <a:t>_______________________________________________________</a:t>
            </a:r>
          </a:p>
        </p:txBody>
      </p:sp>
      <p:graphicFrame>
        <p:nvGraphicFramePr>
          <p:cNvPr id="3" name="Object 2"/>
          <p:cNvGraphicFramePr>
            <a:graphicFrameLocks noChangeAspect="1"/>
          </p:cNvGraphicFramePr>
          <p:nvPr>
            <p:extLst>
              <p:ext uri="{D42A27DB-BD31-4B8C-83A1-F6EECF244321}">
                <p14:modId xmlns:p14="http://schemas.microsoft.com/office/powerpoint/2010/main" val="11210348"/>
              </p:ext>
            </p:extLst>
          </p:nvPr>
        </p:nvGraphicFramePr>
        <p:xfrm>
          <a:off x="5652120" y="4448582"/>
          <a:ext cx="2841625" cy="1655763"/>
        </p:xfrm>
        <a:graphic>
          <a:graphicData uri="http://schemas.openxmlformats.org/presentationml/2006/ole">
            <mc:AlternateContent xmlns:mc="http://schemas.openxmlformats.org/markup-compatibility/2006">
              <mc:Choice xmlns:v="urn:schemas-microsoft-com:vml" Requires="v">
                <p:oleObj spid="_x0000_s51261" name="Worksheet" r:id="rId5" imgW="1438188" imgH="838080" progId="Excel.Sheet.12">
                  <p:embed/>
                </p:oleObj>
              </mc:Choice>
              <mc:Fallback>
                <p:oleObj name="Worksheet" r:id="rId5" imgW="1438188" imgH="838080" progId="Excel.Sheet.12">
                  <p:embed/>
                  <p:pic>
                    <p:nvPicPr>
                      <p:cNvPr id="0" name="Object 6"/>
                      <p:cNvPicPr>
                        <a:picLocks noChangeAspect="1" noChangeArrowheads="1"/>
                      </p:cNvPicPr>
                      <p:nvPr/>
                    </p:nvPicPr>
                    <p:blipFill>
                      <a:blip r:embed="rId6"/>
                      <a:srcRect/>
                      <a:stretch>
                        <a:fillRect/>
                      </a:stretch>
                    </p:blipFill>
                    <p:spPr bwMode="auto">
                      <a:xfrm>
                        <a:off x="5652120" y="4448582"/>
                        <a:ext cx="284162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1970853" y="4905164"/>
            <a:ext cx="72008" cy="7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Arrow Connector 9"/>
          <p:cNvCxnSpPr/>
          <p:nvPr/>
        </p:nvCxnSpPr>
        <p:spPr>
          <a:xfrm flipH="1" flipV="1">
            <a:off x="2123728" y="4941168"/>
            <a:ext cx="3312368" cy="27954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0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inférieure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60</a:t>
            </a:fld>
            <a:endParaRPr lang="fr-FR" dirty="0"/>
          </a:p>
        </p:txBody>
      </p:sp>
      <p:sp>
        <p:nvSpPr>
          <p:cNvPr id="9" name="Text Placeholder 8"/>
          <p:cNvSpPr>
            <a:spLocks noGrp="1"/>
          </p:cNvSpPr>
          <p:nvPr>
            <p:ph type="body" sz="quarter" idx="13"/>
          </p:nvPr>
        </p:nvSpPr>
        <p:spPr/>
        <p:txBody>
          <a:bodyPr/>
          <a:lstStyle/>
          <a:p>
            <a:r>
              <a:rPr lang="fr-FR" dirty="0" smtClean="0"/>
              <a:t>Que se passe-t-il si on ajoute un chemin « haut » entre </a:t>
            </a:r>
            <a:r>
              <a:rPr lang="fr-FR" i="1" dirty="0" smtClean="0"/>
              <a:t>M</a:t>
            </a:r>
            <a:r>
              <a:rPr lang="fr-FR" dirty="0" smtClean="0"/>
              <a:t> et </a:t>
            </a:r>
            <a:r>
              <a:rPr lang="fr-FR" i="1" dirty="0" smtClean="0"/>
              <a:t>P</a:t>
            </a:r>
            <a:r>
              <a:rPr lang="fr-FR" dirty="0" smtClean="0"/>
              <a:t> ?</a:t>
            </a:r>
          </a:p>
          <a:p>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132856"/>
            <a:ext cx="3333750" cy="2857499"/>
          </a:xfrm>
          <a:prstGeom prst="rect">
            <a:avLst/>
          </a:prstGeom>
        </p:spPr>
      </p:pic>
      <p:sp>
        <p:nvSpPr>
          <p:cNvPr id="7" name="TextBox 6"/>
          <p:cNvSpPr txBox="1"/>
          <p:nvPr/>
        </p:nvSpPr>
        <p:spPr>
          <a:xfrm>
            <a:off x="395536" y="5075892"/>
            <a:ext cx="3333750" cy="461665"/>
          </a:xfrm>
          <a:prstGeom prst="rect">
            <a:avLst/>
          </a:prstGeom>
          <a:noFill/>
        </p:spPr>
        <p:txBody>
          <a:bodyPr wrap="square" rtlCol="0">
            <a:spAutoFit/>
          </a:bodyPr>
          <a:lstStyle/>
          <a:p>
            <a:pPr algn="ctr"/>
            <a:r>
              <a:rPr lang="fr-FR" sz="2400" i="1" dirty="0" smtClean="0"/>
              <a:t>I</a:t>
            </a:r>
            <a:endParaRPr lang="fr-FR" sz="2400" i="1" dirty="0"/>
          </a:p>
        </p:txBody>
      </p:sp>
      <mc:AlternateContent xmlns:mc="http://schemas.openxmlformats.org/markup-compatibility/2006" xmlns:a14="http://schemas.microsoft.com/office/drawing/2010/main">
        <mc:Choice Requires="a14">
          <p:sp>
            <p:nvSpPr>
              <p:cNvPr id="11" name="TextBox 10"/>
              <p:cNvSpPr txBox="1"/>
              <p:nvPr/>
            </p:nvSpPr>
            <p:spPr>
              <a:xfrm>
                <a:off x="5294336" y="5075892"/>
                <a:ext cx="3333750" cy="49340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400" i="1" smtClean="0">
                          <a:latin typeface="Cambria Math"/>
                        </a:rPr>
                        <m:t>𝐼</m:t>
                      </m:r>
                      <m:r>
                        <a:rPr lang="fr-FR" sz="2400" i="1" smtClean="0">
                          <a:latin typeface="Cambria Math"/>
                        </a:rPr>
                        <m:t> </m:t>
                      </m:r>
                      <m:sSub>
                        <m:sSubPr>
                          <m:ctrlPr>
                            <a:rPr lang="fr-FR" sz="2400" i="1">
                              <a:latin typeface="Cambria Math"/>
                            </a:rPr>
                          </m:ctrlPr>
                        </m:sSubPr>
                        <m:e>
                          <m:r>
                            <a:rPr lang="fr-FR" sz="2400" i="1">
                              <a:latin typeface="Cambria Math"/>
                              <a:ea typeface="Cambria Math"/>
                            </a:rPr>
                            <m:t>∆</m:t>
                          </m:r>
                        </m:e>
                        <m:sub>
                          <m:sSub>
                            <m:sSubPr>
                              <m:ctrlPr>
                                <a:rPr lang="fr-FR" sz="2400" b="0" i="1" smtClean="0">
                                  <a:latin typeface="Cambria Math"/>
                                </a:rPr>
                              </m:ctrlPr>
                            </m:sSubPr>
                            <m:e>
                              <m:r>
                                <m:rPr>
                                  <m:sty m:val="p"/>
                                </m:rPr>
                                <a:rPr lang="fr-FR" sz="2400" b="0" i="0" smtClean="0">
                                  <a:latin typeface="Cambria Math"/>
                                </a:rPr>
                                <m:t>Γ</m:t>
                              </m:r>
                            </m:e>
                            <m:sub>
                              <m:r>
                                <a:rPr lang="fr-FR" sz="2400" b="0" i="1" smtClean="0">
                                  <a:latin typeface="Cambria Math"/>
                                </a:rPr>
                                <m:t>4</m:t>
                              </m:r>
                            </m:sub>
                          </m:sSub>
                          <m:r>
                            <a:rPr lang="fr-FR" sz="2400" i="1">
                              <a:latin typeface="Cambria Math"/>
                            </a:rPr>
                            <m:t> </m:t>
                          </m:r>
                        </m:sub>
                      </m:sSub>
                      <m:r>
                        <a:rPr lang="fr-FR" sz="2400" i="1">
                          <a:latin typeface="Cambria Math"/>
                        </a:rPr>
                        <m:t>𝑀</m:t>
                      </m:r>
                    </m:oMath>
                  </m:oMathPara>
                </a14:m>
                <a:endParaRPr lang="fr-FR" sz="24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5294336" y="5075892"/>
                <a:ext cx="3333750" cy="493405"/>
              </a:xfrm>
              <a:prstGeom prst="rect">
                <a:avLst/>
              </a:prstGeom>
              <a:blipFill rotWithShape="1">
                <a:blip r:embed="rId4"/>
                <a:stretch>
                  <a:fillRect/>
                </a:stretch>
              </a:blipFill>
            </p:spPr>
            <p:txBody>
              <a:bodyPr/>
              <a:lstStyle/>
              <a:p>
                <a:r>
                  <a:rPr lang="fr-FR">
                    <a:noFill/>
                  </a:rPr>
                  <a:t> </a:t>
                </a:r>
              </a:p>
            </p:txBody>
          </p:sp>
        </mc:Fallback>
      </mc:AlternateContent>
      <p:sp>
        <p:nvSpPr>
          <p:cNvPr id="13" name="TextBox 12"/>
          <p:cNvSpPr txBox="1"/>
          <p:nvPr/>
        </p:nvSpPr>
        <p:spPr>
          <a:xfrm>
            <a:off x="179512" y="5661248"/>
            <a:ext cx="8856984" cy="830997"/>
          </a:xfrm>
          <a:prstGeom prst="rect">
            <a:avLst/>
          </a:prstGeom>
          <a:noFill/>
        </p:spPr>
        <p:txBody>
          <a:bodyPr wrap="square" rtlCol="0">
            <a:spAutoFit/>
          </a:bodyPr>
          <a:lstStyle/>
          <a:p>
            <a:r>
              <a:rPr lang="fr-FR" sz="2400" dirty="0" smtClean="0"/>
              <a:t>Le chemin haut permet à l’algorithme de faire un détour pour atteindre certains pixels de l’image : la reconstruction possède des zones plus claires.</a:t>
            </a:r>
            <a:endParaRPr lang="fr-FR" sz="24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2132855"/>
            <a:ext cx="3333750" cy="2857500"/>
          </a:xfrm>
          <a:prstGeom prst="rect">
            <a:avLst/>
          </a:prstGeom>
        </p:spPr>
      </p:pic>
    </p:spTree>
    <p:extLst>
      <p:ext uri="{BB962C8B-B14F-4D97-AF65-F5344CB8AC3E}">
        <p14:creationId xmlns:p14="http://schemas.microsoft.com/office/powerpoint/2010/main" val="32974382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inférieure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61</a:t>
            </a:fld>
            <a:endParaRPr lang="fr-FR" dirty="0"/>
          </a:p>
        </p:txBody>
      </p:sp>
      <p:sp>
        <p:nvSpPr>
          <p:cNvPr id="9" name="Text Placeholder 8"/>
          <p:cNvSpPr>
            <a:spLocks noGrp="1"/>
          </p:cNvSpPr>
          <p:nvPr>
            <p:ph type="body" sz="quarter" idx="13"/>
          </p:nvPr>
        </p:nvSpPr>
        <p:spPr/>
        <p:txBody>
          <a:bodyPr/>
          <a:lstStyle/>
          <a:p>
            <a:r>
              <a:rPr lang="fr-FR" dirty="0" smtClean="0"/>
              <a:t>Que se passe-t-il si on « creuse » le relief à certains endroits ?</a:t>
            </a:r>
          </a:p>
          <a:p>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916832"/>
            <a:ext cx="2493657" cy="2137420"/>
          </a:xfrm>
          <a:prstGeom prst="rect">
            <a:avLst/>
          </a:prstGeom>
        </p:spPr>
      </p:pic>
      <p:sp>
        <p:nvSpPr>
          <p:cNvPr id="7" name="TextBox 6"/>
          <p:cNvSpPr txBox="1"/>
          <p:nvPr/>
        </p:nvSpPr>
        <p:spPr>
          <a:xfrm>
            <a:off x="1331640" y="3684920"/>
            <a:ext cx="3333750" cy="400110"/>
          </a:xfrm>
          <a:prstGeom prst="rect">
            <a:avLst/>
          </a:prstGeom>
          <a:noFill/>
        </p:spPr>
        <p:txBody>
          <a:bodyPr wrap="square" rtlCol="0">
            <a:spAutoFit/>
          </a:bodyPr>
          <a:lstStyle/>
          <a:p>
            <a:pPr algn="ctr"/>
            <a:r>
              <a:rPr lang="fr-FR" sz="2000" i="1" dirty="0" smtClean="0"/>
              <a:t>I</a:t>
            </a:r>
            <a:endParaRPr lang="fr-FR" sz="2000" i="1" dirty="0"/>
          </a:p>
        </p:txBody>
      </p:sp>
      <mc:AlternateContent xmlns:mc="http://schemas.openxmlformats.org/markup-compatibility/2006" xmlns:a14="http://schemas.microsoft.com/office/drawing/2010/main">
        <mc:Choice Requires="a14">
          <p:sp>
            <p:nvSpPr>
              <p:cNvPr id="11" name="TextBox 10"/>
              <p:cNvSpPr txBox="1"/>
              <p:nvPr/>
            </p:nvSpPr>
            <p:spPr>
              <a:xfrm>
                <a:off x="1570356" y="6178194"/>
                <a:ext cx="3333750"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000" i="1">
                          <a:latin typeface="Cambria Math"/>
                        </a:rPr>
                        <m:t>𝐼</m:t>
                      </m:r>
                      <m:r>
                        <a:rPr lang="fr-FR" sz="2000" i="1">
                          <a:latin typeface="Cambria Math"/>
                        </a:rPr>
                        <m:t> </m:t>
                      </m:r>
                      <m:sSub>
                        <m:sSubPr>
                          <m:ctrlPr>
                            <a:rPr lang="fr-FR" sz="2000" i="1">
                              <a:latin typeface="Cambria Math"/>
                            </a:rPr>
                          </m:ctrlPr>
                        </m:sSubPr>
                        <m:e>
                          <m:r>
                            <a:rPr lang="fr-FR" sz="2000" i="1">
                              <a:latin typeface="Cambria Math"/>
                              <a:ea typeface="Cambria Math"/>
                            </a:rPr>
                            <m:t>∆</m:t>
                          </m:r>
                        </m:e>
                        <m:sub>
                          <m:r>
                            <a:rPr lang="fr-FR" sz="2000" i="1">
                              <a:latin typeface="Cambria Math"/>
                            </a:rPr>
                            <m:t>𝐸</m:t>
                          </m:r>
                          <m:r>
                            <a:rPr lang="fr-FR" sz="2000" i="1">
                              <a:latin typeface="Cambria Math"/>
                            </a:rPr>
                            <m:t> </m:t>
                          </m:r>
                        </m:sub>
                      </m:sSub>
                      <m:r>
                        <a:rPr lang="fr-FR" sz="2000" i="1">
                          <a:latin typeface="Cambria Math"/>
                        </a:rPr>
                        <m:t>𝑀</m:t>
                      </m:r>
                    </m:oMath>
                  </m:oMathPara>
                </a14:m>
                <a:endParaRPr lang="fr-FR" sz="20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1570356" y="6178194"/>
                <a:ext cx="3333750" cy="400110"/>
              </a:xfrm>
              <a:prstGeom prst="rect">
                <a:avLst/>
              </a:prstGeom>
              <a:blipFill rotWithShape="1">
                <a:blip r:embed="rId4"/>
                <a:stretch>
                  <a:fillRect/>
                </a:stretch>
              </a:blipFill>
            </p:spPr>
            <p:txBody>
              <a:bodyPr/>
              <a:lstStyle/>
              <a:p>
                <a:r>
                  <a:rPr lang="fr-FR">
                    <a:noFill/>
                  </a:rPr>
                  <a:t> </a:t>
                </a:r>
              </a:p>
            </p:txBody>
          </p:sp>
        </mc:Fallback>
      </mc:AlternateContent>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4410106"/>
            <a:ext cx="2493657" cy="213742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4128" y="1916832"/>
            <a:ext cx="2493657" cy="213742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7904" y="1916832"/>
            <a:ext cx="1424947" cy="2137420"/>
          </a:xfrm>
          <a:prstGeom prst="rect">
            <a:avLst/>
          </a:prstGeom>
        </p:spPr>
      </p:pic>
      <p:sp>
        <p:nvSpPr>
          <p:cNvPr id="16" name="TextBox 15"/>
          <p:cNvSpPr txBox="1"/>
          <p:nvPr/>
        </p:nvSpPr>
        <p:spPr>
          <a:xfrm>
            <a:off x="8070965" y="3684920"/>
            <a:ext cx="567147" cy="400110"/>
          </a:xfrm>
          <a:prstGeom prst="rect">
            <a:avLst/>
          </a:prstGeom>
          <a:noFill/>
        </p:spPr>
        <p:txBody>
          <a:bodyPr wrap="square" rtlCol="0">
            <a:spAutoFit/>
          </a:bodyPr>
          <a:lstStyle/>
          <a:p>
            <a:pPr algn="ctr"/>
            <a:r>
              <a:rPr lang="fr-FR" sz="2000" i="1" dirty="0" smtClean="0"/>
              <a:t>I’</a:t>
            </a:r>
            <a:endParaRPr lang="fr-FR" sz="2000" i="1" dirty="0"/>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4129" y="4410106"/>
            <a:ext cx="2493656" cy="213742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8452323" y="6154405"/>
                <a:ext cx="567147" cy="42652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000" i="1" smtClean="0">
                          <a:latin typeface="Cambria Math"/>
                        </a:rPr>
                        <m:t>𝐼</m:t>
                      </m:r>
                      <m:r>
                        <a:rPr lang="fr-FR" sz="2000" b="0" i="1" smtClean="0">
                          <a:latin typeface="Cambria Math"/>
                        </a:rPr>
                        <m:t>′</m:t>
                      </m:r>
                      <m:r>
                        <a:rPr lang="fr-FR" sz="2000" i="1">
                          <a:latin typeface="Cambria Math"/>
                        </a:rPr>
                        <m:t> </m:t>
                      </m:r>
                      <m:sSub>
                        <m:sSubPr>
                          <m:ctrlPr>
                            <a:rPr lang="fr-FR" sz="2000" i="1">
                              <a:latin typeface="Cambria Math"/>
                            </a:rPr>
                          </m:ctrlPr>
                        </m:sSubPr>
                        <m:e>
                          <m:r>
                            <a:rPr lang="fr-FR" sz="2000" i="1">
                              <a:latin typeface="Cambria Math"/>
                              <a:ea typeface="Cambria Math"/>
                            </a:rPr>
                            <m:t>∆</m:t>
                          </m:r>
                        </m:e>
                        <m:sub>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4</m:t>
                              </m:r>
                            </m:sub>
                          </m:sSub>
                          <m:r>
                            <a:rPr lang="fr-FR" sz="2000" i="1">
                              <a:latin typeface="Cambria Math"/>
                            </a:rPr>
                            <m:t> </m:t>
                          </m:r>
                        </m:sub>
                      </m:sSub>
                      <m:r>
                        <a:rPr lang="fr-FR" sz="2000" i="1">
                          <a:latin typeface="Cambria Math"/>
                        </a:rPr>
                        <m:t>𝑀</m:t>
                      </m:r>
                    </m:oMath>
                  </m:oMathPara>
                </a14:m>
                <a:endParaRPr lang="fr-FR" sz="2000" i="1" dirty="0"/>
              </a:p>
            </p:txBody>
          </p:sp>
        </mc:Choice>
        <mc:Fallback xmlns="">
          <p:sp>
            <p:nvSpPr>
              <p:cNvPr id="18" name="TextBox 17"/>
              <p:cNvSpPr txBox="1">
                <a:spLocks noRot="1" noChangeAspect="1" noMove="1" noResize="1" noEditPoints="1" noAdjustHandles="1" noChangeArrowheads="1" noChangeShapeType="1" noTextEdit="1"/>
              </p:cNvSpPr>
              <p:nvPr/>
            </p:nvSpPr>
            <p:spPr>
              <a:xfrm>
                <a:off x="8452323" y="6154405"/>
                <a:ext cx="567147" cy="426527"/>
              </a:xfrm>
              <a:prstGeom prst="rect">
                <a:avLst/>
              </a:prstGeom>
              <a:blipFill rotWithShape="1">
                <a:blip r:embed="rId9"/>
                <a:stretch>
                  <a:fillRect l="-46237" r="-34409"/>
                </a:stretch>
              </a:blipFill>
            </p:spPr>
            <p:txBody>
              <a:bodyPr/>
              <a:lstStyle/>
              <a:p>
                <a:r>
                  <a:rPr lang="fr-FR">
                    <a:noFill/>
                  </a:rPr>
                  <a:t> </a:t>
                </a:r>
              </a:p>
            </p:txBody>
          </p:sp>
        </mc:Fallback>
      </mc:AlternateContent>
      <p:sp>
        <p:nvSpPr>
          <p:cNvPr id="13" name="Rectangle 12"/>
          <p:cNvSpPr/>
          <p:nvPr/>
        </p:nvSpPr>
        <p:spPr>
          <a:xfrm>
            <a:off x="7372996" y="2737037"/>
            <a:ext cx="144016" cy="2046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extBox 18"/>
          <p:cNvSpPr txBox="1"/>
          <p:nvPr/>
        </p:nvSpPr>
        <p:spPr>
          <a:xfrm>
            <a:off x="3070523" y="4365104"/>
            <a:ext cx="2509589" cy="1754326"/>
          </a:xfrm>
          <a:prstGeom prst="rect">
            <a:avLst/>
          </a:prstGeom>
          <a:noFill/>
        </p:spPr>
        <p:txBody>
          <a:bodyPr wrap="square" rtlCol="0">
            <a:spAutoFit/>
          </a:bodyPr>
          <a:lstStyle/>
          <a:p>
            <a:r>
              <a:rPr lang="fr-FR" dirty="0" smtClean="0"/>
              <a:t>En creusant le relief, on force l’algorithme à devoir descendre plus bas pour accéder à certains pixels : la reconstruction possède des zones plus foncées.</a:t>
            </a:r>
            <a:endParaRPr lang="fr-FR" dirty="0"/>
          </a:p>
        </p:txBody>
      </p:sp>
    </p:spTree>
    <p:extLst>
      <p:ext uri="{BB962C8B-B14F-4D97-AF65-F5344CB8AC3E}">
        <p14:creationId xmlns:p14="http://schemas.microsoft.com/office/powerpoint/2010/main" val="28882813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L’ouverture par reconstruction</a:t>
            </a:r>
            <a:endParaRPr lang="fr-FR" dirty="0"/>
          </a:p>
        </p:txBody>
      </p:sp>
      <p:sp>
        <p:nvSpPr>
          <p:cNvPr id="4" name="Slide Number Placeholder 3"/>
          <p:cNvSpPr>
            <a:spLocks noGrp="1"/>
          </p:cNvSpPr>
          <p:nvPr>
            <p:ph type="sldNum" sz="quarter" idx="12"/>
          </p:nvPr>
        </p:nvSpPr>
        <p:spPr/>
        <p:txBody>
          <a:bodyPr/>
          <a:lstStyle/>
          <a:p>
            <a:fld id="{3E28E49E-0FA3-4073-82CF-17635106A4E9}" type="slidenum">
              <a:rPr lang="fr-FR" smtClean="0"/>
              <a:pPr/>
              <a:t>62</a:t>
            </a:fld>
            <a:endParaRPr lang="fr-FR"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3"/>
              </p:nvPr>
            </p:nvSpPr>
            <p:spPr/>
            <p:txBody>
              <a:bodyPr/>
              <a:lstStyle/>
              <a:p>
                <a:r>
                  <a:rPr lang="fr-FR" dirty="0" smtClean="0"/>
                  <a:t>L’ouverture par reconstruction consiste à réaliser une ouverture, puis une reconstruction de l’image de départ à partir de son ouvert :</a:t>
                </a:r>
              </a:p>
              <a:p>
                <a:endParaRPr lang="fr-FR" dirty="0"/>
              </a:p>
              <a:p>
                <a:endParaRPr lang="fr-FR" dirty="0" smtClean="0"/>
              </a:p>
              <a:p>
                <a:endParaRPr lang="fr-FR" dirty="0"/>
              </a:p>
              <a:p>
                <a:endParaRPr lang="fr-FR" dirty="0" smtClean="0"/>
              </a:p>
              <a:p>
                <a:endParaRPr lang="fr-FR" dirty="0"/>
              </a:p>
              <a:p>
                <a:r>
                  <a:rPr lang="fr-FR" dirty="0" smtClean="0"/>
                  <a:t>Généralement, </a:t>
                </a:r>
                <a:r>
                  <a:rPr lang="fr-FR" i="1" dirty="0" smtClean="0"/>
                  <a:t>F </a:t>
                </a:r>
                <a:r>
                  <a:rPr lang="fr-FR" dirty="0" smtClean="0"/>
                  <a:t>(utilisé pour la reconstruction) sera un élément structurant de voisinage (</a:t>
                </a:r>
                <a14:m>
                  <m:oMath xmlns:m="http://schemas.openxmlformats.org/officeDocument/2006/math">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r>
                      <a:rPr lang="fr-FR" b="0" i="1" smtClean="0">
                        <a:latin typeface="Cambria Math"/>
                      </a:rPr>
                      <m:t>,</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8</m:t>
                        </m:r>
                      </m:sub>
                    </m:sSub>
                    <m:r>
                      <a:rPr lang="fr-FR" b="0" i="1" smtClean="0">
                        <a:latin typeface="Cambria Math"/>
                      </a:rPr>
                      <m:t>,…</m:t>
                    </m:r>
                  </m:oMath>
                </a14:m>
                <a:r>
                  <a:rPr lang="fr-FR" dirty="0" smtClean="0"/>
                  <a:t>).</a:t>
                </a:r>
                <a:endParaRPr lang="fr-FR" dirty="0"/>
              </a:p>
            </p:txBody>
          </p:sp>
        </mc:Choice>
        <mc:Fallback xmlns="">
          <p:sp>
            <p:nvSpPr>
              <p:cNvPr id="6" name="Text Placeholder 5"/>
              <p:cNvSpPr>
                <a:spLocks noGrp="1" noRot="1" noChangeAspect="1" noMove="1" noResize="1" noEditPoints="1" noAdjustHandles="1" noChangeArrowheads="1" noChangeShapeType="1" noTextEdit="1"/>
              </p:cNvSpPr>
              <p:nvPr>
                <p:ph type="body" sz="quarter" idx="13"/>
              </p:nvPr>
            </p:nvSpPr>
            <p:spPr>
              <a:blipFill rotWithShape="1">
                <a:blip r:embed="rId3"/>
                <a:stretch>
                  <a:fillRect l="-1040" r="-104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2" y="2924944"/>
                <a:ext cx="8064896" cy="1440160"/>
              </a:xfrm>
            </p:spPr>
            <p:txBody>
              <a:bodyPr/>
              <a:lstStyle/>
              <a:p>
                <a:r>
                  <a:rPr lang="fr-FR" dirty="0"/>
                  <a:t>Soit</a:t>
                </a:r>
                <a:r>
                  <a:rPr lang="fr-FR" i="1" dirty="0"/>
                  <a:t> </a:t>
                </a:r>
                <a14:m>
                  <m:oMath xmlns:m="http://schemas.openxmlformats.org/officeDocument/2006/math">
                    <m:r>
                      <a:rPr lang="fr-FR" i="1">
                        <a:latin typeface="Cambria Math"/>
                      </a:rPr>
                      <m:t>𝐼</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et soient </a:t>
                </a:r>
                <a14:m>
                  <m:oMath xmlns:m="http://schemas.openxmlformats.org/officeDocument/2006/math">
                    <m:r>
                      <a:rPr lang="fr-FR" i="1">
                        <a:latin typeface="Cambria Math"/>
                      </a:rPr>
                      <m:t>𝐸</m:t>
                    </m:r>
                    <m:r>
                      <a:rPr lang="fr-FR" i="1">
                        <a:latin typeface="Cambria Math"/>
                      </a:rPr>
                      <m:t>,</m:t>
                    </m:r>
                    <m:r>
                      <a:rPr lang="fr-FR" i="1">
                        <a:latin typeface="Cambria Math"/>
                      </a:rPr>
                      <m:t>𝐹</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a:t>
                </a:r>
                <a:r>
                  <a:rPr lang="fr-FR" b="1" dirty="0">
                    <a:solidFill>
                      <a:schemeClr val="tx1"/>
                    </a:solidFill>
                  </a:rPr>
                  <a:t>l’ouverture par reconstruction</a:t>
                </a:r>
                <a:r>
                  <a:rPr lang="fr-FR" b="1" dirty="0">
                    <a:solidFill>
                      <a:srgbClr val="C00000"/>
                    </a:solidFill>
                  </a:rPr>
                  <a:t> </a:t>
                </a:r>
                <a:r>
                  <a:rPr lang="fr-FR" dirty="0"/>
                  <a:t>(sous </a:t>
                </a:r>
                <a:r>
                  <a:rPr lang="fr-FR" i="1" dirty="0"/>
                  <a:t>F</a:t>
                </a:r>
                <a:r>
                  <a:rPr lang="fr-FR" dirty="0"/>
                  <a:t>) de </a:t>
                </a:r>
                <a:r>
                  <a:rPr lang="fr-FR" i="1" dirty="0"/>
                  <a:t>I</a:t>
                </a:r>
                <a:r>
                  <a:rPr lang="fr-FR" dirty="0"/>
                  <a:t> par </a:t>
                </a:r>
                <a:r>
                  <a:rPr lang="fr-FR" i="1" dirty="0"/>
                  <a:t>E </a:t>
                </a:r>
                <a:r>
                  <a:rPr lang="fr-FR" dirty="0"/>
                  <a:t>est</a:t>
                </a:r>
                <a:endParaRPr lang="fr-FR" i="1" dirty="0"/>
              </a:p>
              <a:p>
                <a:r>
                  <a:rPr lang="fr-FR" dirty="0" smtClean="0"/>
                  <a:t>___________________________________________________</a:t>
                </a:r>
                <a:endParaRPr lang="fr-FR"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2" y="2924944"/>
                <a:ext cx="8064896" cy="1440160"/>
              </a:xfrm>
              <a:blipFill rotWithShape="1">
                <a:blip r:embed="rId4"/>
                <a:stretch>
                  <a:fillRect l="-979" r="-979" b="-9917"/>
                </a:stretch>
              </a:blipFill>
            </p:spPr>
            <p:txBody>
              <a:bodyPr/>
              <a:lstStyle/>
              <a:p>
                <a:r>
                  <a:rPr lang="fr-FR">
                    <a:noFill/>
                  </a:rPr>
                  <a:t> </a:t>
                </a:r>
              </a:p>
            </p:txBody>
          </p:sp>
        </mc:Fallback>
      </mc:AlternateContent>
    </p:spTree>
    <p:extLst>
      <p:ext uri="{BB962C8B-B14F-4D97-AF65-F5344CB8AC3E}">
        <p14:creationId xmlns:p14="http://schemas.microsoft.com/office/powerpoint/2010/main" val="6280963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L’ouverture par reconstruction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63</a:t>
            </a:fld>
            <a:endParaRPr lang="fr-FR" dirty="0"/>
          </a:p>
        </p:txBody>
      </p:sp>
      <p:sp>
        <p:nvSpPr>
          <p:cNvPr id="9" name="Text Placeholder 8"/>
          <p:cNvSpPr>
            <a:spLocks noGrp="1"/>
          </p:cNvSpPr>
          <p:nvPr>
            <p:ph type="body" sz="quarter" idx="13"/>
          </p:nvPr>
        </p:nvSpPr>
        <p:spPr/>
        <p:txBody>
          <a:bodyPr/>
          <a:lstStyle/>
          <a:p>
            <a:r>
              <a:rPr lang="fr-FR" dirty="0" smtClean="0"/>
              <a:t>Exemple 1d :</a:t>
            </a:r>
            <a:endParaRPr lang="fr-F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36" y="2276872"/>
            <a:ext cx="8654852" cy="297015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35" y="2276871"/>
            <a:ext cx="8654852" cy="2970153"/>
          </a:xfrm>
          <a:prstGeom prst="rect">
            <a:avLst/>
          </a:prstGeom>
        </p:spPr>
      </p:pic>
      <p:sp>
        <p:nvSpPr>
          <p:cNvPr id="7" name="TextBox 6"/>
          <p:cNvSpPr txBox="1"/>
          <p:nvPr/>
        </p:nvSpPr>
        <p:spPr>
          <a:xfrm>
            <a:off x="7380312" y="2636912"/>
            <a:ext cx="288862" cy="461665"/>
          </a:xfrm>
          <a:prstGeom prst="rect">
            <a:avLst/>
          </a:prstGeom>
          <a:noFill/>
        </p:spPr>
        <p:txBody>
          <a:bodyPr wrap="none" rtlCol="0">
            <a:spAutoFit/>
          </a:bodyPr>
          <a:lstStyle/>
          <a:p>
            <a:r>
              <a:rPr lang="fr-FR" sz="2400" i="1" dirty="0" smtClean="0"/>
              <a:t>I</a:t>
            </a:r>
            <a:endParaRPr lang="fr-FR" sz="2400" i="1" dirty="0"/>
          </a:p>
        </p:txBody>
      </p:sp>
      <p:cxnSp>
        <p:nvCxnSpPr>
          <p:cNvPr id="12" name="Straight Arrow Connector 11"/>
          <p:cNvCxnSpPr/>
          <p:nvPr/>
        </p:nvCxnSpPr>
        <p:spPr>
          <a:xfrm flipH="1">
            <a:off x="6516216" y="2821578"/>
            <a:ext cx="864096" cy="9403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6333016" y="5247024"/>
                <a:ext cx="8658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a:rPr>
                        <m:t>𝐼</m:t>
                      </m:r>
                      <m:r>
                        <a:rPr lang="fr-FR" sz="2400" b="0" i="1" smtClean="0">
                          <a:latin typeface="Cambria Math"/>
                        </a:rPr>
                        <m:t>∘</m:t>
                      </m:r>
                      <m:r>
                        <a:rPr lang="fr-FR" sz="2400" b="0" i="1" smtClean="0">
                          <a:latin typeface="Cambria Math"/>
                        </a:rPr>
                        <m:t>𝐸</m:t>
                      </m:r>
                    </m:oMath>
                  </m:oMathPara>
                </a14:m>
                <a:endParaRPr lang="fr-FR" sz="2400" i="1" dirty="0"/>
              </a:p>
            </p:txBody>
          </p:sp>
        </mc:Choice>
        <mc:Fallback xmlns="">
          <p:sp>
            <p:nvSpPr>
              <p:cNvPr id="13" name="TextBox 12"/>
              <p:cNvSpPr txBox="1">
                <a:spLocks noRot="1" noChangeAspect="1" noMove="1" noResize="1" noEditPoints="1" noAdjustHandles="1" noChangeArrowheads="1" noChangeShapeType="1" noTextEdit="1"/>
              </p:cNvSpPr>
              <p:nvPr/>
            </p:nvSpPr>
            <p:spPr>
              <a:xfrm>
                <a:off x="6333016" y="5247024"/>
                <a:ext cx="865878" cy="461665"/>
              </a:xfrm>
              <a:prstGeom prst="rect">
                <a:avLst/>
              </a:prstGeom>
              <a:blipFill rotWithShape="1">
                <a:blip r:embed="rId5"/>
                <a:stretch>
                  <a:fillRect/>
                </a:stretch>
              </a:blipFill>
            </p:spPr>
            <p:txBody>
              <a:bodyPr/>
              <a:lstStyle/>
              <a:p>
                <a:r>
                  <a:rPr lang="fr-FR">
                    <a:noFill/>
                  </a:rPr>
                  <a:t> </a:t>
                </a:r>
              </a:p>
            </p:txBody>
          </p:sp>
        </mc:Fallback>
      </mc:AlternateContent>
      <p:cxnSp>
        <p:nvCxnSpPr>
          <p:cNvPr id="15" name="Straight Connector 14"/>
          <p:cNvCxnSpPr/>
          <p:nvPr/>
        </p:nvCxnSpPr>
        <p:spPr>
          <a:xfrm>
            <a:off x="4932040" y="1772816"/>
            <a:ext cx="5760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08104" y="1588150"/>
            <a:ext cx="359394" cy="461665"/>
          </a:xfrm>
          <a:prstGeom prst="rect">
            <a:avLst/>
          </a:prstGeom>
          <a:noFill/>
        </p:spPr>
        <p:txBody>
          <a:bodyPr wrap="none" rtlCol="0">
            <a:spAutoFit/>
          </a:bodyPr>
          <a:lstStyle/>
          <a:p>
            <a:r>
              <a:rPr lang="fr-FR" sz="2400" i="1" dirty="0" smtClean="0"/>
              <a:t>E</a:t>
            </a:r>
            <a:endParaRPr lang="fr-FR" sz="2400" i="1" dirty="0"/>
          </a:p>
        </p:txBody>
      </p:sp>
      <p:cxnSp>
        <p:nvCxnSpPr>
          <p:cNvPr id="18" name="Straight Arrow Connector 17"/>
          <p:cNvCxnSpPr/>
          <p:nvPr/>
        </p:nvCxnSpPr>
        <p:spPr>
          <a:xfrm flipH="1" flipV="1">
            <a:off x="6444208" y="4365104"/>
            <a:ext cx="236980" cy="8819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552455" y="1772816"/>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35896" y="1588150"/>
            <a:ext cx="348172" cy="461665"/>
          </a:xfrm>
          <a:prstGeom prst="rect">
            <a:avLst/>
          </a:prstGeom>
          <a:noFill/>
        </p:spPr>
        <p:txBody>
          <a:bodyPr wrap="none" rtlCol="0">
            <a:spAutoFit/>
          </a:bodyPr>
          <a:lstStyle/>
          <a:p>
            <a:r>
              <a:rPr lang="fr-FR" sz="2400" i="1" dirty="0" smtClean="0"/>
              <a:t>F</a:t>
            </a:r>
            <a:endParaRPr lang="fr-FR" sz="2400" i="1" dirty="0"/>
          </a:p>
        </p:txBody>
      </p:sp>
      <mc:AlternateContent xmlns:mc="http://schemas.openxmlformats.org/markup-compatibility/2006" xmlns:a14="http://schemas.microsoft.com/office/drawing/2010/main">
        <mc:Choice Requires="a14">
          <p:sp>
            <p:nvSpPr>
              <p:cNvPr id="23" name="Rectangle 22"/>
              <p:cNvSpPr/>
              <p:nvPr/>
            </p:nvSpPr>
            <p:spPr>
              <a:xfrm>
                <a:off x="6942131" y="5247025"/>
                <a:ext cx="1446293" cy="493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a:rPr>
                        <m:t>=</m:t>
                      </m:r>
                      <m:r>
                        <a:rPr lang="fr-FR" sz="2400" b="0" i="1" smtClean="0">
                          <a:latin typeface="Cambria Math"/>
                        </a:rPr>
                        <m:t>𝐼</m:t>
                      </m:r>
                      <m:sSub>
                        <m:sSubPr>
                          <m:ctrlPr>
                            <a:rPr lang="fr-FR" sz="2400" b="0" i="1" smtClean="0">
                              <a:latin typeface="Cambria Math"/>
                            </a:rPr>
                          </m:ctrlPr>
                        </m:sSubPr>
                        <m:e>
                          <m:r>
                            <a:rPr lang="fr-FR" sz="2400" b="0" i="1" smtClean="0">
                              <a:latin typeface="Cambria Math"/>
                            </a:rPr>
                            <m:t>∘</m:t>
                          </m:r>
                        </m:e>
                        <m:sub>
                          <m:sSub>
                            <m:sSubPr>
                              <m:ctrlPr>
                                <a:rPr lang="fr-FR" sz="2400" b="0" i="1" smtClean="0">
                                  <a:latin typeface="Cambria Math"/>
                                </a:rPr>
                              </m:ctrlPr>
                            </m:sSubPr>
                            <m:e>
                              <m:r>
                                <m:rPr>
                                  <m:sty m:val="p"/>
                                </m:rPr>
                                <a:rPr lang="fr-FR" sz="2400" b="0" i="0" smtClean="0">
                                  <a:latin typeface="Cambria Math"/>
                                </a:rPr>
                                <m:t>Γ</m:t>
                              </m:r>
                            </m:e>
                            <m:sub>
                              <m:r>
                                <a:rPr lang="fr-FR" sz="2400" b="0" i="1" smtClean="0">
                                  <a:latin typeface="Cambria Math"/>
                                </a:rPr>
                                <m:t>4</m:t>
                              </m:r>
                            </m:sub>
                          </m:sSub>
                        </m:sub>
                      </m:sSub>
                      <m:r>
                        <a:rPr lang="fr-FR" sz="2400" b="0" i="1" smtClean="0">
                          <a:latin typeface="Cambria Math"/>
                        </a:rPr>
                        <m:t>𝐸</m:t>
                      </m:r>
                    </m:oMath>
                  </m:oMathPara>
                </a14:m>
                <a:endParaRPr lang="fr-FR" sz="2400" dirty="0"/>
              </a:p>
            </p:txBody>
          </p:sp>
        </mc:Choice>
        <mc:Fallback xmlns="">
          <p:sp>
            <p:nvSpPr>
              <p:cNvPr id="23" name="Rectangle 22"/>
              <p:cNvSpPr>
                <a:spLocks noRot="1" noChangeAspect="1" noMove="1" noResize="1" noEditPoints="1" noAdjustHandles="1" noChangeArrowheads="1" noChangeShapeType="1" noTextEdit="1"/>
              </p:cNvSpPr>
              <p:nvPr/>
            </p:nvSpPr>
            <p:spPr>
              <a:xfrm>
                <a:off x="6942131" y="5247025"/>
                <a:ext cx="1446293" cy="493405"/>
              </a:xfrm>
              <a:prstGeom prst="rect">
                <a:avLst/>
              </a:prstGeom>
              <a:blipFill rotWithShape="1">
                <a:blip r:embed="rId6"/>
                <a:stretch>
                  <a:fillRect/>
                </a:stretch>
              </a:blipFill>
            </p:spPr>
            <p:txBody>
              <a:bodyPr/>
              <a:lstStyle/>
              <a:p>
                <a:r>
                  <a:rPr lang="fr-FR">
                    <a:noFill/>
                  </a:rPr>
                  <a:t> </a:t>
                </a:r>
              </a:p>
            </p:txBody>
          </p:sp>
        </mc:Fallback>
      </mc:AlternateContent>
      <p:sp>
        <p:nvSpPr>
          <p:cNvPr id="24" name="TextBox 23"/>
          <p:cNvSpPr txBox="1"/>
          <p:nvPr/>
        </p:nvSpPr>
        <p:spPr>
          <a:xfrm>
            <a:off x="309635" y="5980638"/>
            <a:ext cx="7008906" cy="461665"/>
          </a:xfrm>
          <a:prstGeom prst="rect">
            <a:avLst/>
          </a:prstGeom>
          <a:noFill/>
        </p:spPr>
        <p:txBody>
          <a:bodyPr wrap="none" rtlCol="0">
            <a:spAutoFit/>
          </a:bodyPr>
          <a:lstStyle/>
          <a:p>
            <a:r>
              <a:rPr lang="fr-FR" sz="2400" dirty="0" smtClean="0"/>
              <a:t>En 1d, la reconstruction après l’ouverture ne sert à rien…</a:t>
            </a:r>
            <a:endParaRPr lang="fr-FR" sz="2400" dirty="0"/>
          </a:p>
        </p:txBody>
      </p:sp>
    </p:spTree>
    <p:extLst>
      <p:ext uri="{BB962C8B-B14F-4D97-AF65-F5344CB8AC3E}">
        <p14:creationId xmlns:p14="http://schemas.microsoft.com/office/powerpoint/2010/main" val="31920663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L’ouverture par reconstruction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64</a:t>
            </a:fld>
            <a:endParaRPr lang="fr-FR" dirty="0"/>
          </a:p>
        </p:txBody>
      </p:sp>
      <p:sp>
        <p:nvSpPr>
          <p:cNvPr id="9" name="Text Placeholder 8"/>
          <p:cNvSpPr>
            <a:spLocks noGrp="1"/>
          </p:cNvSpPr>
          <p:nvPr>
            <p:ph type="body" sz="quarter" idx="13"/>
          </p:nvPr>
        </p:nvSpPr>
        <p:spPr/>
        <p:txBody>
          <a:bodyPr/>
          <a:lstStyle/>
          <a:p>
            <a:r>
              <a:rPr lang="fr-FR" dirty="0" smtClean="0"/>
              <a:t>Exemple 2d :</a:t>
            </a:r>
            <a:endParaRPr lang="fr-FR"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91" y="1167959"/>
            <a:ext cx="6335688" cy="3819286"/>
          </a:xfrm>
          <a:prstGeom prst="rect">
            <a:avLst/>
          </a:prstGeom>
        </p:spPr>
      </p:pic>
      <p:sp>
        <p:nvSpPr>
          <p:cNvPr id="17" name="TextBox 16"/>
          <p:cNvSpPr txBox="1"/>
          <p:nvPr/>
        </p:nvSpPr>
        <p:spPr>
          <a:xfrm>
            <a:off x="755576" y="4149080"/>
            <a:ext cx="288862" cy="461665"/>
          </a:xfrm>
          <a:prstGeom prst="rect">
            <a:avLst/>
          </a:prstGeom>
          <a:noFill/>
        </p:spPr>
        <p:txBody>
          <a:bodyPr wrap="none" rtlCol="0">
            <a:spAutoFit/>
          </a:bodyPr>
          <a:lstStyle/>
          <a:p>
            <a:r>
              <a:rPr lang="fr-FR" sz="2400" i="1" dirty="0" smtClean="0"/>
              <a:t>I</a:t>
            </a:r>
            <a:endParaRPr lang="fr-FR" sz="2400" i="1" dirty="0"/>
          </a:p>
        </p:txBody>
      </p:sp>
      <mc:AlternateContent xmlns:mc="http://schemas.openxmlformats.org/markup-compatibility/2006" xmlns:a14="http://schemas.microsoft.com/office/drawing/2010/main">
        <mc:Choice Requires="a14">
          <p:sp>
            <p:nvSpPr>
              <p:cNvPr id="18" name="TextBox 17"/>
              <p:cNvSpPr txBox="1"/>
              <p:nvPr/>
            </p:nvSpPr>
            <p:spPr>
              <a:xfrm>
                <a:off x="1968326" y="5301208"/>
                <a:ext cx="8658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a:rPr>
                        <m:t>𝐼</m:t>
                      </m:r>
                      <m:r>
                        <a:rPr lang="fr-FR" sz="2400" b="0" i="1" smtClean="0">
                          <a:latin typeface="Cambria Math"/>
                        </a:rPr>
                        <m:t>∘</m:t>
                      </m:r>
                      <m:r>
                        <a:rPr lang="fr-FR" sz="2400" b="0" i="1" smtClean="0">
                          <a:latin typeface="Cambria Math"/>
                        </a:rPr>
                        <m:t>𝐸</m:t>
                      </m:r>
                    </m:oMath>
                  </m:oMathPara>
                </a14:m>
                <a:endParaRPr lang="fr-FR" sz="2400" i="1" dirty="0"/>
              </a:p>
            </p:txBody>
          </p:sp>
        </mc:Choice>
        <mc:Fallback xmlns="">
          <p:sp>
            <p:nvSpPr>
              <p:cNvPr id="18" name="TextBox 17"/>
              <p:cNvSpPr txBox="1">
                <a:spLocks noRot="1" noChangeAspect="1" noMove="1" noResize="1" noEditPoints="1" noAdjustHandles="1" noChangeArrowheads="1" noChangeShapeType="1" noTextEdit="1"/>
              </p:cNvSpPr>
              <p:nvPr/>
            </p:nvSpPr>
            <p:spPr>
              <a:xfrm>
                <a:off x="1968326" y="5301208"/>
                <a:ext cx="865878" cy="461665"/>
              </a:xfrm>
              <a:prstGeom prst="rect">
                <a:avLst/>
              </a:prstGeom>
              <a:blipFill rotWithShape="1">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749603" y="3882938"/>
                <a:ext cx="1131592" cy="4934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smtClean="0">
                          <a:latin typeface="Cambria Math"/>
                        </a:rPr>
                        <m:t>𝐼</m:t>
                      </m:r>
                      <m:sSub>
                        <m:sSubPr>
                          <m:ctrlPr>
                            <a:rPr lang="fr-FR" sz="2400" i="1">
                              <a:latin typeface="Cambria Math"/>
                            </a:rPr>
                          </m:ctrlPr>
                        </m:sSubPr>
                        <m:e>
                          <m:r>
                            <a:rPr lang="fr-FR" sz="2400" i="1">
                              <a:latin typeface="Cambria Math"/>
                            </a:rPr>
                            <m:t>∘</m:t>
                          </m:r>
                        </m:e>
                        <m:sub>
                          <m:sSub>
                            <m:sSubPr>
                              <m:ctrlPr>
                                <a:rPr lang="fr-FR" sz="2400" b="0" i="1" smtClean="0">
                                  <a:latin typeface="Cambria Math"/>
                                </a:rPr>
                              </m:ctrlPr>
                            </m:sSubPr>
                            <m:e>
                              <m:r>
                                <m:rPr>
                                  <m:sty m:val="p"/>
                                </m:rPr>
                                <a:rPr lang="fr-FR" sz="2400" b="0" i="0" smtClean="0">
                                  <a:latin typeface="Cambria Math"/>
                                </a:rPr>
                                <m:t>Γ</m:t>
                              </m:r>
                            </m:e>
                            <m:sub>
                              <m:r>
                                <a:rPr lang="fr-FR" sz="2400" b="0" i="1" smtClean="0">
                                  <a:latin typeface="Cambria Math"/>
                                </a:rPr>
                                <m:t>4</m:t>
                              </m:r>
                            </m:sub>
                          </m:sSub>
                        </m:sub>
                      </m:sSub>
                      <m:r>
                        <a:rPr lang="fr-FR" sz="2400" i="1">
                          <a:latin typeface="Cambria Math"/>
                        </a:rPr>
                        <m:t>𝐸</m:t>
                      </m:r>
                    </m:oMath>
                  </m:oMathPara>
                </a14:m>
                <a:endParaRPr lang="fr-FR" sz="2400" i="1" dirty="0"/>
              </a:p>
            </p:txBody>
          </p:sp>
        </mc:Choice>
        <mc:Fallback xmlns="">
          <p:sp>
            <p:nvSpPr>
              <p:cNvPr id="19" name="TextBox 18"/>
              <p:cNvSpPr txBox="1">
                <a:spLocks noRot="1" noChangeAspect="1" noMove="1" noResize="1" noEditPoints="1" noAdjustHandles="1" noChangeArrowheads="1" noChangeShapeType="1" noTextEdit="1"/>
              </p:cNvSpPr>
              <p:nvPr/>
            </p:nvSpPr>
            <p:spPr>
              <a:xfrm>
                <a:off x="7749603" y="3882938"/>
                <a:ext cx="1131592" cy="493405"/>
              </a:xfrm>
              <a:prstGeom prst="rect">
                <a:avLst/>
              </a:prstGeom>
              <a:blipFill rotWithShape="1">
                <a:blip r:embed="rId5"/>
                <a:stretch>
                  <a:fillRect/>
                </a:stretch>
              </a:blipFill>
            </p:spPr>
            <p:txBody>
              <a:bodyPr/>
              <a:lstStyle/>
              <a:p>
                <a:r>
                  <a:rPr lang="fr-FR">
                    <a:noFill/>
                  </a:rPr>
                  <a:t> </a:t>
                </a:r>
              </a:p>
            </p:txBody>
          </p:sp>
        </mc:Fallback>
      </mc:AlternateContent>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40929" t="40975" r="41505" b="41827"/>
          <a:stretch/>
        </p:blipFill>
        <p:spPr>
          <a:xfrm>
            <a:off x="2234281" y="1468234"/>
            <a:ext cx="240872" cy="235833"/>
          </a:xfrm>
          <a:prstGeom prst="rect">
            <a:avLst/>
          </a:prstGeom>
        </p:spPr>
      </p:pic>
      <p:sp>
        <p:nvSpPr>
          <p:cNvPr id="21" name="TextBox 20"/>
          <p:cNvSpPr txBox="1"/>
          <p:nvPr/>
        </p:nvSpPr>
        <p:spPr>
          <a:xfrm>
            <a:off x="2442378" y="1401484"/>
            <a:ext cx="319318" cy="369332"/>
          </a:xfrm>
          <a:prstGeom prst="rect">
            <a:avLst/>
          </a:prstGeom>
          <a:noFill/>
        </p:spPr>
        <p:txBody>
          <a:bodyPr wrap="none" rtlCol="0">
            <a:spAutoFit/>
          </a:bodyPr>
          <a:lstStyle/>
          <a:p>
            <a:r>
              <a:rPr lang="fr-FR" i="1" dirty="0" smtClean="0"/>
              <a:t>E</a:t>
            </a:r>
            <a:endParaRPr lang="fr-FR" i="1" dirty="0"/>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9712" y="3284984"/>
            <a:ext cx="6335687" cy="3819286"/>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51920" y="692696"/>
            <a:ext cx="6335687" cy="3819285"/>
          </a:xfrm>
          <a:prstGeom prst="rect">
            <a:avLst/>
          </a:prstGeom>
        </p:spPr>
      </p:pic>
    </p:spTree>
    <p:extLst>
      <p:ext uri="{BB962C8B-B14F-4D97-AF65-F5344CB8AC3E}">
        <p14:creationId xmlns:p14="http://schemas.microsoft.com/office/powerpoint/2010/main" val="3941214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L’ouverture par reconstruction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65</a:t>
            </a:fld>
            <a:endParaRPr lang="fr-FR" dirty="0"/>
          </a:p>
        </p:txBody>
      </p:sp>
      <p:sp>
        <p:nvSpPr>
          <p:cNvPr id="9" name="Text Placeholder 8"/>
          <p:cNvSpPr>
            <a:spLocks noGrp="1"/>
          </p:cNvSpPr>
          <p:nvPr>
            <p:ph type="body" sz="quarter" idx="13"/>
          </p:nvPr>
        </p:nvSpPr>
        <p:spPr/>
        <p:txBody>
          <a:bodyPr/>
          <a:lstStyle/>
          <a:p>
            <a:r>
              <a:rPr lang="fr-FR" dirty="0"/>
              <a:t>Exemple 2d :</a:t>
            </a:r>
          </a:p>
          <a:p>
            <a:endParaRPr lang="fr-FR" dirty="0"/>
          </a:p>
        </p:txBody>
      </p:sp>
      <p:sp>
        <p:nvSpPr>
          <p:cNvPr id="2" name="Text Placeholder 1"/>
          <p:cNvSpPr>
            <a:spLocks noGrp="1"/>
          </p:cNvSpPr>
          <p:nvPr>
            <p:ph type="body" sz="quarter" idx="14"/>
          </p:nvPr>
        </p:nvSpPr>
        <p:spPr/>
        <p:txBody>
          <a:bodyPr/>
          <a:lstStyle/>
          <a:p>
            <a:r>
              <a:rPr lang="fr-FR" dirty="0"/>
              <a:t>Im = </a:t>
            </a:r>
            <a:r>
              <a:rPr lang="fr-FR" dirty="0" err="1"/>
              <a:t>imread</a:t>
            </a:r>
            <a:r>
              <a:rPr lang="fr-FR" dirty="0"/>
              <a:t>('pills.png');</a:t>
            </a:r>
          </a:p>
          <a:p>
            <a:r>
              <a:rPr lang="fr-FR" dirty="0"/>
              <a:t>El = </a:t>
            </a:r>
            <a:r>
              <a:rPr lang="fr-FR" dirty="0" err="1"/>
              <a:t>strel</a:t>
            </a:r>
            <a:r>
              <a:rPr lang="fr-FR" dirty="0"/>
              <a:t>('square', </a:t>
            </a:r>
            <a:r>
              <a:rPr lang="fr-FR" dirty="0" smtClean="0"/>
              <a:t>5);</a:t>
            </a:r>
            <a:endParaRPr lang="fr-FR" dirty="0"/>
          </a:p>
          <a:p>
            <a:r>
              <a:rPr lang="fr-FR" dirty="0"/>
              <a:t>Op = </a:t>
            </a:r>
            <a:r>
              <a:rPr lang="fr-FR" dirty="0" err="1"/>
              <a:t>imopen</a:t>
            </a:r>
            <a:r>
              <a:rPr lang="fr-FR" dirty="0"/>
              <a:t>(Im, El</a:t>
            </a:r>
            <a:r>
              <a:rPr lang="fr-FR" dirty="0" smtClean="0"/>
              <a:t>);</a:t>
            </a:r>
          </a:p>
          <a:p>
            <a:r>
              <a:rPr lang="fr-FR" dirty="0" smtClean="0"/>
              <a:t>R = </a:t>
            </a:r>
            <a:r>
              <a:rPr lang="fr-FR" dirty="0" err="1" smtClean="0"/>
              <a:t>imreconstruct</a:t>
            </a:r>
            <a:r>
              <a:rPr lang="fr-FR" dirty="0" smtClean="0"/>
              <a:t>(Op, Im);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149080"/>
            <a:ext cx="1813096" cy="20145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1916832"/>
            <a:ext cx="1813096" cy="201455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7932" y="4149080"/>
            <a:ext cx="1813096" cy="2014552"/>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3648793" y="3562052"/>
                <a:ext cx="64197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dirty="0" smtClean="0">
                          <a:latin typeface="Cambria Math"/>
                        </a:rPr>
                        <m:t>𝐼𝑚</m:t>
                      </m:r>
                    </m:oMath>
                  </m:oMathPara>
                </a14:m>
                <a:endParaRPr lang="fr-FR" sz="24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3648793" y="3562052"/>
                <a:ext cx="641971" cy="461665"/>
              </a:xfrm>
              <a:prstGeom prst="rect">
                <a:avLst/>
              </a:prstGeom>
              <a:blipFill rotWithShape="1">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55576" y="6163632"/>
                <a:ext cx="135902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dirty="0" smtClean="0">
                          <a:latin typeface="Cambria Math"/>
                        </a:rPr>
                        <m:t>𝐼𝑚</m:t>
                      </m:r>
                      <m:r>
                        <a:rPr lang="fr-FR" sz="2400" b="0" i="1" dirty="0" smtClean="0">
                          <a:latin typeface="Cambria Math"/>
                        </a:rPr>
                        <m:t>∘2</m:t>
                      </m:r>
                      <m:sSub>
                        <m:sSubPr>
                          <m:ctrlPr>
                            <a:rPr lang="fr-FR" sz="2400" b="0" i="1" dirty="0" smtClean="0">
                              <a:latin typeface="Cambria Math"/>
                            </a:rPr>
                          </m:ctrlPr>
                        </m:sSubPr>
                        <m:e>
                          <m:r>
                            <m:rPr>
                              <m:sty m:val="p"/>
                            </m:rPr>
                            <a:rPr lang="fr-FR" sz="2400" b="0" i="0" dirty="0" smtClean="0">
                              <a:latin typeface="Cambria Math"/>
                            </a:rPr>
                            <m:t>Γ</m:t>
                          </m:r>
                        </m:e>
                        <m:sub>
                          <m:r>
                            <a:rPr lang="fr-FR" sz="2400" b="0" i="1" dirty="0" smtClean="0">
                              <a:latin typeface="Cambria Math"/>
                            </a:rPr>
                            <m:t>8</m:t>
                          </m:r>
                        </m:sub>
                      </m:sSub>
                    </m:oMath>
                  </m:oMathPara>
                </a14:m>
                <a:endParaRPr lang="fr-FR" sz="2400" i="1" dirty="0"/>
              </a:p>
            </p:txBody>
          </p:sp>
        </mc:Choice>
        <mc:Fallback xmlns="">
          <p:sp>
            <p:nvSpPr>
              <p:cNvPr id="12" name="TextBox 11"/>
              <p:cNvSpPr txBox="1">
                <a:spLocks noRot="1" noChangeAspect="1" noMove="1" noResize="1" noEditPoints="1" noAdjustHandles="1" noChangeArrowheads="1" noChangeShapeType="1" noTextEdit="1"/>
              </p:cNvSpPr>
              <p:nvPr/>
            </p:nvSpPr>
            <p:spPr>
              <a:xfrm>
                <a:off x="755576" y="6163632"/>
                <a:ext cx="1359026" cy="461665"/>
              </a:xfrm>
              <a:prstGeom prst="rect">
                <a:avLst/>
              </a:prstGeom>
              <a:blipFill rotWithShape="1">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420776" y="6163632"/>
                <a:ext cx="1624740" cy="4934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dirty="0" smtClean="0">
                          <a:latin typeface="Cambria Math"/>
                        </a:rPr>
                        <m:t>𝐼𝑚</m:t>
                      </m:r>
                      <m:sSub>
                        <m:sSubPr>
                          <m:ctrlPr>
                            <a:rPr lang="fr-FR" sz="2400" b="0" i="1" dirty="0" smtClean="0">
                              <a:latin typeface="Cambria Math"/>
                            </a:rPr>
                          </m:ctrlPr>
                        </m:sSubPr>
                        <m:e>
                          <m:r>
                            <a:rPr lang="fr-FR" sz="2400" b="0" i="1" dirty="0" smtClean="0">
                              <a:latin typeface="Cambria Math"/>
                            </a:rPr>
                            <m:t>∘</m:t>
                          </m:r>
                        </m:e>
                        <m:sub>
                          <m:sSub>
                            <m:sSubPr>
                              <m:ctrlPr>
                                <a:rPr lang="fr-FR" sz="2400" b="0" i="1" dirty="0" smtClean="0">
                                  <a:latin typeface="Cambria Math"/>
                                </a:rPr>
                              </m:ctrlPr>
                            </m:sSubPr>
                            <m:e>
                              <m:r>
                                <m:rPr>
                                  <m:sty m:val="p"/>
                                </m:rPr>
                                <a:rPr lang="fr-FR" sz="2400" b="0" i="0" dirty="0" smtClean="0">
                                  <a:latin typeface="Cambria Math"/>
                                </a:rPr>
                                <m:t>Γ</m:t>
                              </m:r>
                            </m:e>
                            <m:sub>
                              <m:r>
                                <a:rPr lang="fr-FR" sz="2400" b="0" i="1" dirty="0" smtClean="0">
                                  <a:latin typeface="Cambria Math"/>
                                </a:rPr>
                                <m:t>4</m:t>
                              </m:r>
                            </m:sub>
                          </m:sSub>
                        </m:sub>
                      </m:sSub>
                      <m:r>
                        <a:rPr lang="fr-FR" sz="2400" b="0" i="1" dirty="0" smtClean="0">
                          <a:latin typeface="Cambria Math"/>
                        </a:rPr>
                        <m:t>2</m:t>
                      </m:r>
                      <m:sSub>
                        <m:sSubPr>
                          <m:ctrlPr>
                            <a:rPr lang="fr-FR" sz="2400" b="0" i="1" dirty="0" smtClean="0">
                              <a:latin typeface="Cambria Math"/>
                            </a:rPr>
                          </m:ctrlPr>
                        </m:sSubPr>
                        <m:e>
                          <m:r>
                            <m:rPr>
                              <m:sty m:val="p"/>
                            </m:rPr>
                            <a:rPr lang="fr-FR" sz="2400" b="0" i="0" dirty="0" smtClean="0">
                              <a:latin typeface="Cambria Math"/>
                            </a:rPr>
                            <m:t>Γ</m:t>
                          </m:r>
                        </m:e>
                        <m:sub>
                          <m:r>
                            <a:rPr lang="fr-FR" sz="2400" b="0" i="1" dirty="0" smtClean="0">
                              <a:latin typeface="Cambria Math"/>
                            </a:rPr>
                            <m:t>8</m:t>
                          </m:r>
                        </m:sub>
                      </m:sSub>
                    </m:oMath>
                  </m:oMathPara>
                </a14:m>
                <a:endParaRPr lang="fr-FR" sz="2400" i="1" dirty="0"/>
              </a:p>
            </p:txBody>
          </p:sp>
        </mc:Choice>
        <mc:Fallback xmlns="">
          <p:sp>
            <p:nvSpPr>
              <p:cNvPr id="13" name="TextBox 12"/>
              <p:cNvSpPr txBox="1">
                <a:spLocks noRot="1" noChangeAspect="1" noMove="1" noResize="1" noEditPoints="1" noAdjustHandles="1" noChangeArrowheads="1" noChangeShapeType="1" noTextEdit="1"/>
              </p:cNvSpPr>
              <p:nvPr/>
            </p:nvSpPr>
            <p:spPr>
              <a:xfrm>
                <a:off x="3420776" y="6163632"/>
                <a:ext cx="1624740" cy="493405"/>
              </a:xfrm>
              <a:prstGeom prst="rect">
                <a:avLst/>
              </a:prstGeom>
              <a:blipFill rotWithShape="1">
                <a:blip r:embed="rId8"/>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5711774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fr-FR" dirty="0" smtClean="0"/>
              <a:t>Reconstruction supérieure et </a:t>
            </a:r>
            <a:br>
              <a:rPr lang="fr-FR" dirty="0" smtClean="0"/>
            </a:br>
            <a:r>
              <a:rPr lang="fr-FR" dirty="0"/>
              <a:t/>
            </a:r>
            <a:br>
              <a:rPr lang="fr-FR" dirty="0"/>
            </a:br>
            <a:r>
              <a:rPr lang="fr-FR" dirty="0" smtClean="0"/>
              <a:t>fermeture par reconstruction</a:t>
            </a:r>
            <a:endParaRPr lang="fr-FR" dirty="0"/>
          </a:p>
        </p:txBody>
      </p:sp>
      <p:sp>
        <p:nvSpPr>
          <p:cNvPr id="5" name="Text Placeholder 4"/>
          <p:cNvSpPr>
            <a:spLocks noGrp="1"/>
          </p:cNvSpPr>
          <p:nvPr>
            <p:ph type="body" sz="quarter" idx="14"/>
          </p:nvPr>
        </p:nvSpPr>
        <p:spPr/>
        <p:txBody>
          <a:bodyPr/>
          <a:lstStyle/>
          <a:p>
            <a:r>
              <a:rPr lang="fr-FR" dirty="0" smtClean="0"/>
              <a:t>4</a:t>
            </a:r>
            <a:endParaRPr lang="fr-FR" dirty="0"/>
          </a:p>
        </p:txBody>
      </p:sp>
      <p:sp>
        <p:nvSpPr>
          <p:cNvPr id="6" name="Text Placeholder 5"/>
          <p:cNvSpPr>
            <a:spLocks noGrp="1"/>
          </p:cNvSpPr>
          <p:nvPr>
            <p:ph type="body" sz="quarter" idx="15"/>
          </p:nvPr>
        </p:nvSpPr>
        <p:spPr/>
        <p:txBody>
          <a:bodyPr/>
          <a:lstStyle/>
          <a:p>
            <a:r>
              <a:rPr lang="fr-FR" dirty="0" smtClean="0"/>
              <a:t>2</a:t>
            </a:r>
            <a:endParaRPr lang="fr-FR" dirty="0"/>
          </a:p>
        </p:txBody>
      </p:sp>
    </p:spTree>
    <p:extLst>
      <p:ext uri="{BB962C8B-B14F-4D97-AF65-F5344CB8AC3E}">
        <p14:creationId xmlns:p14="http://schemas.microsoft.com/office/powerpoint/2010/main" val="31519896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Reconstruction supérieure</a:t>
            </a:r>
            <a:endParaRPr lang="fr-FR" dirty="0"/>
          </a:p>
        </p:txBody>
      </p:sp>
      <p:sp>
        <p:nvSpPr>
          <p:cNvPr id="4" name="Slide Number Placeholder 3"/>
          <p:cNvSpPr>
            <a:spLocks noGrp="1"/>
          </p:cNvSpPr>
          <p:nvPr>
            <p:ph type="sldNum" sz="quarter" idx="12"/>
          </p:nvPr>
        </p:nvSpPr>
        <p:spPr/>
        <p:txBody>
          <a:bodyPr/>
          <a:lstStyle/>
          <a:p>
            <a:fld id="{3E28E49E-0FA3-4073-82CF-17635106A4E9}" type="slidenum">
              <a:rPr lang="fr-FR" smtClean="0"/>
              <a:pPr/>
              <a:t>67</a:t>
            </a:fld>
            <a:endParaRPr lang="fr-FR" dirty="0"/>
          </a:p>
        </p:txBody>
      </p:sp>
      <p:sp>
        <p:nvSpPr>
          <p:cNvPr id="6" name="Text Placeholder 5"/>
          <p:cNvSpPr>
            <a:spLocks noGrp="1"/>
          </p:cNvSpPr>
          <p:nvPr>
            <p:ph type="body" sz="quarter" idx="13"/>
          </p:nvPr>
        </p:nvSpPr>
        <p:spPr/>
        <p:txBody>
          <a:bodyPr/>
          <a:lstStyle/>
          <a:p>
            <a:r>
              <a:rPr lang="fr-FR" dirty="0" smtClean="0"/>
              <a:t>Nous procédons comme dans la section précédente :</a:t>
            </a:r>
          </a:p>
          <a:p>
            <a:endParaRPr lang="fr-FR" dirty="0"/>
          </a:p>
          <a:p>
            <a:endParaRPr lang="fr-FR" dirty="0" smtClean="0"/>
          </a:p>
          <a:p>
            <a:endParaRPr lang="fr-FR" dirty="0"/>
          </a:p>
          <a:p>
            <a:endParaRPr lang="fr-FR" dirty="0" smtClean="0"/>
          </a:p>
          <a:p>
            <a:endParaRPr lang="fr-FR"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3" y="2708920"/>
                <a:ext cx="8064896" cy="1583406"/>
              </a:xfrm>
            </p:spPr>
            <p:txBody>
              <a:bodyPr/>
              <a:lstStyle/>
              <a:p>
                <a:r>
                  <a:rPr lang="fr-FR" dirty="0"/>
                  <a:t>Soient </a:t>
                </a:r>
                <a14:m>
                  <m:oMath xmlns:m="http://schemas.openxmlformats.org/officeDocument/2006/math">
                    <m:r>
                      <a:rPr lang="fr-FR" i="1">
                        <a:latin typeface="Cambria Math"/>
                      </a:rPr>
                      <m:t>𝐼</m:t>
                    </m:r>
                    <m:r>
                      <a:rPr lang="fr-FR" i="1">
                        <a:latin typeface="Cambria Math"/>
                      </a:rPr>
                      <m:t>,</m:t>
                    </m:r>
                    <m:r>
                      <a:rPr lang="fr-FR" i="1">
                        <a:latin typeface="Cambria Math"/>
                      </a:rPr>
                      <m:t>𝑀</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r>
                      <a:rPr lang="fr-FR" i="1">
                        <a:latin typeface="Cambria Math"/>
                      </a:rPr>
                      <m:t>,</m:t>
                    </m:r>
                  </m:oMath>
                </a14:m>
                <a:r>
                  <a:rPr lang="fr-FR" dirty="0"/>
                  <a:t> et soit </a:t>
                </a:r>
                <a14:m>
                  <m:oMath xmlns:m="http://schemas.openxmlformats.org/officeDocument/2006/math">
                    <m:r>
                      <a:rPr lang="fr-FR" i="1">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a:latin typeface="Cambria Math"/>
                      </a:rPr>
                      <m:t>,</m:t>
                    </m:r>
                  </m:oMath>
                </a14:m>
                <a:r>
                  <a:rPr lang="fr-FR" b="1" dirty="0">
                    <a:solidFill>
                      <a:srgbClr val="C00000"/>
                    </a:solidFill>
                  </a:rPr>
                  <a:t> </a:t>
                </a:r>
              </a:p>
              <a:p>
                <a:r>
                  <a:rPr lang="fr-FR" b="1" dirty="0">
                    <a:solidFill>
                      <a:schemeClr val="tx1"/>
                    </a:solidFill>
                  </a:rPr>
                  <a:t>l’érosion conditionnelle </a:t>
                </a:r>
                <a:r>
                  <a:rPr lang="fr-FR" dirty="0"/>
                  <a:t>de </a:t>
                </a:r>
                <a:r>
                  <a:rPr lang="fr-FR" i="1" dirty="0"/>
                  <a:t>M</a:t>
                </a:r>
                <a:r>
                  <a:rPr lang="fr-FR" dirty="0"/>
                  <a:t> par </a:t>
                </a:r>
                <a:r>
                  <a:rPr lang="fr-FR" i="1" dirty="0"/>
                  <a:t>E</a:t>
                </a:r>
                <a:r>
                  <a:rPr lang="fr-FR" dirty="0"/>
                  <a:t> restreinte à </a:t>
                </a:r>
                <a:r>
                  <a:rPr lang="fr-FR" i="1" dirty="0"/>
                  <a:t>I</a:t>
                </a:r>
                <a:r>
                  <a:rPr lang="fr-FR" dirty="0"/>
                  <a:t> est</a:t>
                </a:r>
              </a:p>
              <a:p>
                <a:pPr algn="ctr"/>
                <a14:m>
                  <m:oMathPara xmlns:m="http://schemas.openxmlformats.org/officeDocument/2006/math">
                    <m:oMathParaPr>
                      <m:jc m:val="centerGroup"/>
                    </m:oMathParaPr>
                    <m:oMath xmlns:m="http://schemas.openxmlformats.org/officeDocument/2006/math">
                      <m:r>
                        <a:rPr lang="fr-FR" i="1">
                          <a:latin typeface="Cambria Math"/>
                        </a:rPr>
                        <m:t>𝑀</m:t>
                      </m:r>
                      <m:sSub>
                        <m:sSubPr>
                          <m:ctrlPr>
                            <a:rPr lang="fr-FR" i="1">
                              <a:latin typeface="Cambria Math"/>
                            </a:rPr>
                          </m:ctrlPr>
                        </m:sSubPr>
                        <m:e>
                          <m:r>
                            <a:rPr lang="fr-FR" i="1">
                              <a:latin typeface="Cambria Math"/>
                            </a:rPr>
                            <m:t>⊖</m:t>
                          </m:r>
                        </m:e>
                        <m:sub>
                          <m:r>
                            <a:rPr lang="fr-FR" i="1">
                              <a:latin typeface="Cambria Math"/>
                            </a:rPr>
                            <m:t>𝐼</m:t>
                          </m:r>
                        </m:sub>
                      </m:sSub>
                      <m:r>
                        <a:rPr lang="fr-FR" i="1">
                          <a:latin typeface="Cambria Math"/>
                        </a:rPr>
                        <m:t>𝐸</m:t>
                      </m:r>
                      <m:r>
                        <a:rPr lang="fr-FR" i="1">
                          <a:latin typeface="Cambria Math"/>
                        </a:rPr>
                        <m:t>=</m:t>
                      </m:r>
                      <m:d>
                        <m:dPr>
                          <m:ctrlPr>
                            <a:rPr lang="fr-FR" i="1">
                              <a:latin typeface="Cambria Math"/>
                            </a:rPr>
                          </m:ctrlPr>
                        </m:dPr>
                        <m:e>
                          <m:r>
                            <a:rPr lang="fr-FR" i="1">
                              <a:latin typeface="Cambria Math"/>
                            </a:rPr>
                            <m:t>𝑀</m:t>
                          </m:r>
                          <m:r>
                            <a:rPr lang="fr-FR" i="1">
                              <a:latin typeface="Cambria Math"/>
                            </a:rPr>
                            <m:t>⊖</m:t>
                          </m:r>
                          <m:r>
                            <a:rPr lang="fr-FR" i="1">
                              <a:latin typeface="Cambria Math"/>
                            </a:rPr>
                            <m:t>𝐸</m:t>
                          </m:r>
                        </m:e>
                      </m:d>
                      <m:r>
                        <a:rPr lang="fr-FR" i="1">
                          <a:latin typeface="Cambria Math"/>
                          <a:ea typeface="Cambria Math"/>
                        </a:rPr>
                        <m:t>∨</m:t>
                      </m:r>
                      <m:r>
                        <a:rPr lang="fr-FR" i="1">
                          <a:latin typeface="Cambria Math"/>
                        </a:rPr>
                        <m:t>𝐼</m:t>
                      </m:r>
                    </m:oMath>
                  </m:oMathPara>
                </a14:m>
                <a:endParaRPr lang="fr-FR" dirty="0"/>
              </a:p>
              <a:p>
                <a:endParaRPr lang="fr-FR"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3" y="2708920"/>
                <a:ext cx="8064896" cy="1583406"/>
              </a:xfrm>
              <a:blipFill rotWithShape="1">
                <a:blip r:embed="rId3"/>
                <a:stretch>
                  <a:fillRect l="-979"/>
                </a:stretch>
              </a:blipFill>
            </p:spPr>
            <p:txBody>
              <a:bodyPr/>
              <a:lstStyle/>
              <a:p>
                <a:r>
                  <a:rPr lang="fr-FR">
                    <a:noFill/>
                  </a:rPr>
                  <a:t> </a:t>
                </a:r>
              </a:p>
            </p:txBody>
          </p:sp>
        </mc:Fallback>
      </mc:AlternateContent>
    </p:spTree>
    <p:extLst>
      <p:ext uri="{BB962C8B-B14F-4D97-AF65-F5344CB8AC3E}">
        <p14:creationId xmlns:p14="http://schemas.microsoft.com/office/powerpoint/2010/main" val="21571526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a:t>Reconstruction supérieure</a:t>
            </a:r>
          </a:p>
        </p:txBody>
      </p:sp>
      <p:sp>
        <p:nvSpPr>
          <p:cNvPr id="6" name="Text Placeholder 5"/>
          <p:cNvSpPr>
            <a:spLocks noGrp="1"/>
          </p:cNvSpPr>
          <p:nvPr>
            <p:ph type="body" sz="quarter" idx="13"/>
          </p:nvPr>
        </p:nvSpPr>
        <p:spPr/>
        <p:txBody>
          <a:bodyPr/>
          <a:lstStyle/>
          <a:p>
            <a:r>
              <a:rPr lang="fr-FR" dirty="0" smtClean="0"/>
              <a:t>On peut itérer l’érosion conditionnelle :</a:t>
            </a:r>
          </a:p>
          <a:p>
            <a:endParaRPr lang="fr-FR" dirty="0"/>
          </a:p>
          <a:p>
            <a:endParaRPr lang="fr-FR" dirty="0" smtClean="0"/>
          </a:p>
          <a:p>
            <a:endParaRPr lang="fr-FR" dirty="0"/>
          </a:p>
          <a:p>
            <a:endParaRPr lang="fr-FR" dirty="0" smtClean="0"/>
          </a:p>
          <a:p>
            <a:r>
              <a:rPr lang="fr-FR" dirty="0" smtClean="0"/>
              <a:t>Ce qui nous amène à la </a:t>
            </a:r>
            <a:r>
              <a:rPr lang="fr-FR" b="1" dirty="0" smtClean="0"/>
              <a:t>reconstruction supérieure </a:t>
            </a:r>
            <a:r>
              <a:rPr lang="fr-FR" dirty="0" smtClean="0"/>
              <a:t>:</a:t>
            </a:r>
            <a:endParaRPr lang="fr-FR" dirty="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2" y="4581128"/>
                <a:ext cx="8064896" cy="1512168"/>
              </a:xfrm>
            </p:spPr>
            <p:txBody>
              <a:bodyPr>
                <a:noAutofit/>
              </a:bodyPr>
              <a:lstStyle/>
              <a:p>
                <a:r>
                  <a:rPr lang="fr-FR" dirty="0" smtClean="0"/>
                  <a:t>La </a:t>
                </a:r>
                <a:r>
                  <a:rPr lang="fr-FR" b="1" dirty="0" smtClean="0">
                    <a:solidFill>
                      <a:schemeClr val="tx1"/>
                    </a:solidFill>
                  </a:rPr>
                  <a:t>reconstruction supérieure </a:t>
                </a:r>
                <a:r>
                  <a:rPr lang="fr-FR" dirty="0" smtClean="0"/>
                  <a:t>de </a:t>
                </a:r>
                <a:r>
                  <a:rPr lang="fr-FR" i="1" dirty="0"/>
                  <a:t>M</a:t>
                </a:r>
                <a:r>
                  <a:rPr lang="fr-FR" dirty="0"/>
                  <a:t> par </a:t>
                </a:r>
                <a:r>
                  <a:rPr lang="fr-FR" i="1" dirty="0"/>
                  <a:t>E</a:t>
                </a:r>
                <a:r>
                  <a:rPr lang="fr-FR" dirty="0"/>
                  <a:t> restreinte à </a:t>
                </a:r>
                <a:r>
                  <a:rPr lang="fr-FR" i="1" dirty="0"/>
                  <a:t>I</a:t>
                </a:r>
                <a:r>
                  <a:rPr lang="fr-FR" dirty="0"/>
                  <a:t> est</a:t>
                </a:r>
              </a:p>
              <a:p>
                <a:pPr algn="ctr"/>
                <a14:m>
                  <m:oMath xmlns:m="http://schemas.openxmlformats.org/officeDocument/2006/math">
                    <m:sSup>
                      <m:sSupPr>
                        <m:ctrlPr>
                          <a:rPr lang="fr-FR" i="1">
                            <a:latin typeface="Cambria Math"/>
                          </a:rPr>
                        </m:ctrlPr>
                      </m:sSupPr>
                      <m:e>
                        <m:r>
                          <a:rPr lang="fr-FR" i="1">
                            <a:latin typeface="Cambria Math"/>
                          </a:rPr>
                          <m:t>𝐼</m:t>
                        </m:r>
                        <m:r>
                          <a:rPr lang="fr-FR" i="1">
                            <a:latin typeface="Cambria Math"/>
                          </a:rPr>
                          <m:t> </m:t>
                        </m:r>
                        <m:sSub>
                          <m:sSubPr>
                            <m:ctrlPr>
                              <a:rPr lang="fr-FR" i="1">
                                <a:latin typeface="Cambria Math"/>
                              </a:rPr>
                            </m:ctrlPr>
                          </m:sSubPr>
                          <m:e>
                            <m:r>
                              <a:rPr lang="fr-FR" i="1">
                                <a:latin typeface="Cambria Math"/>
                                <a:ea typeface="Cambria Math"/>
                              </a:rPr>
                              <m:t>𝛻</m:t>
                            </m:r>
                          </m:e>
                          <m:sub>
                            <m:r>
                              <a:rPr lang="fr-FR" i="1">
                                <a:latin typeface="Cambria Math"/>
                              </a:rPr>
                              <m:t>𝐸</m:t>
                            </m:r>
                            <m:r>
                              <a:rPr lang="fr-FR" i="1">
                                <a:latin typeface="Cambria Math"/>
                              </a:rPr>
                              <m:t> </m:t>
                            </m:r>
                          </m:sub>
                        </m:sSub>
                        <m:r>
                          <a:rPr lang="fr-FR" i="1">
                            <a:latin typeface="Cambria Math"/>
                          </a:rPr>
                          <m:t>𝑀</m:t>
                        </m:r>
                        <m:r>
                          <a:rPr lang="fr-FR" i="1">
                            <a:latin typeface="Cambria Math"/>
                          </a:rPr>
                          <m:t>=(</m:t>
                        </m:r>
                        <m:r>
                          <a:rPr lang="fr-FR" i="1">
                            <a:latin typeface="Cambria Math"/>
                          </a:rPr>
                          <m:t>𝑀</m:t>
                        </m:r>
                        <m:sSub>
                          <m:sSubPr>
                            <m:ctrlPr>
                              <a:rPr lang="fr-FR" i="1">
                                <a:latin typeface="Cambria Math"/>
                              </a:rPr>
                            </m:ctrlPr>
                          </m:sSubPr>
                          <m:e>
                            <m:r>
                              <a:rPr lang="fr-FR" b="0" i="1" smtClean="0">
                                <a:latin typeface="Cambria Math"/>
                              </a:rPr>
                              <m:t>⊖</m:t>
                            </m:r>
                          </m:e>
                          <m:sub>
                            <m:r>
                              <a:rPr lang="fr-FR" i="1">
                                <a:latin typeface="Cambria Math"/>
                              </a:rPr>
                              <m:t>𝐼</m:t>
                            </m:r>
                          </m:sub>
                        </m:sSub>
                        <m:r>
                          <a:rPr lang="fr-FR" i="1">
                            <a:latin typeface="Cambria Math"/>
                          </a:rPr>
                          <m:t>𝐸</m:t>
                        </m:r>
                        <m:r>
                          <a:rPr lang="fr-FR" i="1">
                            <a:latin typeface="Cambria Math"/>
                          </a:rPr>
                          <m:t>)</m:t>
                        </m:r>
                      </m:e>
                      <m:sup>
                        <m:r>
                          <a:rPr lang="fr-FR" i="1">
                            <a:latin typeface="Cambria Math"/>
                            <a:ea typeface="Cambria Math"/>
                          </a:rPr>
                          <m:t>∞</m:t>
                        </m:r>
                      </m:sup>
                    </m:sSup>
                  </m:oMath>
                </a14:m>
                <a:r>
                  <a:rPr lang="fr-FR" dirty="0"/>
                  <a:t> </a:t>
                </a:r>
              </a:p>
              <a:p>
                <a:pPr algn="ctr"/>
                <a:r>
                  <a:rPr lang="fr-FR" dirty="0"/>
                  <a:t>(répétition de </a:t>
                </a:r>
                <a:r>
                  <a:rPr lang="fr-FR" dirty="0" smtClean="0"/>
                  <a:t>l’érosion conditionnelle </a:t>
                </a:r>
                <a:r>
                  <a:rPr lang="fr-FR" dirty="0"/>
                  <a:t>jusqu’à stabilité).</a:t>
                </a:r>
              </a:p>
              <a:p>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2" y="4581128"/>
                <a:ext cx="8064896" cy="1512168"/>
              </a:xfrm>
              <a:blipFill rotWithShape="1">
                <a:blip r:embed="rId3"/>
                <a:stretch>
                  <a:fillRect l="-979" b="-9020"/>
                </a:stretch>
              </a:blipFill>
            </p:spPr>
            <p:txBody>
              <a:bodyPr/>
              <a:lstStyle/>
              <a:p>
                <a:r>
                  <a:rPr lang="fr-FR">
                    <a:noFill/>
                  </a:rPr>
                  <a:t> </a:t>
                </a:r>
              </a:p>
            </p:txBody>
          </p:sp>
        </mc:Fallback>
      </mc:AlternateContent>
      <p:sp>
        <p:nvSpPr>
          <p:cNvPr id="7" name="Slide Number Placeholder 6"/>
          <p:cNvSpPr>
            <a:spLocks noGrp="1"/>
          </p:cNvSpPr>
          <p:nvPr>
            <p:ph type="sldNum" sz="quarter" idx="12"/>
          </p:nvPr>
        </p:nvSpPr>
        <p:spPr/>
        <p:txBody>
          <a:bodyPr/>
          <a:lstStyle/>
          <a:p>
            <a:fld id="{3E28E49E-0FA3-4073-82CF-17635106A4E9}" type="slidenum">
              <a:rPr lang="fr-FR" smtClean="0"/>
              <a:pPr/>
              <a:t>68</a:t>
            </a:fld>
            <a:endParaRPr lang="fr-FR" dirty="0"/>
          </a:p>
        </p:txBody>
      </p:sp>
      <mc:AlternateContent xmlns:mc="http://schemas.openxmlformats.org/markup-compatibility/2006" xmlns:a14="http://schemas.microsoft.com/office/drawing/2010/main">
        <mc:Choice Requires="a14">
          <p:sp>
            <p:nvSpPr>
              <p:cNvPr id="9" name="Content Placeholder 1"/>
              <p:cNvSpPr txBox="1">
                <a:spLocks/>
              </p:cNvSpPr>
              <p:nvPr/>
            </p:nvSpPr>
            <p:spPr>
              <a:xfrm>
                <a:off x="539552" y="2060848"/>
                <a:ext cx="8064896" cy="1512168"/>
              </a:xfrm>
              <a:prstGeom prst="rect">
                <a:avLst/>
              </a:prstGeom>
              <a:noFill/>
              <a:ln w="38100" cap="flat" cmpd="sng" algn="ctr">
                <a:solidFill>
                  <a:schemeClr val="tx1"/>
                </a:solidFill>
                <a:prstDash val="solid"/>
              </a:ln>
              <a:effectLst/>
            </p:spPr>
            <p:txBody>
              <a:bodyPr vert="horz" lIns="91440" tIns="45720" rIns="91440" bIns="45720" rtlCol="0">
                <a:normAutofit/>
              </a:bodyPr>
              <a:lstStyle>
                <a:lvl1pPr marL="0" indent="0" algn="just" defTabSz="914400" rtl="0" eaLnBrk="1" latinLnBrk="0" hangingPunct="1">
                  <a:lnSpc>
                    <a:spcPct val="120000"/>
                  </a:lnSpc>
                  <a:spcBef>
                    <a:spcPct val="20000"/>
                  </a:spcBef>
                  <a:buFontTx/>
                  <a:buNone/>
                  <a:defRPr sz="2400" b="0" kern="1200">
                    <a:solidFill>
                      <a:schemeClr val="tx1">
                        <a:lumMod val="95000"/>
                        <a:lumOff val="5000"/>
                      </a:schemeClr>
                    </a:solidFill>
                    <a:latin typeface="+mn-lt"/>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800" dirty="0"/>
                  <a:t>Soient </a:t>
                </a:r>
                <a14:m>
                  <m:oMath xmlns:m="http://schemas.openxmlformats.org/officeDocument/2006/math">
                    <m:r>
                      <a:rPr lang="fr-FR" sz="2800" i="1">
                        <a:latin typeface="Cambria Math"/>
                      </a:rPr>
                      <m:t>𝐼</m:t>
                    </m:r>
                    <m:r>
                      <a:rPr lang="fr-FR" sz="2800" i="1">
                        <a:latin typeface="Cambria Math"/>
                      </a:rPr>
                      <m:t>,</m:t>
                    </m:r>
                    <m:r>
                      <a:rPr lang="fr-FR" sz="2800" i="1">
                        <a:latin typeface="Cambria Math"/>
                      </a:rPr>
                      <m:t>𝑀</m:t>
                    </m:r>
                    <m:r>
                      <a:rPr lang="fr-FR" sz="2800" i="1">
                        <a:latin typeface="Cambria Math"/>
                      </a:rPr>
                      <m:t>:</m:t>
                    </m:r>
                    <m:r>
                      <a:rPr lang="fr-FR" sz="2800" i="1">
                        <a:latin typeface="Cambria Math"/>
                      </a:rPr>
                      <m:t>𝐴</m:t>
                    </m:r>
                    <m:r>
                      <a:rPr lang="fr-FR" sz="2800" i="1">
                        <a:latin typeface="Cambria Math"/>
                      </a:rPr>
                      <m:t>⊂</m:t>
                    </m:r>
                    <m:sSup>
                      <m:sSupPr>
                        <m:ctrlPr>
                          <a:rPr lang="fr-FR" sz="2800" i="1">
                            <a:latin typeface="Cambria Math"/>
                          </a:rPr>
                        </m:ctrlPr>
                      </m:sSupPr>
                      <m:e>
                        <m:r>
                          <a:rPr lang="fr-FR" sz="2800" i="1">
                            <a:latin typeface="Cambria Math"/>
                          </a:rPr>
                          <m:t>ℤ</m:t>
                        </m:r>
                      </m:e>
                      <m:sup>
                        <m:r>
                          <a:rPr lang="fr-FR" sz="2800" i="1">
                            <a:latin typeface="Cambria Math"/>
                          </a:rPr>
                          <m:t>𝑛</m:t>
                        </m:r>
                      </m:sup>
                    </m:sSup>
                    <m:r>
                      <a:rPr lang="fr-FR" sz="2800" i="1">
                        <a:latin typeface="Cambria Math"/>
                      </a:rPr>
                      <m:t>→</m:t>
                    </m:r>
                    <m:r>
                      <a:rPr lang="fr-FR" sz="2800" i="1">
                        <a:latin typeface="Cambria Math"/>
                      </a:rPr>
                      <m:t>𝐵</m:t>
                    </m:r>
                  </m:oMath>
                </a14:m>
                <a:r>
                  <a:rPr lang="fr-FR" sz="2800" dirty="0"/>
                  <a:t>, et soit </a:t>
                </a:r>
                <a14:m>
                  <m:oMath xmlns:m="http://schemas.openxmlformats.org/officeDocument/2006/math">
                    <m:r>
                      <a:rPr lang="fr-FR" sz="2800" i="1">
                        <a:latin typeface="Cambria Math"/>
                      </a:rPr>
                      <m:t>𝐸</m:t>
                    </m:r>
                    <m:r>
                      <a:rPr lang="fr-FR" sz="2800" i="1">
                        <a:latin typeface="Cambria Math"/>
                      </a:rPr>
                      <m:t>⊂</m:t>
                    </m:r>
                    <m:sSup>
                      <m:sSupPr>
                        <m:ctrlPr>
                          <a:rPr lang="fr-FR" sz="2800" i="1">
                            <a:latin typeface="Cambria Math"/>
                          </a:rPr>
                        </m:ctrlPr>
                      </m:sSupPr>
                      <m:e>
                        <m:r>
                          <a:rPr lang="fr-FR" sz="2800" i="1">
                            <a:latin typeface="Cambria Math"/>
                          </a:rPr>
                          <m:t>ℤ</m:t>
                        </m:r>
                      </m:e>
                      <m:sup>
                        <m:r>
                          <a:rPr lang="fr-FR" sz="2800" i="1">
                            <a:latin typeface="Cambria Math"/>
                          </a:rPr>
                          <m:t>𝑛</m:t>
                        </m:r>
                      </m:sup>
                    </m:sSup>
                  </m:oMath>
                </a14:m>
                <a:r>
                  <a:rPr lang="fr-FR" sz="2800" dirty="0"/>
                  <a:t>, on notera</a:t>
                </a:r>
              </a:p>
              <a:p>
                <a:pPr algn="ctr"/>
                <a14:m>
                  <m:oMath xmlns:m="http://schemas.openxmlformats.org/officeDocument/2006/math">
                    <m:sSup>
                      <m:sSupPr>
                        <m:ctrlPr>
                          <a:rPr lang="fr-FR" sz="2800" i="1" dirty="0">
                            <a:latin typeface="Cambria Math"/>
                          </a:rPr>
                        </m:ctrlPr>
                      </m:sSupPr>
                      <m:e>
                        <m:r>
                          <a:rPr lang="fr-FR" sz="2800" i="1">
                            <a:latin typeface="Cambria Math"/>
                          </a:rPr>
                          <m:t>(</m:t>
                        </m:r>
                        <m:r>
                          <a:rPr lang="fr-FR" sz="2800" i="1">
                            <a:latin typeface="Cambria Math"/>
                          </a:rPr>
                          <m:t>𝑀</m:t>
                        </m:r>
                        <m:sSub>
                          <m:sSubPr>
                            <m:ctrlPr>
                              <a:rPr lang="fr-FR" sz="2800" i="1">
                                <a:latin typeface="Cambria Math"/>
                              </a:rPr>
                            </m:ctrlPr>
                          </m:sSubPr>
                          <m:e>
                            <m:r>
                              <a:rPr lang="fr-FR" sz="2800" i="1">
                                <a:latin typeface="Cambria Math"/>
                              </a:rPr>
                              <m:t>⊖</m:t>
                            </m:r>
                          </m:e>
                          <m:sub>
                            <m:r>
                              <a:rPr lang="fr-FR" sz="2800" i="1">
                                <a:latin typeface="Cambria Math"/>
                              </a:rPr>
                              <m:t>𝐼</m:t>
                            </m:r>
                          </m:sub>
                        </m:sSub>
                        <m:r>
                          <a:rPr lang="fr-FR" sz="2800" i="1">
                            <a:latin typeface="Cambria Math"/>
                          </a:rPr>
                          <m:t>𝐸</m:t>
                        </m:r>
                        <m:r>
                          <a:rPr lang="fr-FR" sz="2800" i="1">
                            <a:latin typeface="Cambria Math"/>
                          </a:rPr>
                          <m:t>)</m:t>
                        </m:r>
                      </m:e>
                      <m:sup>
                        <m:r>
                          <a:rPr lang="fr-FR" sz="2800" i="1" dirty="0">
                            <a:latin typeface="Cambria Math"/>
                          </a:rPr>
                          <m:t>𝑛</m:t>
                        </m:r>
                      </m:sup>
                    </m:sSup>
                    <m:r>
                      <a:rPr lang="fr-FR" sz="2800" i="1">
                        <a:latin typeface="Cambria Math"/>
                      </a:rPr>
                      <m:t>=((</m:t>
                    </m:r>
                    <m:d>
                      <m:dPr>
                        <m:ctrlPr>
                          <a:rPr lang="fr-FR" sz="2800" i="1">
                            <a:latin typeface="Cambria Math"/>
                          </a:rPr>
                        </m:ctrlPr>
                      </m:dPr>
                      <m:e>
                        <m:r>
                          <a:rPr lang="fr-FR" sz="2800" i="1">
                            <a:latin typeface="Cambria Math"/>
                          </a:rPr>
                          <m:t>𝑀</m:t>
                        </m:r>
                        <m:sSub>
                          <m:sSubPr>
                            <m:ctrlPr>
                              <a:rPr lang="fr-FR" sz="2800" i="1">
                                <a:latin typeface="Cambria Math"/>
                              </a:rPr>
                            </m:ctrlPr>
                          </m:sSubPr>
                          <m:e>
                            <m:r>
                              <a:rPr lang="fr-FR" sz="2800" i="1">
                                <a:latin typeface="Cambria Math"/>
                              </a:rPr>
                              <m:t>⊖</m:t>
                            </m:r>
                          </m:e>
                          <m:sub>
                            <m:r>
                              <a:rPr lang="fr-FR" sz="2800" i="1">
                                <a:latin typeface="Cambria Math"/>
                              </a:rPr>
                              <m:t>𝐼</m:t>
                            </m:r>
                          </m:sub>
                        </m:sSub>
                        <m:r>
                          <a:rPr lang="fr-FR" sz="2800" i="1">
                            <a:latin typeface="Cambria Math"/>
                          </a:rPr>
                          <m:t>𝐸</m:t>
                        </m:r>
                      </m:e>
                    </m:d>
                    <m:sSub>
                      <m:sSubPr>
                        <m:ctrlPr>
                          <a:rPr lang="fr-FR" sz="2800" i="1">
                            <a:latin typeface="Cambria Math"/>
                          </a:rPr>
                        </m:ctrlPr>
                      </m:sSubPr>
                      <m:e>
                        <m:r>
                          <a:rPr lang="fr-FR" sz="2800" i="1">
                            <a:latin typeface="Cambria Math"/>
                          </a:rPr>
                          <m:t>⊖</m:t>
                        </m:r>
                      </m:e>
                      <m:sub>
                        <m:r>
                          <a:rPr lang="fr-FR" sz="2800" i="1">
                            <a:latin typeface="Cambria Math"/>
                          </a:rPr>
                          <m:t>𝐼</m:t>
                        </m:r>
                      </m:sub>
                    </m:sSub>
                    <m:r>
                      <a:rPr lang="fr-FR" sz="2800" i="1">
                        <a:latin typeface="Cambria Math"/>
                      </a:rPr>
                      <m:t>𝐸</m:t>
                    </m:r>
                    <m:r>
                      <a:rPr lang="fr-FR" sz="2800" i="1">
                        <a:latin typeface="Cambria Math"/>
                      </a:rPr>
                      <m:t>)…</m:t>
                    </m:r>
                    <m:sSub>
                      <m:sSubPr>
                        <m:ctrlPr>
                          <a:rPr lang="fr-FR" sz="2800" i="1">
                            <a:latin typeface="Cambria Math"/>
                          </a:rPr>
                        </m:ctrlPr>
                      </m:sSubPr>
                      <m:e>
                        <m:r>
                          <a:rPr lang="fr-FR" sz="2800" i="1">
                            <a:latin typeface="Cambria Math"/>
                          </a:rPr>
                          <m:t>⊖</m:t>
                        </m:r>
                      </m:e>
                      <m:sub>
                        <m:r>
                          <a:rPr lang="fr-FR" sz="2800" i="1">
                            <a:latin typeface="Cambria Math"/>
                          </a:rPr>
                          <m:t>𝐼</m:t>
                        </m:r>
                      </m:sub>
                    </m:sSub>
                    <m:r>
                      <a:rPr lang="fr-FR" sz="2800" i="1">
                        <a:latin typeface="Cambria Math"/>
                      </a:rPr>
                      <m:t>𝐸</m:t>
                    </m:r>
                    <m:r>
                      <a:rPr lang="fr-FR" sz="2800" i="1">
                        <a:latin typeface="Cambria Math"/>
                      </a:rPr>
                      <m:t>)</m:t>
                    </m:r>
                  </m:oMath>
                </a14:m>
                <a:r>
                  <a:rPr lang="fr-FR" sz="2800" dirty="0"/>
                  <a:t>  </a:t>
                </a:r>
                <a:r>
                  <a:rPr lang="fr-FR" sz="2800" i="1" dirty="0"/>
                  <a:t> (n fois)</a:t>
                </a:r>
              </a:p>
              <a:p>
                <a:endParaRPr lang="fr-FR" sz="2800" dirty="0"/>
              </a:p>
            </p:txBody>
          </p:sp>
        </mc:Choice>
        <mc:Fallback xmlns="">
          <p:sp>
            <p:nvSpPr>
              <p:cNvPr id="9" name="Content Placeholder 1"/>
              <p:cNvSpPr txBox="1">
                <a:spLocks noRot="1" noChangeAspect="1" noMove="1" noResize="1" noEditPoints="1" noAdjustHandles="1" noChangeArrowheads="1" noChangeShapeType="1" noTextEdit="1"/>
              </p:cNvSpPr>
              <p:nvPr/>
            </p:nvSpPr>
            <p:spPr>
              <a:xfrm>
                <a:off x="539552" y="2060848"/>
                <a:ext cx="8064896" cy="1512168"/>
              </a:xfrm>
              <a:prstGeom prst="rect">
                <a:avLst/>
              </a:prstGeom>
              <a:blipFill rotWithShape="1">
                <a:blip r:embed="rId4"/>
                <a:stretch>
                  <a:fillRect l="-1355"/>
                </a:stretch>
              </a:blipFill>
              <a:ln w="38100" cap="flat" cmpd="sng" algn="ctr">
                <a:solidFill>
                  <a:schemeClr val="tx1"/>
                </a:solidFill>
                <a:prstDash val="solid"/>
              </a:ln>
              <a:effectLst/>
            </p:spPr>
            <p:txBody>
              <a:bodyPr/>
              <a:lstStyle/>
              <a:p>
                <a:r>
                  <a:rPr lang="fr-FR">
                    <a:noFill/>
                  </a:rPr>
                  <a:t> </a:t>
                </a:r>
              </a:p>
            </p:txBody>
          </p:sp>
        </mc:Fallback>
      </mc:AlternateContent>
    </p:spTree>
    <p:extLst>
      <p:ext uri="{BB962C8B-B14F-4D97-AF65-F5344CB8AC3E}">
        <p14:creationId xmlns:p14="http://schemas.microsoft.com/office/powerpoint/2010/main" val="37150693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supérieure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69</a:t>
            </a:fld>
            <a:endParaRPr lang="fr-FR" dirty="0"/>
          </a:p>
        </p:txBody>
      </p:sp>
      <p:sp>
        <p:nvSpPr>
          <p:cNvPr id="9" name="Text Placeholder 8"/>
          <p:cNvSpPr>
            <a:spLocks noGrp="1"/>
          </p:cNvSpPr>
          <p:nvPr>
            <p:ph type="body" sz="quarter" idx="13"/>
          </p:nvPr>
        </p:nvSpPr>
        <p:spPr/>
        <p:txBody>
          <a:bodyPr/>
          <a:lstStyle/>
          <a:p>
            <a:r>
              <a:rPr lang="fr-FR" u="sng" dirty="0" smtClean="0"/>
              <a:t>Exemple 1d :</a:t>
            </a:r>
            <a:endParaRPr lang="fr-FR" u="sng" dirty="0"/>
          </a:p>
        </p:txBody>
      </p:sp>
      <p:sp>
        <p:nvSpPr>
          <p:cNvPr id="10" name="TextBox 9"/>
          <p:cNvSpPr txBox="1"/>
          <p:nvPr/>
        </p:nvSpPr>
        <p:spPr>
          <a:xfrm>
            <a:off x="3291805" y="1340768"/>
            <a:ext cx="288862" cy="461665"/>
          </a:xfrm>
          <a:prstGeom prst="rect">
            <a:avLst/>
          </a:prstGeom>
          <a:noFill/>
        </p:spPr>
        <p:txBody>
          <a:bodyPr wrap="none" rtlCol="0">
            <a:spAutoFit/>
          </a:bodyPr>
          <a:lstStyle/>
          <a:p>
            <a:r>
              <a:rPr lang="fr-FR" sz="2400" i="1" dirty="0" smtClean="0"/>
              <a:t>I</a:t>
            </a:r>
            <a:endParaRPr lang="fr-FR" sz="2400" i="1" dirty="0"/>
          </a:p>
        </p:txBody>
      </p:sp>
      <p:cxnSp>
        <p:nvCxnSpPr>
          <p:cNvPr id="11" name="Straight Arrow Connector 10"/>
          <p:cNvCxnSpPr/>
          <p:nvPr/>
        </p:nvCxnSpPr>
        <p:spPr>
          <a:xfrm flipH="1">
            <a:off x="3291805" y="1638092"/>
            <a:ext cx="56059" cy="13995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32440" y="2276872"/>
            <a:ext cx="453970" cy="461665"/>
          </a:xfrm>
          <a:prstGeom prst="rect">
            <a:avLst/>
          </a:prstGeom>
          <a:noFill/>
        </p:spPr>
        <p:txBody>
          <a:bodyPr wrap="none" rtlCol="0">
            <a:spAutoFit/>
          </a:bodyPr>
          <a:lstStyle/>
          <a:p>
            <a:r>
              <a:rPr lang="fr-FR" sz="2400" i="1" dirty="0" smtClean="0"/>
              <a:t>M</a:t>
            </a:r>
            <a:endParaRPr lang="fr-FR" sz="2400" i="1" dirty="0"/>
          </a:p>
        </p:txBody>
      </p:sp>
      <p:cxnSp>
        <p:nvCxnSpPr>
          <p:cNvPr id="13" name="Straight Arrow Connector 12"/>
          <p:cNvCxnSpPr/>
          <p:nvPr/>
        </p:nvCxnSpPr>
        <p:spPr>
          <a:xfrm flipH="1">
            <a:off x="6660232" y="3222268"/>
            <a:ext cx="644008" cy="6434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16216" y="15254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99657" y="1340768"/>
            <a:ext cx="359394" cy="461665"/>
          </a:xfrm>
          <a:prstGeom prst="rect">
            <a:avLst/>
          </a:prstGeom>
          <a:noFill/>
        </p:spPr>
        <p:txBody>
          <a:bodyPr wrap="none" rtlCol="0">
            <a:spAutoFit/>
          </a:bodyPr>
          <a:lstStyle/>
          <a:p>
            <a:r>
              <a:rPr lang="fr-FR" sz="2400" i="1" dirty="0" smtClean="0"/>
              <a:t>E</a:t>
            </a:r>
            <a:endParaRPr lang="fr-FR" sz="2400" i="1" dirty="0"/>
          </a:p>
        </p:txBody>
      </p:sp>
      <mc:AlternateContent xmlns:mc="http://schemas.openxmlformats.org/markup-compatibility/2006" xmlns:a14="http://schemas.microsoft.com/office/drawing/2010/main">
        <mc:Choice Requires="a14">
          <p:sp>
            <p:nvSpPr>
              <p:cNvPr id="16" name="TextBox 15"/>
              <p:cNvSpPr txBox="1"/>
              <p:nvPr/>
            </p:nvSpPr>
            <p:spPr>
              <a:xfrm>
                <a:off x="6868128" y="2852936"/>
                <a:ext cx="110087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a:latin typeface="Cambria Math"/>
                        </a:rPr>
                        <m:t>𝐼</m:t>
                      </m:r>
                      <m:r>
                        <a:rPr lang="fr-FR" sz="2400" i="1">
                          <a:latin typeface="Cambria Math"/>
                        </a:rPr>
                        <m:t> </m:t>
                      </m:r>
                      <m:sSub>
                        <m:sSubPr>
                          <m:ctrlPr>
                            <a:rPr lang="fr-FR" sz="2400" i="1">
                              <a:latin typeface="Cambria Math"/>
                            </a:rPr>
                          </m:ctrlPr>
                        </m:sSubPr>
                        <m:e>
                          <m:r>
                            <a:rPr lang="fr-FR" sz="2400" i="1">
                              <a:latin typeface="Cambria Math"/>
                              <a:ea typeface="Cambria Math"/>
                            </a:rPr>
                            <m:t>𝛻</m:t>
                          </m:r>
                        </m:e>
                        <m:sub>
                          <m:r>
                            <a:rPr lang="fr-FR" sz="2400" i="1">
                              <a:latin typeface="Cambria Math"/>
                            </a:rPr>
                            <m:t>𝐸</m:t>
                          </m:r>
                          <m:r>
                            <a:rPr lang="fr-FR" sz="2400" i="1">
                              <a:latin typeface="Cambria Math"/>
                            </a:rPr>
                            <m:t> </m:t>
                          </m:r>
                        </m:sub>
                      </m:sSub>
                      <m:r>
                        <a:rPr lang="fr-FR" sz="2400" i="1">
                          <a:latin typeface="Cambria Math"/>
                        </a:rPr>
                        <m:t>𝑀</m:t>
                      </m:r>
                    </m:oMath>
                  </m:oMathPara>
                </a14:m>
                <a:endParaRPr lang="fr-FR"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868128" y="2852936"/>
                <a:ext cx="1100879" cy="461665"/>
              </a:xfrm>
              <a:prstGeom prst="rect">
                <a:avLst/>
              </a:prstGeom>
              <a:blipFill rotWithShape="1">
                <a:blip r:embed="rId3"/>
                <a:stretch>
                  <a:fillRect/>
                </a:stretch>
              </a:blipFill>
            </p:spPr>
            <p:txBody>
              <a:bodyPr/>
              <a:lstStyle/>
              <a:p>
                <a:r>
                  <a:rPr lang="fr-FR">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29" y="1197750"/>
            <a:ext cx="9639109" cy="55436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29" y="1197750"/>
            <a:ext cx="9639109" cy="554361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221" y="1197750"/>
            <a:ext cx="9424150" cy="5543618"/>
          </a:xfrm>
          <a:prstGeom prst="rect">
            <a:avLst/>
          </a:prstGeom>
        </p:spPr>
      </p:pic>
    </p:spTree>
    <p:extLst>
      <p:ext uri="{BB962C8B-B14F-4D97-AF65-F5344CB8AC3E}">
        <p14:creationId xmlns:p14="http://schemas.microsoft.com/office/powerpoint/2010/main" val="3711324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p:extLst>
              <p:ext uri="{D42A27DB-BD31-4B8C-83A1-F6EECF244321}">
                <p14:modId xmlns:p14="http://schemas.microsoft.com/office/powerpoint/2010/main" val="3240662187"/>
              </p:ext>
            </p:extLst>
          </p:nvPr>
        </p:nvGraphicFramePr>
        <p:xfrm>
          <a:off x="5868144" y="2627620"/>
          <a:ext cx="2808312" cy="1815912"/>
        </p:xfrm>
        <a:graphic>
          <a:graphicData uri="http://schemas.openxmlformats.org/presentationml/2006/ole">
            <mc:AlternateContent xmlns:mc="http://schemas.openxmlformats.org/markup-compatibility/2006">
              <mc:Choice xmlns:v="urn:schemas-microsoft-com:vml" Requires="v">
                <p:oleObj spid="_x0000_s63571" name="Worksheet" r:id="rId4" imgW="1723988" imgH="1114560" progId="Excel.Sheet.12">
                  <p:embed/>
                </p:oleObj>
              </mc:Choice>
              <mc:Fallback>
                <p:oleObj name="Worksheet" r:id="rId4" imgW="1723988" imgH="1114560" progId="Excel.Sheet.12">
                  <p:embed/>
                  <p:pic>
                    <p:nvPicPr>
                      <p:cNvPr id="0" name="Object 9"/>
                      <p:cNvPicPr>
                        <a:picLocks noChangeAspect="1" noChangeArrowheads="1"/>
                      </p:cNvPicPr>
                      <p:nvPr/>
                    </p:nvPicPr>
                    <p:blipFill>
                      <a:blip r:embed="rId5"/>
                      <a:srcRect/>
                      <a:stretch>
                        <a:fillRect/>
                      </a:stretch>
                    </p:blipFill>
                    <p:spPr bwMode="auto">
                      <a:xfrm>
                        <a:off x="5868144" y="2627620"/>
                        <a:ext cx="2808312" cy="1815912"/>
                      </a:xfrm>
                      <a:prstGeom prst="rect">
                        <a:avLst/>
                      </a:prstGeom>
                      <a:noFill/>
                      <a:ln>
                        <a:noFill/>
                      </a:ln>
                    </p:spPr>
                  </p:pic>
                </p:oleObj>
              </mc:Fallback>
            </mc:AlternateContent>
          </a:graphicData>
        </a:graphic>
      </p:graphicFrame>
      <p:sp>
        <p:nvSpPr>
          <p:cNvPr id="2" name="Title 1"/>
          <p:cNvSpPr>
            <a:spLocks noGrp="1"/>
          </p:cNvSpPr>
          <p:nvPr>
            <p:ph type="title"/>
          </p:nvPr>
        </p:nvSpPr>
        <p:spPr/>
        <p:txBody>
          <a:bodyPr/>
          <a:lstStyle/>
          <a:p>
            <a:r>
              <a:rPr lang="fr-FR" dirty="0" smtClean="0"/>
              <a:t>Introduction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7</a:t>
            </a:fld>
            <a:endParaRPr lang="fr-FR" dirty="0"/>
          </a:p>
        </p:txBody>
      </p:sp>
      <p:sp>
        <p:nvSpPr>
          <p:cNvPr id="6" name="Text Placeholder 5"/>
          <p:cNvSpPr>
            <a:spLocks noGrp="1"/>
          </p:cNvSpPr>
          <p:nvPr>
            <p:ph type="body" sz="quarter" idx="13"/>
          </p:nvPr>
        </p:nvSpPr>
        <p:spPr/>
        <p:txBody>
          <a:bodyPr/>
          <a:lstStyle/>
          <a:p>
            <a:r>
              <a:rPr lang="fr-FR" dirty="0" smtClean="0"/>
              <a:t>Les </a:t>
            </a:r>
            <a:r>
              <a:rPr lang="fr-FR" b="1" dirty="0" smtClean="0"/>
              <a:t>images couleur</a:t>
            </a:r>
            <a:r>
              <a:rPr lang="fr-FR" dirty="0" smtClean="0"/>
              <a:t> sont ____________________________________</a:t>
            </a:r>
          </a:p>
          <a:p>
            <a:r>
              <a:rPr lang="fr-FR" dirty="0" smtClean="0"/>
              <a:t>________________________________________________________</a:t>
            </a:r>
          </a:p>
        </p:txBody>
      </p:sp>
      <p:pic>
        <p:nvPicPr>
          <p:cNvPr id="63490" name="Picture 2" descr="image petit chat dit  cha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3140968"/>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67744" y="4581128"/>
            <a:ext cx="72008" cy="72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Object 9"/>
          <p:cNvGraphicFramePr>
            <a:graphicFrameLocks noChangeAspect="1"/>
          </p:cNvGraphicFramePr>
          <p:nvPr>
            <p:extLst>
              <p:ext uri="{D42A27DB-BD31-4B8C-83A1-F6EECF244321}">
                <p14:modId xmlns:p14="http://schemas.microsoft.com/office/powerpoint/2010/main" val="2301104463"/>
              </p:ext>
            </p:extLst>
          </p:nvPr>
        </p:nvGraphicFramePr>
        <p:xfrm>
          <a:off x="4860032" y="3347700"/>
          <a:ext cx="3240360" cy="2095282"/>
        </p:xfrm>
        <a:graphic>
          <a:graphicData uri="http://schemas.openxmlformats.org/presentationml/2006/ole">
            <mc:AlternateContent xmlns:mc="http://schemas.openxmlformats.org/markup-compatibility/2006">
              <mc:Choice xmlns:v="urn:schemas-microsoft-com:vml" Requires="v">
                <p:oleObj spid="_x0000_s63572" name="Worksheet" r:id="rId7" imgW="1723988" imgH="1114560" progId="Excel.Sheet.12">
                  <p:embed/>
                </p:oleObj>
              </mc:Choice>
              <mc:Fallback>
                <p:oleObj name="Worksheet" r:id="rId7" imgW="1723988" imgH="1114560" progId="Excel.Sheet.12">
                  <p:embed/>
                  <p:pic>
                    <p:nvPicPr>
                      <p:cNvPr id="0" name="Object 8"/>
                      <p:cNvPicPr>
                        <a:picLocks noChangeAspect="1" noChangeArrowheads="1"/>
                      </p:cNvPicPr>
                      <p:nvPr/>
                    </p:nvPicPr>
                    <p:blipFill>
                      <a:blip r:embed="rId8"/>
                      <a:srcRect/>
                      <a:stretch>
                        <a:fillRect/>
                      </a:stretch>
                    </p:blipFill>
                    <p:spPr bwMode="auto">
                      <a:xfrm>
                        <a:off x="4860032" y="3347700"/>
                        <a:ext cx="3240360" cy="2095282"/>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17353060"/>
              </p:ext>
            </p:extLst>
          </p:nvPr>
        </p:nvGraphicFramePr>
        <p:xfrm>
          <a:off x="4067944" y="4283804"/>
          <a:ext cx="3405187" cy="2201863"/>
        </p:xfrm>
        <a:graphic>
          <a:graphicData uri="http://schemas.openxmlformats.org/presentationml/2006/ole">
            <mc:AlternateContent xmlns:mc="http://schemas.openxmlformats.org/markup-compatibility/2006">
              <mc:Choice xmlns:v="urn:schemas-microsoft-com:vml" Requires="v">
                <p:oleObj spid="_x0000_s63573" name="Worksheet" r:id="rId9" imgW="1723988" imgH="1114560" progId="Excel.Sheet.12">
                  <p:embed/>
                </p:oleObj>
              </mc:Choice>
              <mc:Fallback>
                <p:oleObj name="Worksheet" r:id="rId9" imgW="1723988" imgH="1114560" progId="Excel.Sheet.12">
                  <p:embed/>
                  <p:pic>
                    <p:nvPicPr>
                      <p:cNvPr id="0" name="Object 7"/>
                      <p:cNvPicPr>
                        <a:picLocks noChangeAspect="1" noChangeArrowheads="1"/>
                      </p:cNvPicPr>
                      <p:nvPr/>
                    </p:nvPicPr>
                    <p:blipFill>
                      <a:blip r:embed="rId10"/>
                      <a:srcRect/>
                      <a:stretch>
                        <a:fillRect/>
                      </a:stretch>
                    </p:blipFill>
                    <p:spPr bwMode="auto">
                      <a:xfrm>
                        <a:off x="4067944" y="4283804"/>
                        <a:ext cx="3405187"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6876256" y="6444044"/>
            <a:ext cx="1268489" cy="369332"/>
          </a:xfrm>
          <a:prstGeom prst="rect">
            <a:avLst/>
          </a:prstGeom>
          <a:noFill/>
        </p:spPr>
        <p:txBody>
          <a:bodyPr wrap="none" rtlCol="0">
            <a:spAutoFit/>
          </a:bodyPr>
          <a:lstStyle/>
          <a:p>
            <a:r>
              <a:rPr lang="fr-FR" dirty="0" smtClean="0"/>
              <a:t>Canal rouge</a:t>
            </a:r>
            <a:endParaRPr lang="fr-FR" dirty="0"/>
          </a:p>
        </p:txBody>
      </p:sp>
      <p:sp>
        <p:nvSpPr>
          <p:cNvPr id="14" name="TextBox 13"/>
          <p:cNvSpPr txBox="1"/>
          <p:nvPr/>
        </p:nvSpPr>
        <p:spPr>
          <a:xfrm>
            <a:off x="8037111" y="5035268"/>
            <a:ext cx="1106841" cy="369332"/>
          </a:xfrm>
          <a:prstGeom prst="rect">
            <a:avLst/>
          </a:prstGeom>
          <a:noFill/>
        </p:spPr>
        <p:txBody>
          <a:bodyPr wrap="none" rtlCol="0">
            <a:spAutoFit/>
          </a:bodyPr>
          <a:lstStyle/>
          <a:p>
            <a:r>
              <a:rPr lang="fr-FR" dirty="0" smtClean="0"/>
              <a:t>Canal vert</a:t>
            </a:r>
            <a:endParaRPr lang="fr-FR" dirty="0"/>
          </a:p>
        </p:txBody>
      </p:sp>
      <p:sp>
        <p:nvSpPr>
          <p:cNvPr id="15" name="TextBox 14"/>
          <p:cNvSpPr txBox="1"/>
          <p:nvPr/>
        </p:nvSpPr>
        <p:spPr>
          <a:xfrm>
            <a:off x="5940152" y="2267580"/>
            <a:ext cx="1151277" cy="369332"/>
          </a:xfrm>
          <a:prstGeom prst="rect">
            <a:avLst/>
          </a:prstGeom>
          <a:noFill/>
        </p:spPr>
        <p:txBody>
          <a:bodyPr wrap="none" rtlCol="0">
            <a:spAutoFit/>
          </a:bodyPr>
          <a:lstStyle/>
          <a:p>
            <a:r>
              <a:rPr lang="fr-FR" dirty="0" smtClean="0"/>
              <a:t>Canal bleu</a:t>
            </a:r>
            <a:endParaRPr lang="fr-FR" dirty="0"/>
          </a:p>
        </p:txBody>
      </p:sp>
      <p:cxnSp>
        <p:nvCxnSpPr>
          <p:cNvPr id="16" name="Straight Arrow Connector 15"/>
          <p:cNvCxnSpPr/>
          <p:nvPr/>
        </p:nvCxnSpPr>
        <p:spPr>
          <a:xfrm flipH="1">
            <a:off x="2411760" y="4293096"/>
            <a:ext cx="1512168" cy="32403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3565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supérieure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70</a:t>
            </a:fld>
            <a:endParaRPr lang="fr-FR" dirty="0"/>
          </a:p>
        </p:txBody>
      </p:sp>
      <p:sp>
        <p:nvSpPr>
          <p:cNvPr id="9" name="Text Placeholder 8"/>
          <p:cNvSpPr>
            <a:spLocks noGrp="1"/>
          </p:cNvSpPr>
          <p:nvPr>
            <p:ph type="body" sz="quarter" idx="13"/>
          </p:nvPr>
        </p:nvSpPr>
        <p:spPr/>
        <p:txBody>
          <a:bodyPr/>
          <a:lstStyle/>
          <a:p>
            <a:r>
              <a:rPr lang="fr-FR" u="sng" dirty="0" smtClean="0"/>
              <a:t>Exemple 2d :</a:t>
            </a:r>
            <a:endParaRPr lang="fr-FR" u="sng"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302267"/>
            <a:ext cx="3168352" cy="3168352"/>
          </a:xfrm>
          <a:prstGeom prst="rect">
            <a:avLst/>
          </a:prstGeom>
        </p:spPr>
      </p:pic>
      <p:sp>
        <p:nvSpPr>
          <p:cNvPr id="10" name="TextBox 9"/>
          <p:cNvSpPr txBox="1"/>
          <p:nvPr/>
        </p:nvSpPr>
        <p:spPr>
          <a:xfrm>
            <a:off x="240829" y="5470619"/>
            <a:ext cx="3333750" cy="523220"/>
          </a:xfrm>
          <a:prstGeom prst="rect">
            <a:avLst/>
          </a:prstGeom>
          <a:noFill/>
        </p:spPr>
        <p:txBody>
          <a:bodyPr wrap="square" rtlCol="0">
            <a:spAutoFit/>
          </a:bodyPr>
          <a:lstStyle/>
          <a:p>
            <a:pPr algn="ctr"/>
            <a:r>
              <a:rPr lang="fr-FR" sz="2800" i="1" dirty="0" smtClean="0"/>
              <a:t>I</a:t>
            </a:r>
            <a:endParaRPr lang="fr-FR" sz="2800" i="1" dirty="0"/>
          </a:p>
        </p:txBody>
      </p:sp>
      <p:sp>
        <p:nvSpPr>
          <p:cNvPr id="11" name="TextBox 10"/>
          <p:cNvSpPr txBox="1"/>
          <p:nvPr/>
        </p:nvSpPr>
        <p:spPr>
          <a:xfrm>
            <a:off x="3851920" y="1773246"/>
            <a:ext cx="3333750" cy="523220"/>
          </a:xfrm>
          <a:prstGeom prst="rect">
            <a:avLst/>
          </a:prstGeom>
          <a:noFill/>
        </p:spPr>
        <p:txBody>
          <a:bodyPr wrap="square" rtlCol="0">
            <a:spAutoFit/>
          </a:bodyPr>
          <a:lstStyle/>
          <a:p>
            <a:pPr algn="ctr"/>
            <a:r>
              <a:rPr lang="fr-FR" sz="2800" i="1" dirty="0" smtClean="0"/>
              <a:t>M</a:t>
            </a:r>
            <a:endParaRPr lang="fr-FR" sz="2800" i="1" dirty="0"/>
          </a:p>
        </p:txBody>
      </p:sp>
      <mc:AlternateContent xmlns:mc="http://schemas.openxmlformats.org/markup-compatibility/2006" xmlns:a14="http://schemas.microsoft.com/office/drawing/2010/main">
        <mc:Choice Requires="a14">
          <p:sp>
            <p:nvSpPr>
              <p:cNvPr id="12" name="TextBox 11"/>
              <p:cNvSpPr txBox="1"/>
              <p:nvPr/>
            </p:nvSpPr>
            <p:spPr>
              <a:xfrm>
                <a:off x="3578149" y="5294515"/>
                <a:ext cx="3333750" cy="56021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800" i="1" smtClean="0">
                          <a:latin typeface="Cambria Math"/>
                        </a:rPr>
                        <m:t>𝐼</m:t>
                      </m:r>
                      <m:r>
                        <a:rPr lang="fr-FR" sz="2800" i="1" smtClean="0">
                          <a:latin typeface="Cambria Math"/>
                        </a:rPr>
                        <m:t> </m:t>
                      </m:r>
                      <m:sSub>
                        <m:sSubPr>
                          <m:ctrlPr>
                            <a:rPr lang="fr-FR" sz="2800" i="1">
                              <a:latin typeface="Cambria Math"/>
                            </a:rPr>
                          </m:ctrlPr>
                        </m:sSubPr>
                        <m:e>
                          <m:r>
                            <a:rPr lang="fr-FR" sz="2800" i="1">
                              <a:latin typeface="Cambria Math"/>
                              <a:ea typeface="Cambria Math"/>
                            </a:rPr>
                            <m:t>𝛻</m:t>
                          </m:r>
                        </m:e>
                        <m:sub>
                          <m:sSub>
                            <m:sSubPr>
                              <m:ctrlPr>
                                <a:rPr lang="fr-FR" sz="2800" b="0" i="1" smtClean="0">
                                  <a:latin typeface="Cambria Math"/>
                                </a:rPr>
                              </m:ctrlPr>
                            </m:sSubPr>
                            <m:e>
                              <m:r>
                                <m:rPr>
                                  <m:sty m:val="p"/>
                                </m:rPr>
                                <a:rPr lang="fr-FR" sz="2800" b="0" i="0" smtClean="0">
                                  <a:latin typeface="Cambria Math"/>
                                </a:rPr>
                                <m:t>Γ</m:t>
                              </m:r>
                            </m:e>
                            <m:sub>
                              <m:r>
                                <a:rPr lang="fr-FR" sz="2800" b="0" i="1" smtClean="0">
                                  <a:latin typeface="Cambria Math"/>
                                </a:rPr>
                                <m:t>4</m:t>
                              </m:r>
                            </m:sub>
                          </m:sSub>
                          <m:r>
                            <a:rPr lang="fr-FR" sz="2800" i="1">
                              <a:latin typeface="Cambria Math"/>
                            </a:rPr>
                            <m:t> </m:t>
                          </m:r>
                        </m:sub>
                      </m:sSub>
                      <m:r>
                        <a:rPr lang="fr-FR" sz="2800" i="1">
                          <a:latin typeface="Cambria Math"/>
                        </a:rPr>
                        <m:t>𝑀</m:t>
                      </m:r>
                    </m:oMath>
                  </m:oMathPara>
                </a14:m>
                <a:endParaRPr lang="fr-FR" sz="2800" i="1" dirty="0"/>
              </a:p>
            </p:txBody>
          </p:sp>
        </mc:Choice>
        <mc:Fallback xmlns="">
          <p:sp>
            <p:nvSpPr>
              <p:cNvPr id="12" name="TextBox 11"/>
              <p:cNvSpPr txBox="1">
                <a:spLocks noRot="1" noChangeAspect="1" noMove="1" noResize="1" noEditPoints="1" noAdjustHandles="1" noChangeArrowheads="1" noChangeShapeType="1" noTextEdit="1"/>
              </p:cNvSpPr>
              <p:nvPr/>
            </p:nvSpPr>
            <p:spPr>
              <a:xfrm>
                <a:off x="3578149" y="5294515"/>
                <a:ext cx="3333750" cy="560218"/>
              </a:xfrm>
              <a:prstGeom prst="rect">
                <a:avLst/>
              </a:prstGeom>
              <a:blipFill rotWithShape="1">
                <a:blip r:embed="rId4"/>
                <a:stretch>
                  <a:fillRect/>
                </a:stretch>
              </a:blipFill>
            </p:spPr>
            <p:txBody>
              <a:bodyPr/>
              <a:lstStyle/>
              <a:p>
                <a:r>
                  <a:rPr lang="fr-FR">
                    <a:noFill/>
                  </a:rPr>
                  <a:t> </a:t>
                </a:r>
              </a:p>
            </p:txBody>
          </p:sp>
        </mc:Fallback>
      </mc:AlternateContent>
      <p:sp>
        <p:nvSpPr>
          <p:cNvPr id="7" name="TextBox 6"/>
          <p:cNvSpPr txBox="1"/>
          <p:nvPr/>
        </p:nvSpPr>
        <p:spPr>
          <a:xfrm>
            <a:off x="124766" y="6021288"/>
            <a:ext cx="8821646" cy="523220"/>
          </a:xfrm>
          <a:prstGeom prst="rect">
            <a:avLst/>
          </a:prstGeom>
          <a:noFill/>
        </p:spPr>
        <p:txBody>
          <a:bodyPr wrap="none" rtlCol="0">
            <a:spAutoFit/>
          </a:bodyPr>
          <a:lstStyle/>
          <a:p>
            <a:r>
              <a:rPr lang="fr-FR" sz="2800" dirty="0" smtClean="0"/>
              <a:t>Cette technique permet de ___________________________</a:t>
            </a:r>
            <a:endParaRPr lang="fr-FR" sz="2800"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2780928"/>
            <a:ext cx="3168352" cy="3168352"/>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9912" y="1268760"/>
            <a:ext cx="1363216" cy="1363216"/>
          </a:xfrm>
          <a:prstGeom prst="rect">
            <a:avLst/>
          </a:prstGeom>
          <a:solidFill>
            <a:schemeClr val="bg1"/>
          </a:solidFill>
        </p:spPr>
      </p:pic>
    </p:spTree>
    <p:extLst>
      <p:ext uri="{BB962C8B-B14F-4D97-AF65-F5344CB8AC3E}">
        <p14:creationId xmlns:p14="http://schemas.microsoft.com/office/powerpoint/2010/main" val="29067771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a:t>
            </a:r>
            <a:r>
              <a:rPr lang="fr-FR" dirty="0" smtClean="0"/>
              <a:t>supérieure</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71</a:t>
            </a:fld>
            <a:endParaRPr lang="fr-FR" dirty="0"/>
          </a:p>
        </p:txBody>
      </p:sp>
      <p:sp>
        <p:nvSpPr>
          <p:cNvPr id="9" name="Text Placeholder 8"/>
          <p:cNvSpPr>
            <a:spLocks noGrp="1"/>
          </p:cNvSpPr>
          <p:nvPr>
            <p:ph type="body" sz="quarter" idx="13"/>
          </p:nvPr>
        </p:nvSpPr>
        <p:spPr/>
        <p:txBody>
          <a:bodyPr/>
          <a:lstStyle/>
          <a:p>
            <a:r>
              <a:rPr lang="fr-FR" u="sng" dirty="0" smtClean="0"/>
              <a:t>Exemple 2d :</a:t>
            </a:r>
          </a:p>
          <a:p>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46" y="1916832"/>
            <a:ext cx="2137420" cy="2137420"/>
          </a:xfrm>
          <a:prstGeom prst="rect">
            <a:avLst/>
          </a:prstGeom>
        </p:spPr>
      </p:pic>
      <p:sp>
        <p:nvSpPr>
          <p:cNvPr id="7" name="TextBox 6"/>
          <p:cNvSpPr txBox="1"/>
          <p:nvPr/>
        </p:nvSpPr>
        <p:spPr>
          <a:xfrm>
            <a:off x="1287566" y="3684920"/>
            <a:ext cx="3333750" cy="461665"/>
          </a:xfrm>
          <a:prstGeom prst="rect">
            <a:avLst/>
          </a:prstGeom>
          <a:noFill/>
        </p:spPr>
        <p:txBody>
          <a:bodyPr wrap="square" rtlCol="0">
            <a:spAutoFit/>
          </a:bodyPr>
          <a:lstStyle/>
          <a:p>
            <a:pPr algn="ctr"/>
            <a:r>
              <a:rPr lang="fr-FR" sz="2400" i="1" dirty="0" smtClean="0"/>
              <a:t>I</a:t>
            </a:r>
            <a:endParaRPr lang="fr-FR" sz="2400" i="1" dirty="0"/>
          </a:p>
        </p:txBody>
      </p:sp>
      <mc:AlternateContent xmlns:mc="http://schemas.openxmlformats.org/markup-compatibility/2006" xmlns:a14="http://schemas.microsoft.com/office/drawing/2010/main">
        <mc:Choice Requires="a14">
          <p:sp>
            <p:nvSpPr>
              <p:cNvPr id="11" name="TextBox 10"/>
              <p:cNvSpPr txBox="1"/>
              <p:nvPr/>
            </p:nvSpPr>
            <p:spPr>
              <a:xfrm>
                <a:off x="1526282" y="6178194"/>
                <a:ext cx="3333750" cy="49340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400" i="1" smtClean="0">
                          <a:latin typeface="Cambria Math"/>
                        </a:rPr>
                        <m:t>𝐼</m:t>
                      </m:r>
                      <m:r>
                        <a:rPr lang="fr-FR" sz="2400" i="1" smtClean="0">
                          <a:latin typeface="Cambria Math"/>
                        </a:rPr>
                        <m:t> </m:t>
                      </m:r>
                      <m:sSub>
                        <m:sSubPr>
                          <m:ctrlPr>
                            <a:rPr lang="fr-FR" sz="2400" i="1">
                              <a:latin typeface="Cambria Math"/>
                            </a:rPr>
                          </m:ctrlPr>
                        </m:sSubPr>
                        <m:e>
                          <m:r>
                            <a:rPr lang="fr-FR" sz="2400" i="1">
                              <a:latin typeface="Cambria Math"/>
                              <a:ea typeface="Cambria Math"/>
                            </a:rPr>
                            <m:t>𝛻</m:t>
                          </m:r>
                        </m:e>
                        <m:sub>
                          <m:sSub>
                            <m:sSubPr>
                              <m:ctrlPr>
                                <a:rPr lang="fr-FR" sz="2400" b="0" i="1" smtClean="0">
                                  <a:latin typeface="Cambria Math"/>
                                </a:rPr>
                              </m:ctrlPr>
                            </m:sSubPr>
                            <m:e>
                              <m:r>
                                <m:rPr>
                                  <m:sty m:val="p"/>
                                </m:rPr>
                                <a:rPr lang="fr-FR" sz="2400" b="0" i="0" smtClean="0">
                                  <a:latin typeface="Cambria Math"/>
                                </a:rPr>
                                <m:t>Γ</m:t>
                              </m:r>
                            </m:e>
                            <m:sub>
                              <m:r>
                                <a:rPr lang="fr-FR" sz="2400" b="0" i="1" smtClean="0">
                                  <a:latin typeface="Cambria Math"/>
                                </a:rPr>
                                <m:t>4</m:t>
                              </m:r>
                            </m:sub>
                          </m:sSub>
                          <m:r>
                            <a:rPr lang="fr-FR" sz="2400" i="1">
                              <a:latin typeface="Cambria Math"/>
                            </a:rPr>
                            <m:t> </m:t>
                          </m:r>
                        </m:sub>
                      </m:sSub>
                      <m:r>
                        <a:rPr lang="fr-FR" sz="2400" i="1">
                          <a:latin typeface="Cambria Math"/>
                        </a:rPr>
                        <m:t>𝑀</m:t>
                      </m:r>
                    </m:oMath>
                  </m:oMathPara>
                </a14:m>
                <a:endParaRPr lang="fr-FR" sz="24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1526282" y="6178194"/>
                <a:ext cx="3333750" cy="493405"/>
              </a:xfrm>
              <a:prstGeom prst="rect">
                <a:avLst/>
              </a:prstGeom>
              <a:blipFill rotWithShape="1">
                <a:blip r:embed="rId4"/>
                <a:stretch>
                  <a:fillRect/>
                </a:stretch>
              </a:blipFill>
            </p:spPr>
            <p:txBody>
              <a:bodyPr/>
              <a:lstStyle/>
              <a:p>
                <a:r>
                  <a:rPr lang="fr-FR">
                    <a:noFill/>
                  </a:rPr>
                  <a:t> </a:t>
                </a:r>
              </a:p>
            </p:txBody>
          </p:sp>
        </mc:Fallback>
      </mc:AlternateContent>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646" y="4410106"/>
            <a:ext cx="2137420" cy="2137420"/>
          </a:xfrm>
          <a:prstGeom prst="rect">
            <a:avLst/>
          </a:prstGeom>
        </p:spPr>
      </p:pic>
      <p:cxnSp>
        <p:nvCxnSpPr>
          <p:cNvPr id="14" name="Straight Arrow Connector 13"/>
          <p:cNvCxnSpPr/>
          <p:nvPr/>
        </p:nvCxnSpPr>
        <p:spPr>
          <a:xfrm flipH="1">
            <a:off x="899592" y="1988840"/>
            <a:ext cx="2736304" cy="338437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79912" y="1412776"/>
            <a:ext cx="5184576" cy="5262979"/>
          </a:xfrm>
          <a:prstGeom prst="rect">
            <a:avLst/>
          </a:prstGeom>
          <a:noFill/>
        </p:spPr>
        <p:txBody>
          <a:bodyPr wrap="square" rtlCol="0">
            <a:spAutoFit/>
          </a:bodyPr>
          <a:lstStyle/>
          <a:p>
            <a:r>
              <a:rPr lang="fr-FR" sz="2400" dirty="0" smtClean="0"/>
              <a:t>La valeur de ce pixel </a:t>
            </a:r>
            <a:r>
              <a:rPr lang="fr-FR" sz="2400" i="1" dirty="0" smtClean="0"/>
              <a:t>P</a:t>
            </a:r>
            <a:r>
              <a:rPr lang="fr-FR" sz="2400" dirty="0" smtClean="0"/>
              <a:t> est </a:t>
            </a:r>
            <a:r>
              <a:rPr lang="fr-FR" sz="2400" b="1" dirty="0" smtClean="0"/>
              <a:t>217</a:t>
            </a:r>
            <a:r>
              <a:rPr lang="fr-FR" sz="2400" dirty="0" smtClean="0"/>
              <a:t>.</a:t>
            </a:r>
          </a:p>
          <a:p>
            <a:endParaRPr lang="fr-FR" sz="2400" dirty="0"/>
          </a:p>
          <a:p>
            <a:r>
              <a:rPr lang="fr-FR" sz="2400" dirty="0" smtClean="0"/>
              <a:t>Imaginons que </a:t>
            </a:r>
            <a:r>
              <a:rPr lang="fr-FR" sz="2400" i="1" dirty="0" smtClean="0"/>
              <a:t>I</a:t>
            </a:r>
            <a:r>
              <a:rPr lang="fr-FR" sz="2400" dirty="0" smtClean="0"/>
              <a:t> soit un relief montagneux où vous vous promenez.</a:t>
            </a:r>
          </a:p>
          <a:p>
            <a:endParaRPr lang="fr-FR" sz="2400" i="1" dirty="0"/>
          </a:p>
          <a:p>
            <a:r>
              <a:rPr lang="fr-FR" sz="2400" dirty="0" smtClean="0"/>
              <a:t>Vous partez des points de </a:t>
            </a:r>
            <a:r>
              <a:rPr lang="fr-FR" sz="2400" i="1" dirty="0" smtClean="0"/>
              <a:t>M </a:t>
            </a:r>
            <a:r>
              <a:rPr lang="fr-FR" sz="2400" dirty="0" smtClean="0"/>
              <a:t>(ici, ce sont les points à 0 de </a:t>
            </a:r>
            <a:r>
              <a:rPr lang="fr-FR" sz="2400" i="1" dirty="0" smtClean="0"/>
              <a:t>M</a:t>
            </a:r>
            <a:r>
              <a:rPr lang="fr-FR" sz="2400" dirty="0" smtClean="0"/>
              <a:t> qui nous intéressent, donc </a:t>
            </a:r>
            <a:r>
              <a:rPr lang="fr-FR" sz="2400" b="1" dirty="0" smtClean="0"/>
              <a:t>les points du bord de l’image</a:t>
            </a:r>
            <a:r>
              <a:rPr lang="fr-FR" sz="2400" dirty="0" smtClean="0"/>
              <a:t>), et vous voulez aller vers </a:t>
            </a:r>
            <a:r>
              <a:rPr lang="fr-FR" sz="2400" i="1" dirty="0" smtClean="0"/>
              <a:t>P</a:t>
            </a:r>
            <a:r>
              <a:rPr lang="fr-FR" sz="2400" dirty="0" smtClean="0"/>
              <a:t> en montant le moins possible en altitude.</a:t>
            </a:r>
          </a:p>
          <a:p>
            <a:endParaRPr lang="fr-FR" sz="2400" dirty="0"/>
          </a:p>
          <a:p>
            <a:r>
              <a:rPr lang="fr-FR" sz="2400" dirty="0" smtClean="0"/>
              <a:t>Dans le meilleur des cas, vous devrez nécessairement monter au moins à l’altitude </a:t>
            </a:r>
            <a:r>
              <a:rPr lang="fr-FR" sz="2400" b="1" dirty="0" smtClean="0"/>
              <a:t>217</a:t>
            </a:r>
            <a:r>
              <a:rPr lang="fr-FR" sz="2400" dirty="0" smtClean="0"/>
              <a:t> pour rejoindre </a:t>
            </a:r>
            <a:r>
              <a:rPr lang="fr-FR" sz="2400" i="1" dirty="0" smtClean="0"/>
              <a:t>P</a:t>
            </a:r>
            <a:r>
              <a:rPr lang="fr-FR" sz="2400" dirty="0" smtClean="0"/>
              <a:t>.</a:t>
            </a:r>
            <a:endParaRPr lang="fr-FR" sz="2400" dirty="0"/>
          </a:p>
        </p:txBody>
      </p:sp>
    </p:spTree>
    <p:extLst>
      <p:ext uri="{BB962C8B-B14F-4D97-AF65-F5344CB8AC3E}">
        <p14:creationId xmlns:p14="http://schemas.microsoft.com/office/powerpoint/2010/main" val="22967861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inférieure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72</a:t>
            </a:fld>
            <a:endParaRPr lang="fr-FR" dirty="0"/>
          </a:p>
        </p:txBody>
      </p:sp>
      <p:sp>
        <p:nvSpPr>
          <p:cNvPr id="9" name="Text Placeholder 8"/>
          <p:cNvSpPr>
            <a:spLocks noGrp="1"/>
          </p:cNvSpPr>
          <p:nvPr>
            <p:ph type="body" sz="quarter" idx="13"/>
          </p:nvPr>
        </p:nvSpPr>
        <p:spPr/>
        <p:txBody>
          <a:bodyPr/>
          <a:lstStyle/>
          <a:p>
            <a:r>
              <a:rPr lang="fr-FR" dirty="0" smtClean="0"/>
              <a:t>Que se passe-t-il si on creuse un peu entre </a:t>
            </a:r>
            <a:r>
              <a:rPr lang="fr-FR" i="1" dirty="0" smtClean="0"/>
              <a:t>M</a:t>
            </a:r>
            <a:r>
              <a:rPr lang="fr-FR" dirty="0" smtClean="0"/>
              <a:t> et </a:t>
            </a:r>
            <a:r>
              <a:rPr lang="fr-FR" i="1" dirty="0" smtClean="0"/>
              <a:t>P</a:t>
            </a:r>
            <a:r>
              <a:rPr lang="fr-FR" dirty="0" smtClean="0"/>
              <a:t> ?</a:t>
            </a:r>
          </a:p>
          <a:p>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61" y="2132856"/>
            <a:ext cx="2857499" cy="2857499"/>
          </a:xfrm>
          <a:prstGeom prst="rect">
            <a:avLst/>
          </a:prstGeom>
        </p:spPr>
      </p:pic>
      <p:sp>
        <p:nvSpPr>
          <p:cNvPr id="7" name="TextBox 6"/>
          <p:cNvSpPr txBox="1"/>
          <p:nvPr/>
        </p:nvSpPr>
        <p:spPr>
          <a:xfrm>
            <a:off x="395536" y="5075892"/>
            <a:ext cx="3333750" cy="461665"/>
          </a:xfrm>
          <a:prstGeom prst="rect">
            <a:avLst/>
          </a:prstGeom>
          <a:noFill/>
        </p:spPr>
        <p:txBody>
          <a:bodyPr wrap="square" rtlCol="0">
            <a:spAutoFit/>
          </a:bodyPr>
          <a:lstStyle/>
          <a:p>
            <a:pPr algn="ctr"/>
            <a:r>
              <a:rPr lang="fr-FR" sz="2400" i="1" dirty="0" smtClean="0"/>
              <a:t>I</a:t>
            </a:r>
            <a:endParaRPr lang="fr-FR" sz="2400" i="1" dirty="0"/>
          </a:p>
        </p:txBody>
      </p:sp>
      <p:sp>
        <p:nvSpPr>
          <p:cNvPr id="10" name="TextBox 9" hidden="1"/>
          <p:cNvSpPr txBox="1"/>
          <p:nvPr/>
        </p:nvSpPr>
        <p:spPr>
          <a:xfrm>
            <a:off x="5292080" y="5075892"/>
            <a:ext cx="3333750" cy="369332"/>
          </a:xfrm>
          <a:prstGeom prst="rect">
            <a:avLst/>
          </a:prstGeom>
          <a:noFill/>
        </p:spPr>
        <p:txBody>
          <a:bodyPr wrap="square" rtlCol="0">
            <a:spAutoFit/>
          </a:bodyPr>
          <a:lstStyle/>
          <a:p>
            <a:pPr algn="ctr"/>
            <a:r>
              <a:rPr lang="fr-FR" i="1" dirty="0" smtClean="0"/>
              <a:t>M</a:t>
            </a:r>
            <a:endParaRPr lang="fr-FR" i="1" dirty="0"/>
          </a:p>
        </p:txBody>
      </p:sp>
      <mc:AlternateContent xmlns:mc="http://schemas.openxmlformats.org/markup-compatibility/2006" xmlns:a14="http://schemas.microsoft.com/office/drawing/2010/main">
        <mc:Choice Requires="a14">
          <p:sp>
            <p:nvSpPr>
              <p:cNvPr id="11" name="TextBox 10"/>
              <p:cNvSpPr txBox="1"/>
              <p:nvPr/>
            </p:nvSpPr>
            <p:spPr>
              <a:xfrm>
                <a:off x="5294336" y="5075892"/>
                <a:ext cx="3333750" cy="49340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400" i="1" smtClean="0">
                          <a:latin typeface="Cambria Math"/>
                        </a:rPr>
                        <m:t>𝐼</m:t>
                      </m:r>
                      <m:r>
                        <a:rPr lang="fr-FR" sz="2400" i="1" smtClean="0">
                          <a:latin typeface="Cambria Math"/>
                        </a:rPr>
                        <m:t> </m:t>
                      </m:r>
                      <m:sSub>
                        <m:sSubPr>
                          <m:ctrlPr>
                            <a:rPr lang="fr-FR" sz="2400" i="1">
                              <a:latin typeface="Cambria Math"/>
                            </a:rPr>
                          </m:ctrlPr>
                        </m:sSubPr>
                        <m:e>
                          <m:r>
                            <a:rPr lang="fr-FR" sz="2400" i="1">
                              <a:latin typeface="Cambria Math"/>
                              <a:ea typeface="Cambria Math"/>
                            </a:rPr>
                            <m:t>∆</m:t>
                          </m:r>
                        </m:e>
                        <m:sub>
                          <m:sSub>
                            <m:sSubPr>
                              <m:ctrlPr>
                                <a:rPr lang="fr-FR" sz="2400" b="0" i="1" smtClean="0">
                                  <a:latin typeface="Cambria Math"/>
                                </a:rPr>
                              </m:ctrlPr>
                            </m:sSubPr>
                            <m:e>
                              <m:r>
                                <m:rPr>
                                  <m:sty m:val="p"/>
                                </m:rPr>
                                <a:rPr lang="fr-FR" sz="2400" b="0" i="0" smtClean="0">
                                  <a:latin typeface="Cambria Math"/>
                                </a:rPr>
                                <m:t>Γ</m:t>
                              </m:r>
                            </m:e>
                            <m:sub>
                              <m:r>
                                <a:rPr lang="fr-FR" sz="2400" b="0" i="1" smtClean="0">
                                  <a:latin typeface="Cambria Math"/>
                                </a:rPr>
                                <m:t>4</m:t>
                              </m:r>
                            </m:sub>
                          </m:sSub>
                          <m:r>
                            <a:rPr lang="fr-FR" sz="2400" i="1">
                              <a:latin typeface="Cambria Math"/>
                            </a:rPr>
                            <m:t> </m:t>
                          </m:r>
                        </m:sub>
                      </m:sSub>
                      <m:r>
                        <a:rPr lang="fr-FR" sz="2400" i="1">
                          <a:latin typeface="Cambria Math"/>
                        </a:rPr>
                        <m:t>𝑀</m:t>
                      </m:r>
                    </m:oMath>
                  </m:oMathPara>
                </a14:m>
                <a:endParaRPr lang="fr-FR" sz="24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5294336" y="5075892"/>
                <a:ext cx="3333750" cy="493405"/>
              </a:xfrm>
              <a:prstGeom prst="rect">
                <a:avLst/>
              </a:prstGeom>
              <a:blipFill rotWithShape="1">
                <a:blip r:embed="rId4"/>
                <a:stretch>
                  <a:fillRect/>
                </a:stretch>
              </a:blipFill>
            </p:spPr>
            <p:txBody>
              <a:bodyPr/>
              <a:lstStyle/>
              <a:p>
                <a:r>
                  <a:rPr lang="fr-FR">
                    <a:noFill/>
                  </a:rPr>
                  <a:t> </a:t>
                </a:r>
              </a:p>
            </p:txBody>
          </p:sp>
        </mc:Fallback>
      </mc:AlternateContent>
      <p:sp>
        <p:nvSpPr>
          <p:cNvPr id="13" name="TextBox 12"/>
          <p:cNvSpPr txBox="1"/>
          <p:nvPr/>
        </p:nvSpPr>
        <p:spPr>
          <a:xfrm>
            <a:off x="179512" y="5661248"/>
            <a:ext cx="8856984" cy="830997"/>
          </a:xfrm>
          <a:prstGeom prst="rect">
            <a:avLst/>
          </a:prstGeom>
          <a:noFill/>
        </p:spPr>
        <p:txBody>
          <a:bodyPr wrap="square" rtlCol="0">
            <a:spAutoFit/>
          </a:bodyPr>
          <a:lstStyle/>
          <a:p>
            <a:r>
              <a:rPr lang="fr-FR" sz="2400" dirty="0" smtClean="0"/>
              <a:t>Ca ne change pas beaucoup le résultat, car il faudra toujours monter aussi haut pour atteindre le pixel </a:t>
            </a:r>
            <a:r>
              <a:rPr lang="fr-FR" sz="2400" i="1" dirty="0" smtClean="0"/>
              <a:t>P</a:t>
            </a:r>
            <a:r>
              <a:rPr lang="fr-FR" sz="2400" dirty="0" smtClean="0"/>
              <a:t>.</a:t>
            </a:r>
            <a:endParaRPr lang="fr-FR" sz="24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9975" y="2132856"/>
            <a:ext cx="2880320" cy="2880320"/>
          </a:xfrm>
          <a:prstGeom prst="rect">
            <a:avLst/>
          </a:prstGeom>
        </p:spPr>
      </p:pic>
    </p:spTree>
    <p:extLst>
      <p:ext uri="{BB962C8B-B14F-4D97-AF65-F5344CB8AC3E}">
        <p14:creationId xmlns:p14="http://schemas.microsoft.com/office/powerpoint/2010/main" val="37257254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inférieure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73</a:t>
            </a:fld>
            <a:endParaRPr lang="fr-FR" dirty="0"/>
          </a:p>
        </p:txBody>
      </p:sp>
      <p:sp>
        <p:nvSpPr>
          <p:cNvPr id="9" name="Text Placeholder 8"/>
          <p:cNvSpPr>
            <a:spLocks noGrp="1"/>
          </p:cNvSpPr>
          <p:nvPr>
            <p:ph type="body" sz="quarter" idx="13"/>
          </p:nvPr>
        </p:nvSpPr>
        <p:spPr/>
        <p:txBody>
          <a:bodyPr/>
          <a:lstStyle/>
          <a:p>
            <a:r>
              <a:rPr lang="fr-FR" dirty="0" smtClean="0"/>
              <a:t>Que se passe-t-il si on construit une chaîne de montagnes autour de </a:t>
            </a:r>
            <a:r>
              <a:rPr lang="fr-FR" i="1" dirty="0" smtClean="0"/>
              <a:t>P </a:t>
            </a:r>
            <a:r>
              <a:rPr lang="fr-FR" dirty="0" smtClean="0"/>
              <a:t>?</a:t>
            </a:r>
          </a:p>
          <a:p>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61" y="2132856"/>
            <a:ext cx="2857499" cy="2857499"/>
          </a:xfrm>
          <a:prstGeom prst="rect">
            <a:avLst/>
          </a:prstGeom>
        </p:spPr>
      </p:pic>
      <p:sp>
        <p:nvSpPr>
          <p:cNvPr id="7" name="TextBox 6"/>
          <p:cNvSpPr txBox="1"/>
          <p:nvPr/>
        </p:nvSpPr>
        <p:spPr>
          <a:xfrm>
            <a:off x="395536" y="5075892"/>
            <a:ext cx="3333750" cy="461665"/>
          </a:xfrm>
          <a:prstGeom prst="rect">
            <a:avLst/>
          </a:prstGeom>
          <a:noFill/>
        </p:spPr>
        <p:txBody>
          <a:bodyPr wrap="square" rtlCol="0">
            <a:spAutoFit/>
          </a:bodyPr>
          <a:lstStyle/>
          <a:p>
            <a:pPr algn="ctr"/>
            <a:r>
              <a:rPr lang="fr-FR" sz="2400" i="1" dirty="0" smtClean="0"/>
              <a:t>I</a:t>
            </a:r>
            <a:endParaRPr lang="fr-FR" sz="2400" i="1" dirty="0"/>
          </a:p>
        </p:txBody>
      </p:sp>
      <p:sp>
        <p:nvSpPr>
          <p:cNvPr id="10" name="TextBox 9" hidden="1"/>
          <p:cNvSpPr txBox="1"/>
          <p:nvPr/>
        </p:nvSpPr>
        <p:spPr>
          <a:xfrm>
            <a:off x="5292080" y="5075892"/>
            <a:ext cx="3333750" cy="369332"/>
          </a:xfrm>
          <a:prstGeom prst="rect">
            <a:avLst/>
          </a:prstGeom>
          <a:noFill/>
        </p:spPr>
        <p:txBody>
          <a:bodyPr wrap="square" rtlCol="0">
            <a:spAutoFit/>
          </a:bodyPr>
          <a:lstStyle/>
          <a:p>
            <a:pPr algn="ctr"/>
            <a:r>
              <a:rPr lang="fr-FR" i="1" dirty="0" smtClean="0"/>
              <a:t>M</a:t>
            </a:r>
            <a:endParaRPr lang="fr-FR" i="1" dirty="0"/>
          </a:p>
        </p:txBody>
      </p:sp>
      <mc:AlternateContent xmlns:mc="http://schemas.openxmlformats.org/markup-compatibility/2006" xmlns:a14="http://schemas.microsoft.com/office/drawing/2010/main">
        <mc:Choice Requires="a14">
          <p:sp>
            <p:nvSpPr>
              <p:cNvPr id="11" name="TextBox 10"/>
              <p:cNvSpPr txBox="1"/>
              <p:nvPr/>
            </p:nvSpPr>
            <p:spPr>
              <a:xfrm>
                <a:off x="5294336" y="5075892"/>
                <a:ext cx="3333750" cy="49340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400" i="1" smtClean="0">
                          <a:latin typeface="Cambria Math"/>
                        </a:rPr>
                        <m:t>𝐼</m:t>
                      </m:r>
                      <m:r>
                        <a:rPr lang="fr-FR" sz="2400" i="1" smtClean="0">
                          <a:latin typeface="Cambria Math"/>
                        </a:rPr>
                        <m:t> </m:t>
                      </m:r>
                      <m:sSub>
                        <m:sSubPr>
                          <m:ctrlPr>
                            <a:rPr lang="fr-FR" sz="2400" i="1">
                              <a:latin typeface="Cambria Math"/>
                            </a:rPr>
                          </m:ctrlPr>
                        </m:sSubPr>
                        <m:e>
                          <m:r>
                            <a:rPr lang="fr-FR" sz="2400" i="1">
                              <a:latin typeface="Cambria Math"/>
                              <a:ea typeface="Cambria Math"/>
                            </a:rPr>
                            <m:t>∆</m:t>
                          </m:r>
                        </m:e>
                        <m:sub>
                          <m:sSub>
                            <m:sSubPr>
                              <m:ctrlPr>
                                <a:rPr lang="fr-FR" sz="2400" b="0" i="1" smtClean="0">
                                  <a:latin typeface="Cambria Math"/>
                                </a:rPr>
                              </m:ctrlPr>
                            </m:sSubPr>
                            <m:e>
                              <m:r>
                                <m:rPr>
                                  <m:sty m:val="p"/>
                                </m:rPr>
                                <a:rPr lang="fr-FR" sz="2400" b="0" i="0" smtClean="0">
                                  <a:latin typeface="Cambria Math"/>
                                </a:rPr>
                                <m:t>Γ</m:t>
                              </m:r>
                            </m:e>
                            <m:sub>
                              <m:r>
                                <a:rPr lang="fr-FR" sz="2400" b="0" i="1" smtClean="0">
                                  <a:latin typeface="Cambria Math"/>
                                </a:rPr>
                                <m:t>4</m:t>
                              </m:r>
                            </m:sub>
                          </m:sSub>
                          <m:r>
                            <a:rPr lang="fr-FR" sz="2400" i="1">
                              <a:latin typeface="Cambria Math"/>
                            </a:rPr>
                            <m:t> </m:t>
                          </m:r>
                        </m:sub>
                      </m:sSub>
                      <m:r>
                        <a:rPr lang="fr-FR" sz="2400" i="1">
                          <a:latin typeface="Cambria Math"/>
                        </a:rPr>
                        <m:t>𝑀</m:t>
                      </m:r>
                    </m:oMath>
                  </m:oMathPara>
                </a14:m>
                <a:endParaRPr lang="fr-FR" sz="24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5294336" y="5075892"/>
                <a:ext cx="3333750" cy="493405"/>
              </a:xfrm>
              <a:prstGeom prst="rect">
                <a:avLst/>
              </a:prstGeom>
              <a:blipFill rotWithShape="1">
                <a:blip r:embed="rId4"/>
                <a:stretch>
                  <a:fillRect/>
                </a:stretch>
              </a:blipFill>
            </p:spPr>
            <p:txBody>
              <a:bodyPr/>
              <a:lstStyle/>
              <a:p>
                <a:r>
                  <a:rPr lang="fr-FR">
                    <a:noFill/>
                  </a:rPr>
                  <a:t> </a:t>
                </a:r>
              </a:p>
            </p:txBody>
          </p:sp>
        </mc:Fallback>
      </mc:AlternateContent>
      <p:sp>
        <p:nvSpPr>
          <p:cNvPr id="13" name="TextBox 12"/>
          <p:cNvSpPr txBox="1"/>
          <p:nvPr/>
        </p:nvSpPr>
        <p:spPr>
          <a:xfrm>
            <a:off x="179512" y="5661248"/>
            <a:ext cx="8856984" cy="830997"/>
          </a:xfrm>
          <a:prstGeom prst="rect">
            <a:avLst/>
          </a:prstGeom>
          <a:noFill/>
        </p:spPr>
        <p:txBody>
          <a:bodyPr wrap="square" rtlCol="0">
            <a:spAutoFit/>
          </a:bodyPr>
          <a:lstStyle/>
          <a:p>
            <a:r>
              <a:rPr lang="fr-FR" sz="2400" dirty="0" smtClean="0"/>
              <a:t>Pour aller de </a:t>
            </a:r>
            <a:r>
              <a:rPr lang="fr-FR" sz="2400" i="1" dirty="0" smtClean="0"/>
              <a:t>M </a:t>
            </a:r>
            <a:r>
              <a:rPr lang="fr-FR" sz="2400" dirty="0" smtClean="0"/>
              <a:t>à </a:t>
            </a:r>
            <a:r>
              <a:rPr lang="fr-FR" sz="2400" i="1" dirty="0" smtClean="0"/>
              <a:t>P</a:t>
            </a:r>
            <a:r>
              <a:rPr lang="fr-FR" sz="2400" dirty="0" smtClean="0"/>
              <a:t>, il faudra monter plus haut : __________________</a:t>
            </a:r>
          </a:p>
          <a:p>
            <a:r>
              <a:rPr lang="fr-FR" sz="2400" dirty="0" smtClean="0"/>
              <a:t>________________________________________________</a:t>
            </a:r>
            <a:endParaRPr lang="fr-FR" sz="24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2461" y="2132855"/>
            <a:ext cx="2857499" cy="2857499"/>
          </a:xfrm>
          <a:prstGeom prst="rect">
            <a:avLst/>
          </a:prstGeom>
        </p:spPr>
      </p:pic>
    </p:spTree>
    <p:extLst>
      <p:ext uri="{BB962C8B-B14F-4D97-AF65-F5344CB8AC3E}">
        <p14:creationId xmlns:p14="http://schemas.microsoft.com/office/powerpoint/2010/main" val="416955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Reconstruction inférieure</a:t>
            </a:r>
          </a:p>
        </p:txBody>
      </p:sp>
      <p:sp>
        <p:nvSpPr>
          <p:cNvPr id="5" name="Slide Number Placeholder 4"/>
          <p:cNvSpPr>
            <a:spLocks noGrp="1"/>
          </p:cNvSpPr>
          <p:nvPr>
            <p:ph type="sldNum" sz="quarter" idx="12"/>
          </p:nvPr>
        </p:nvSpPr>
        <p:spPr/>
        <p:txBody>
          <a:bodyPr/>
          <a:lstStyle/>
          <a:p>
            <a:fld id="{3E28E49E-0FA3-4073-82CF-17635106A4E9}" type="slidenum">
              <a:rPr lang="fr-FR" smtClean="0"/>
              <a:pPr/>
              <a:t>74</a:t>
            </a:fld>
            <a:endParaRPr lang="fr-FR" dirty="0"/>
          </a:p>
        </p:txBody>
      </p:sp>
      <p:sp>
        <p:nvSpPr>
          <p:cNvPr id="9" name="Text Placeholder 8"/>
          <p:cNvSpPr>
            <a:spLocks noGrp="1"/>
          </p:cNvSpPr>
          <p:nvPr>
            <p:ph type="body" sz="quarter" idx="13"/>
          </p:nvPr>
        </p:nvSpPr>
        <p:spPr/>
        <p:txBody>
          <a:bodyPr/>
          <a:lstStyle/>
          <a:p>
            <a:r>
              <a:rPr lang="fr-FR" dirty="0" smtClean="0"/>
              <a:t>Que se passe-t-il si on construit une tranchée pour aller à </a:t>
            </a:r>
            <a:r>
              <a:rPr lang="fr-FR" i="1" dirty="0" smtClean="0"/>
              <a:t>P </a:t>
            </a:r>
            <a:r>
              <a:rPr lang="fr-FR" dirty="0" smtClean="0"/>
              <a:t>?</a:t>
            </a:r>
          </a:p>
          <a:p>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61" y="2132856"/>
            <a:ext cx="2857499" cy="2857499"/>
          </a:xfrm>
          <a:prstGeom prst="rect">
            <a:avLst/>
          </a:prstGeom>
        </p:spPr>
      </p:pic>
      <p:sp>
        <p:nvSpPr>
          <p:cNvPr id="7" name="TextBox 6"/>
          <p:cNvSpPr txBox="1"/>
          <p:nvPr/>
        </p:nvSpPr>
        <p:spPr>
          <a:xfrm>
            <a:off x="395536" y="5075892"/>
            <a:ext cx="3333750" cy="461665"/>
          </a:xfrm>
          <a:prstGeom prst="rect">
            <a:avLst/>
          </a:prstGeom>
          <a:noFill/>
        </p:spPr>
        <p:txBody>
          <a:bodyPr wrap="square" rtlCol="0">
            <a:spAutoFit/>
          </a:bodyPr>
          <a:lstStyle/>
          <a:p>
            <a:pPr algn="ctr"/>
            <a:r>
              <a:rPr lang="fr-FR" sz="2400" i="1" dirty="0" smtClean="0"/>
              <a:t>I</a:t>
            </a:r>
            <a:endParaRPr lang="fr-FR" sz="2400" i="1" dirty="0"/>
          </a:p>
        </p:txBody>
      </p:sp>
      <p:sp>
        <p:nvSpPr>
          <p:cNvPr id="10" name="TextBox 9" hidden="1"/>
          <p:cNvSpPr txBox="1"/>
          <p:nvPr/>
        </p:nvSpPr>
        <p:spPr>
          <a:xfrm>
            <a:off x="5292080" y="5075892"/>
            <a:ext cx="3333750" cy="369332"/>
          </a:xfrm>
          <a:prstGeom prst="rect">
            <a:avLst/>
          </a:prstGeom>
          <a:noFill/>
        </p:spPr>
        <p:txBody>
          <a:bodyPr wrap="square" rtlCol="0">
            <a:spAutoFit/>
          </a:bodyPr>
          <a:lstStyle/>
          <a:p>
            <a:pPr algn="ctr"/>
            <a:r>
              <a:rPr lang="fr-FR" i="1" dirty="0" smtClean="0"/>
              <a:t>M</a:t>
            </a:r>
            <a:endParaRPr lang="fr-FR" i="1" dirty="0"/>
          </a:p>
        </p:txBody>
      </p:sp>
      <mc:AlternateContent xmlns:mc="http://schemas.openxmlformats.org/markup-compatibility/2006" xmlns:a14="http://schemas.microsoft.com/office/drawing/2010/main">
        <mc:Choice Requires="a14">
          <p:sp>
            <p:nvSpPr>
              <p:cNvPr id="11" name="TextBox 10"/>
              <p:cNvSpPr txBox="1"/>
              <p:nvPr/>
            </p:nvSpPr>
            <p:spPr>
              <a:xfrm>
                <a:off x="5294336" y="5075892"/>
                <a:ext cx="3333750" cy="49340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400" i="1" smtClean="0">
                          <a:latin typeface="Cambria Math"/>
                        </a:rPr>
                        <m:t>𝐼</m:t>
                      </m:r>
                      <m:r>
                        <a:rPr lang="fr-FR" sz="2400" i="1" smtClean="0">
                          <a:latin typeface="Cambria Math"/>
                        </a:rPr>
                        <m:t> </m:t>
                      </m:r>
                      <m:sSub>
                        <m:sSubPr>
                          <m:ctrlPr>
                            <a:rPr lang="fr-FR" sz="2400" i="1">
                              <a:latin typeface="Cambria Math"/>
                            </a:rPr>
                          </m:ctrlPr>
                        </m:sSubPr>
                        <m:e>
                          <m:r>
                            <a:rPr lang="fr-FR" sz="2400" i="1">
                              <a:latin typeface="Cambria Math"/>
                              <a:ea typeface="Cambria Math"/>
                            </a:rPr>
                            <m:t>∆</m:t>
                          </m:r>
                        </m:e>
                        <m:sub>
                          <m:sSub>
                            <m:sSubPr>
                              <m:ctrlPr>
                                <a:rPr lang="fr-FR" sz="2400" b="0" i="1" smtClean="0">
                                  <a:latin typeface="Cambria Math"/>
                                </a:rPr>
                              </m:ctrlPr>
                            </m:sSubPr>
                            <m:e>
                              <m:r>
                                <m:rPr>
                                  <m:sty m:val="p"/>
                                </m:rPr>
                                <a:rPr lang="fr-FR" sz="2400" b="0" i="0" smtClean="0">
                                  <a:latin typeface="Cambria Math"/>
                                </a:rPr>
                                <m:t>Γ</m:t>
                              </m:r>
                            </m:e>
                            <m:sub>
                              <m:r>
                                <a:rPr lang="fr-FR" sz="2400" b="0" i="1" smtClean="0">
                                  <a:latin typeface="Cambria Math"/>
                                </a:rPr>
                                <m:t>4</m:t>
                              </m:r>
                            </m:sub>
                          </m:sSub>
                          <m:r>
                            <a:rPr lang="fr-FR" sz="2400" i="1">
                              <a:latin typeface="Cambria Math"/>
                            </a:rPr>
                            <m:t> </m:t>
                          </m:r>
                        </m:sub>
                      </m:sSub>
                      <m:r>
                        <a:rPr lang="fr-FR" sz="2400" i="1">
                          <a:latin typeface="Cambria Math"/>
                        </a:rPr>
                        <m:t>𝑀</m:t>
                      </m:r>
                    </m:oMath>
                  </m:oMathPara>
                </a14:m>
                <a:endParaRPr lang="fr-FR" sz="24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5294336" y="5075892"/>
                <a:ext cx="3333750" cy="493405"/>
              </a:xfrm>
              <a:prstGeom prst="rect">
                <a:avLst/>
              </a:prstGeom>
              <a:blipFill rotWithShape="1">
                <a:blip r:embed="rId4"/>
                <a:stretch>
                  <a:fillRect/>
                </a:stretch>
              </a:blipFill>
            </p:spPr>
            <p:txBody>
              <a:bodyPr/>
              <a:lstStyle/>
              <a:p>
                <a:r>
                  <a:rPr lang="fr-FR">
                    <a:noFill/>
                  </a:rPr>
                  <a:t> </a:t>
                </a:r>
              </a:p>
            </p:txBody>
          </p:sp>
        </mc:Fallback>
      </mc:AlternateContent>
      <p:sp>
        <p:nvSpPr>
          <p:cNvPr id="13" name="TextBox 12"/>
          <p:cNvSpPr txBox="1"/>
          <p:nvPr/>
        </p:nvSpPr>
        <p:spPr>
          <a:xfrm>
            <a:off x="179512" y="5661248"/>
            <a:ext cx="8856984" cy="1200329"/>
          </a:xfrm>
          <a:prstGeom prst="rect">
            <a:avLst/>
          </a:prstGeom>
          <a:noFill/>
        </p:spPr>
        <p:txBody>
          <a:bodyPr wrap="square" rtlCol="0">
            <a:spAutoFit/>
          </a:bodyPr>
          <a:lstStyle/>
          <a:p>
            <a:r>
              <a:rPr lang="fr-FR" sz="2400" dirty="0" smtClean="0"/>
              <a:t>Pour aller de </a:t>
            </a:r>
            <a:r>
              <a:rPr lang="fr-FR" sz="2400" i="1" dirty="0" smtClean="0"/>
              <a:t>M </a:t>
            </a:r>
            <a:r>
              <a:rPr lang="fr-FR" sz="2400" dirty="0" smtClean="0"/>
              <a:t>à </a:t>
            </a:r>
            <a:r>
              <a:rPr lang="fr-FR" sz="2400" i="1" dirty="0" smtClean="0"/>
              <a:t>P</a:t>
            </a:r>
            <a:r>
              <a:rPr lang="fr-FR" sz="2400" dirty="0" smtClean="0"/>
              <a:t>, on peut trouver un chemin (plus long) qui reste bas : on peut atteindre </a:t>
            </a:r>
            <a:r>
              <a:rPr lang="fr-FR" sz="2400" i="1" dirty="0" smtClean="0"/>
              <a:t>P</a:t>
            </a:r>
            <a:r>
              <a:rPr lang="fr-FR" sz="2400" dirty="0" smtClean="0"/>
              <a:t> en montant moins en altitude. La valeur de </a:t>
            </a:r>
            <a:r>
              <a:rPr lang="fr-FR" sz="2400" i="1" dirty="0" smtClean="0"/>
              <a:t>P</a:t>
            </a:r>
            <a:r>
              <a:rPr lang="fr-FR" sz="2400" dirty="0" smtClean="0"/>
              <a:t> dans l’image reconstruite est plus basse.</a:t>
            </a:r>
            <a:endParaRPr lang="fr-FR" sz="24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2461" y="2132855"/>
            <a:ext cx="2857499" cy="2857499"/>
          </a:xfrm>
          <a:prstGeom prst="rect">
            <a:avLst/>
          </a:prstGeom>
        </p:spPr>
      </p:pic>
    </p:spTree>
    <p:extLst>
      <p:ext uri="{BB962C8B-B14F-4D97-AF65-F5344CB8AC3E}">
        <p14:creationId xmlns:p14="http://schemas.microsoft.com/office/powerpoint/2010/main" val="166951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La fermeture par reconstruction</a:t>
            </a:r>
            <a:endParaRPr lang="fr-FR" dirty="0"/>
          </a:p>
        </p:txBody>
      </p:sp>
      <p:sp>
        <p:nvSpPr>
          <p:cNvPr id="4" name="Slide Number Placeholder 3"/>
          <p:cNvSpPr>
            <a:spLocks noGrp="1"/>
          </p:cNvSpPr>
          <p:nvPr>
            <p:ph type="sldNum" sz="quarter" idx="12"/>
          </p:nvPr>
        </p:nvSpPr>
        <p:spPr/>
        <p:txBody>
          <a:bodyPr/>
          <a:lstStyle/>
          <a:p>
            <a:fld id="{3E28E49E-0FA3-4073-82CF-17635106A4E9}" type="slidenum">
              <a:rPr lang="fr-FR" smtClean="0"/>
              <a:pPr/>
              <a:t>75</a:t>
            </a:fld>
            <a:endParaRPr lang="fr-FR"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3"/>
              </p:nvPr>
            </p:nvSpPr>
            <p:spPr/>
            <p:txBody>
              <a:bodyPr/>
              <a:lstStyle/>
              <a:p>
                <a:r>
                  <a:rPr lang="fr-FR" dirty="0" smtClean="0"/>
                  <a:t>La fermeture par reconstruction consiste à réaliser une fermeture, puis une reconstruction de l’image de départ à partir de son fermé :</a:t>
                </a:r>
              </a:p>
              <a:p>
                <a:endParaRPr lang="fr-FR" dirty="0"/>
              </a:p>
              <a:p>
                <a:endParaRPr lang="fr-FR" dirty="0" smtClean="0"/>
              </a:p>
              <a:p>
                <a:endParaRPr lang="fr-FR" dirty="0"/>
              </a:p>
              <a:p>
                <a:endParaRPr lang="fr-FR" dirty="0" smtClean="0"/>
              </a:p>
              <a:p>
                <a:endParaRPr lang="fr-FR" dirty="0"/>
              </a:p>
              <a:p>
                <a:endParaRPr lang="fr-FR" dirty="0" smtClean="0"/>
              </a:p>
              <a:p>
                <a:r>
                  <a:rPr lang="fr-FR" dirty="0" smtClean="0"/>
                  <a:t>Généralement, </a:t>
                </a:r>
                <a:r>
                  <a:rPr lang="fr-FR" i="1" dirty="0" smtClean="0"/>
                  <a:t>F </a:t>
                </a:r>
                <a:r>
                  <a:rPr lang="fr-FR" dirty="0" smtClean="0"/>
                  <a:t>(utilisé pour la reconstruction) sera un élément structurant de voisinage (</a:t>
                </a:r>
                <a14:m>
                  <m:oMath xmlns:m="http://schemas.openxmlformats.org/officeDocument/2006/math">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r>
                      <a:rPr lang="fr-FR" b="0" i="1" smtClean="0">
                        <a:latin typeface="Cambria Math"/>
                      </a:rPr>
                      <m:t>,</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8</m:t>
                        </m:r>
                      </m:sub>
                    </m:sSub>
                    <m:r>
                      <a:rPr lang="fr-FR" b="0" i="1" smtClean="0">
                        <a:latin typeface="Cambria Math"/>
                      </a:rPr>
                      <m:t>,…</m:t>
                    </m:r>
                  </m:oMath>
                </a14:m>
                <a:r>
                  <a:rPr lang="fr-FR" dirty="0" smtClean="0"/>
                  <a:t>).</a:t>
                </a:r>
                <a:endParaRPr lang="fr-FR" dirty="0"/>
              </a:p>
            </p:txBody>
          </p:sp>
        </mc:Choice>
        <mc:Fallback xmlns="">
          <p:sp>
            <p:nvSpPr>
              <p:cNvPr id="6" name="Text Placeholder 5"/>
              <p:cNvSpPr>
                <a:spLocks noGrp="1" noRot="1" noChangeAspect="1" noMove="1" noResize="1" noEditPoints="1" noAdjustHandles="1" noChangeArrowheads="1" noChangeShapeType="1" noTextEdit="1"/>
              </p:cNvSpPr>
              <p:nvPr>
                <p:ph type="body" sz="quarter" idx="13"/>
              </p:nvPr>
            </p:nvSpPr>
            <p:spPr>
              <a:blipFill rotWithShape="1">
                <a:blip r:embed="rId3"/>
                <a:stretch>
                  <a:fillRect l="-1040" r="-1040"/>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7" name="Content Placeholder 6"/>
              <p:cNvSpPr>
                <a:spLocks noGrp="1"/>
              </p:cNvSpPr>
              <p:nvPr>
                <p:ph sz="quarter" idx="14"/>
              </p:nvPr>
            </p:nvSpPr>
            <p:spPr>
              <a:xfrm>
                <a:off x="539553" y="2852936"/>
                <a:ext cx="8064896" cy="1512168"/>
              </a:xfrm>
            </p:spPr>
            <p:txBody>
              <a:bodyPr/>
              <a:lstStyle/>
              <a:p>
                <a:r>
                  <a:rPr lang="fr-FR" dirty="0"/>
                  <a:t>Soit</a:t>
                </a:r>
                <a:r>
                  <a:rPr lang="fr-FR" i="1" dirty="0"/>
                  <a:t> </a:t>
                </a:r>
                <a14:m>
                  <m:oMath xmlns:m="http://schemas.openxmlformats.org/officeDocument/2006/math">
                    <m:r>
                      <a:rPr lang="fr-FR" i="1">
                        <a:latin typeface="Cambria Math"/>
                      </a:rPr>
                      <m:t>𝐼</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et soient </a:t>
                </a:r>
                <a14:m>
                  <m:oMath xmlns:m="http://schemas.openxmlformats.org/officeDocument/2006/math">
                    <m:r>
                      <a:rPr lang="fr-FR" i="1">
                        <a:latin typeface="Cambria Math"/>
                      </a:rPr>
                      <m:t>𝐸</m:t>
                    </m:r>
                    <m:r>
                      <a:rPr lang="fr-FR" i="1">
                        <a:latin typeface="Cambria Math"/>
                      </a:rPr>
                      <m:t>,</m:t>
                    </m:r>
                    <m:r>
                      <a:rPr lang="fr-FR" i="1">
                        <a:latin typeface="Cambria Math"/>
                      </a:rPr>
                      <m:t>𝐹</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a:t>
                </a:r>
                <a:r>
                  <a:rPr lang="fr-FR" b="1" dirty="0">
                    <a:solidFill>
                      <a:schemeClr val="tx1"/>
                    </a:solidFill>
                  </a:rPr>
                  <a:t>la fermeture par reconstruction</a:t>
                </a:r>
                <a:r>
                  <a:rPr lang="fr-FR" b="1" dirty="0">
                    <a:solidFill>
                      <a:srgbClr val="C00000"/>
                    </a:solidFill>
                  </a:rPr>
                  <a:t> </a:t>
                </a:r>
                <a:r>
                  <a:rPr lang="fr-FR" dirty="0"/>
                  <a:t>(sous </a:t>
                </a:r>
                <a:r>
                  <a:rPr lang="fr-FR" i="1" dirty="0"/>
                  <a:t>F</a:t>
                </a:r>
                <a:r>
                  <a:rPr lang="fr-FR" dirty="0"/>
                  <a:t>) de </a:t>
                </a:r>
                <a:r>
                  <a:rPr lang="fr-FR" i="1" dirty="0"/>
                  <a:t>I</a:t>
                </a:r>
                <a:r>
                  <a:rPr lang="fr-FR" dirty="0"/>
                  <a:t> par </a:t>
                </a:r>
                <a:r>
                  <a:rPr lang="fr-FR" i="1" dirty="0"/>
                  <a:t>E </a:t>
                </a:r>
                <a:r>
                  <a:rPr lang="fr-FR" dirty="0"/>
                  <a:t>est</a:t>
                </a:r>
                <a:endParaRPr lang="fr-FR" i="1" dirty="0"/>
              </a:p>
              <a:p>
                <a:pPr algn="ctr"/>
                <a14:m>
                  <m:oMathPara xmlns:m="http://schemas.openxmlformats.org/officeDocument/2006/math">
                    <m:oMathParaPr>
                      <m:jc m:val="centerGroup"/>
                    </m:oMathParaPr>
                    <m:oMath xmlns:m="http://schemas.openxmlformats.org/officeDocument/2006/math">
                      <m:r>
                        <a:rPr lang="fr-FR" i="1">
                          <a:latin typeface="Cambria Math"/>
                        </a:rPr>
                        <m:t>𝐼</m:t>
                      </m:r>
                      <m:sSub>
                        <m:sSubPr>
                          <m:ctrlPr>
                            <a:rPr lang="fr-FR" i="1">
                              <a:latin typeface="Cambria Math"/>
                            </a:rPr>
                          </m:ctrlPr>
                        </m:sSubPr>
                        <m:e>
                          <m:r>
                            <a:rPr lang="fr-FR" i="1">
                              <a:latin typeface="Cambria Math"/>
                            </a:rPr>
                            <m:t>⦁</m:t>
                          </m:r>
                        </m:e>
                        <m:sub>
                          <m:r>
                            <a:rPr lang="fr-FR" i="1">
                              <a:latin typeface="Cambria Math"/>
                            </a:rPr>
                            <m:t>𝐹</m:t>
                          </m:r>
                        </m:sub>
                      </m:sSub>
                      <m:r>
                        <a:rPr lang="fr-FR" i="1">
                          <a:latin typeface="Cambria Math"/>
                        </a:rPr>
                        <m:t>𝐸</m:t>
                      </m:r>
                      <m:r>
                        <a:rPr lang="fr-FR" i="1">
                          <a:latin typeface="Cambria Math"/>
                        </a:rPr>
                        <m:t>=</m:t>
                      </m:r>
                      <m:r>
                        <a:rPr lang="fr-FR" i="1">
                          <a:latin typeface="Cambria Math"/>
                        </a:rPr>
                        <m:t>𝐼</m:t>
                      </m:r>
                      <m:r>
                        <a:rPr lang="fr-FR" i="1">
                          <a:latin typeface="Cambria Math"/>
                        </a:rPr>
                        <m:t> </m:t>
                      </m:r>
                      <m:sSub>
                        <m:sSubPr>
                          <m:ctrlPr>
                            <a:rPr lang="fr-FR" i="1">
                              <a:latin typeface="Cambria Math"/>
                            </a:rPr>
                          </m:ctrlPr>
                        </m:sSubPr>
                        <m:e>
                          <m:r>
                            <a:rPr lang="fr-FR" i="1">
                              <a:latin typeface="Cambria Math"/>
                              <a:ea typeface="Cambria Math"/>
                            </a:rPr>
                            <m:t>𝛻</m:t>
                          </m:r>
                        </m:e>
                        <m:sub>
                          <m:r>
                            <a:rPr lang="fr-FR" i="1">
                              <a:latin typeface="Cambria Math"/>
                            </a:rPr>
                            <m:t>𝐹</m:t>
                          </m:r>
                        </m:sub>
                      </m:sSub>
                      <m:r>
                        <a:rPr lang="fr-FR" i="1">
                          <a:latin typeface="Cambria Math"/>
                        </a:rPr>
                        <m:t> </m:t>
                      </m:r>
                      <m:d>
                        <m:dPr>
                          <m:ctrlPr>
                            <a:rPr lang="fr-FR" i="1">
                              <a:latin typeface="Cambria Math"/>
                            </a:rPr>
                          </m:ctrlPr>
                        </m:dPr>
                        <m:e>
                          <m:r>
                            <a:rPr lang="fr-FR" i="1">
                              <a:latin typeface="Cambria Math"/>
                            </a:rPr>
                            <m:t>𝐼</m:t>
                          </m:r>
                          <m:r>
                            <a:rPr lang="fr-FR" i="1">
                              <a:latin typeface="Cambria Math"/>
                            </a:rPr>
                            <m:t>⦁</m:t>
                          </m:r>
                          <m:r>
                            <a:rPr lang="fr-FR" i="1">
                              <a:latin typeface="Cambria Math"/>
                            </a:rPr>
                            <m:t>𝐸</m:t>
                          </m:r>
                        </m:e>
                      </m:d>
                    </m:oMath>
                  </m:oMathPara>
                </a14:m>
                <a:endParaRPr lang="fr-FR" dirty="0"/>
              </a:p>
              <a:p>
                <a:endParaRPr lang="fr-FR" dirty="0"/>
              </a:p>
            </p:txBody>
          </p:sp>
        </mc:Choice>
        <mc:Fallback>
          <p:sp>
            <p:nvSpPr>
              <p:cNvPr id="7" name="Content Placeholder 6"/>
              <p:cNvSpPr>
                <a:spLocks noGrp="1" noRot="1" noChangeAspect="1" noMove="1" noResize="1" noEditPoints="1" noAdjustHandles="1" noChangeArrowheads="1" noChangeShapeType="1" noTextEdit="1"/>
              </p:cNvSpPr>
              <p:nvPr>
                <p:ph sz="quarter" idx="14"/>
              </p:nvPr>
            </p:nvSpPr>
            <p:spPr>
              <a:xfrm>
                <a:off x="539553" y="2852936"/>
                <a:ext cx="8064896" cy="1512168"/>
              </a:xfrm>
              <a:blipFill rotWithShape="1">
                <a:blip r:embed="rId4"/>
                <a:stretch>
                  <a:fillRect l="-979" r="-979"/>
                </a:stretch>
              </a:blipFill>
            </p:spPr>
            <p:txBody>
              <a:bodyPr/>
              <a:lstStyle/>
              <a:p>
                <a:r>
                  <a:rPr lang="fr-FR">
                    <a:noFill/>
                  </a:rPr>
                  <a:t> </a:t>
                </a:r>
              </a:p>
            </p:txBody>
          </p:sp>
        </mc:Fallback>
      </mc:AlternateContent>
    </p:spTree>
    <p:extLst>
      <p:ext uri="{BB962C8B-B14F-4D97-AF65-F5344CB8AC3E}">
        <p14:creationId xmlns:p14="http://schemas.microsoft.com/office/powerpoint/2010/main" val="23811052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La fermeture par reconstruction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76</a:t>
            </a:fld>
            <a:endParaRPr lang="fr-FR" dirty="0"/>
          </a:p>
        </p:txBody>
      </p:sp>
      <p:sp>
        <p:nvSpPr>
          <p:cNvPr id="9" name="Text Placeholder 8"/>
          <p:cNvSpPr>
            <a:spLocks noGrp="1"/>
          </p:cNvSpPr>
          <p:nvPr>
            <p:ph type="body" sz="quarter" idx="13"/>
          </p:nvPr>
        </p:nvSpPr>
        <p:spPr/>
        <p:txBody>
          <a:bodyPr/>
          <a:lstStyle/>
          <a:p>
            <a:r>
              <a:rPr lang="fr-FR" dirty="0"/>
              <a:t>Exemple 2d :</a:t>
            </a:r>
          </a:p>
          <a:p>
            <a:endParaRPr lang="fr-FR" dirty="0"/>
          </a:p>
        </p:txBody>
      </p:sp>
      <p:sp>
        <p:nvSpPr>
          <p:cNvPr id="2" name="Text Placeholder 1"/>
          <p:cNvSpPr>
            <a:spLocks noGrp="1"/>
          </p:cNvSpPr>
          <p:nvPr>
            <p:ph type="body" sz="quarter" idx="14"/>
          </p:nvPr>
        </p:nvSpPr>
        <p:spPr/>
        <p:txBody>
          <a:bodyPr/>
          <a:lstStyle/>
          <a:p>
            <a:r>
              <a:rPr lang="fr-FR" dirty="0"/>
              <a:t>Im = </a:t>
            </a:r>
            <a:r>
              <a:rPr lang="fr-FR" dirty="0" err="1"/>
              <a:t>imread</a:t>
            </a:r>
            <a:r>
              <a:rPr lang="fr-FR" dirty="0"/>
              <a:t>('pills.png');</a:t>
            </a:r>
          </a:p>
          <a:p>
            <a:r>
              <a:rPr lang="fr-FR" dirty="0"/>
              <a:t>El = </a:t>
            </a:r>
            <a:r>
              <a:rPr lang="fr-FR" dirty="0" err="1"/>
              <a:t>strel</a:t>
            </a:r>
            <a:r>
              <a:rPr lang="fr-FR" dirty="0"/>
              <a:t>('square', </a:t>
            </a:r>
            <a:r>
              <a:rPr lang="fr-FR" dirty="0" smtClean="0"/>
              <a:t>5);</a:t>
            </a:r>
            <a:endParaRPr lang="fr-FR" dirty="0"/>
          </a:p>
          <a:p>
            <a:r>
              <a:rPr lang="fr-FR" dirty="0"/>
              <a:t>Cl = </a:t>
            </a:r>
            <a:r>
              <a:rPr lang="fr-FR" dirty="0" err="1"/>
              <a:t>imclose</a:t>
            </a:r>
            <a:r>
              <a:rPr lang="fr-FR" dirty="0"/>
              <a:t>(Im, El);</a:t>
            </a:r>
          </a:p>
          <a:p>
            <a:r>
              <a:rPr lang="fr-FR" dirty="0"/>
              <a:t>R = </a:t>
            </a:r>
            <a:r>
              <a:rPr lang="fr-FR" dirty="0" err="1"/>
              <a:t>imreconstruct</a:t>
            </a:r>
            <a:r>
              <a:rPr lang="fr-FR" dirty="0"/>
              <a:t>(255-Cl, 255-Im);</a:t>
            </a:r>
          </a:p>
          <a:p>
            <a:r>
              <a:rPr lang="fr-FR" dirty="0"/>
              <a:t>R = 255-R;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149080"/>
            <a:ext cx="1813096" cy="201455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1916832"/>
            <a:ext cx="1813096" cy="201455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7932" y="4149080"/>
            <a:ext cx="1813096" cy="2014551"/>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3648793" y="3562052"/>
                <a:ext cx="64197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dirty="0" smtClean="0">
                          <a:latin typeface="Cambria Math"/>
                        </a:rPr>
                        <m:t>𝐼𝑚</m:t>
                      </m:r>
                    </m:oMath>
                  </m:oMathPara>
                </a14:m>
                <a:endParaRPr lang="fr-FR" sz="2400"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3648793" y="3562052"/>
                <a:ext cx="641971" cy="461665"/>
              </a:xfrm>
              <a:prstGeom prst="rect">
                <a:avLst/>
              </a:prstGeom>
              <a:blipFill rotWithShape="1">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55576" y="6163632"/>
                <a:ext cx="121373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dirty="0" smtClean="0">
                          <a:latin typeface="Cambria Math"/>
                        </a:rPr>
                        <m:t>𝐼𝑚</m:t>
                      </m:r>
                      <m:r>
                        <a:rPr lang="fr-FR" sz="2400" i="1">
                          <a:latin typeface="Cambria Math"/>
                        </a:rPr>
                        <m:t>⦁</m:t>
                      </m:r>
                      <m:r>
                        <a:rPr lang="fr-FR" sz="2400" b="0" i="1" dirty="0" smtClean="0">
                          <a:latin typeface="Cambria Math"/>
                        </a:rPr>
                        <m:t>2</m:t>
                      </m:r>
                      <m:sSub>
                        <m:sSubPr>
                          <m:ctrlPr>
                            <a:rPr lang="fr-FR" sz="2400" b="0" i="1" dirty="0" smtClean="0">
                              <a:latin typeface="Cambria Math"/>
                            </a:rPr>
                          </m:ctrlPr>
                        </m:sSubPr>
                        <m:e>
                          <m:r>
                            <m:rPr>
                              <m:sty m:val="p"/>
                            </m:rPr>
                            <a:rPr lang="fr-FR" sz="2400" b="0" i="0" dirty="0" smtClean="0">
                              <a:latin typeface="Cambria Math"/>
                            </a:rPr>
                            <m:t>Γ</m:t>
                          </m:r>
                        </m:e>
                        <m:sub>
                          <m:r>
                            <a:rPr lang="fr-FR" sz="2400" b="0" i="1" dirty="0" smtClean="0">
                              <a:latin typeface="Cambria Math"/>
                            </a:rPr>
                            <m:t>8</m:t>
                          </m:r>
                        </m:sub>
                      </m:sSub>
                    </m:oMath>
                  </m:oMathPara>
                </a14:m>
                <a:endParaRPr lang="fr-FR" sz="2400" i="1" dirty="0"/>
              </a:p>
            </p:txBody>
          </p:sp>
        </mc:Choice>
        <mc:Fallback xmlns="">
          <p:sp>
            <p:nvSpPr>
              <p:cNvPr id="12" name="TextBox 11"/>
              <p:cNvSpPr txBox="1">
                <a:spLocks noRot="1" noChangeAspect="1" noMove="1" noResize="1" noEditPoints="1" noAdjustHandles="1" noChangeArrowheads="1" noChangeShapeType="1" noTextEdit="1"/>
              </p:cNvSpPr>
              <p:nvPr/>
            </p:nvSpPr>
            <p:spPr>
              <a:xfrm>
                <a:off x="755576" y="6163632"/>
                <a:ext cx="1213730" cy="461665"/>
              </a:xfrm>
              <a:prstGeom prst="rect">
                <a:avLst/>
              </a:prstGeom>
              <a:blipFill rotWithShape="1">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420776" y="6163632"/>
                <a:ext cx="1484702" cy="4934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dirty="0" smtClean="0">
                          <a:latin typeface="Cambria Math"/>
                        </a:rPr>
                        <m:t>𝐼𝑚</m:t>
                      </m:r>
                      <m:sSub>
                        <m:sSubPr>
                          <m:ctrlPr>
                            <a:rPr lang="fr-FR" sz="2400" b="0" i="1" dirty="0" smtClean="0">
                              <a:latin typeface="Cambria Math"/>
                            </a:rPr>
                          </m:ctrlPr>
                        </m:sSubPr>
                        <m:e>
                          <m:r>
                            <a:rPr lang="fr-FR" sz="2400" i="1">
                              <a:latin typeface="Cambria Math"/>
                            </a:rPr>
                            <m:t>⦁</m:t>
                          </m:r>
                        </m:e>
                        <m:sub>
                          <m:sSub>
                            <m:sSubPr>
                              <m:ctrlPr>
                                <a:rPr lang="fr-FR" sz="2400" b="0" i="1" dirty="0" smtClean="0">
                                  <a:latin typeface="Cambria Math"/>
                                </a:rPr>
                              </m:ctrlPr>
                            </m:sSubPr>
                            <m:e>
                              <m:r>
                                <m:rPr>
                                  <m:sty m:val="p"/>
                                </m:rPr>
                                <a:rPr lang="fr-FR" sz="2400" b="0" i="0" dirty="0" smtClean="0">
                                  <a:latin typeface="Cambria Math"/>
                                </a:rPr>
                                <m:t>Γ</m:t>
                              </m:r>
                            </m:e>
                            <m:sub>
                              <m:r>
                                <a:rPr lang="fr-FR" sz="2400" b="0" i="1" dirty="0" smtClean="0">
                                  <a:latin typeface="Cambria Math"/>
                                </a:rPr>
                                <m:t>4</m:t>
                              </m:r>
                            </m:sub>
                          </m:sSub>
                        </m:sub>
                      </m:sSub>
                      <m:r>
                        <a:rPr lang="fr-FR" sz="2400" b="0" i="1" dirty="0" smtClean="0">
                          <a:latin typeface="Cambria Math"/>
                        </a:rPr>
                        <m:t>2</m:t>
                      </m:r>
                      <m:sSub>
                        <m:sSubPr>
                          <m:ctrlPr>
                            <a:rPr lang="fr-FR" sz="2400" b="0" i="1" dirty="0" smtClean="0">
                              <a:latin typeface="Cambria Math"/>
                            </a:rPr>
                          </m:ctrlPr>
                        </m:sSubPr>
                        <m:e>
                          <m:r>
                            <m:rPr>
                              <m:sty m:val="p"/>
                            </m:rPr>
                            <a:rPr lang="fr-FR" sz="2400" b="0" i="0" dirty="0" smtClean="0">
                              <a:latin typeface="Cambria Math"/>
                            </a:rPr>
                            <m:t>Γ</m:t>
                          </m:r>
                        </m:e>
                        <m:sub>
                          <m:r>
                            <a:rPr lang="fr-FR" sz="2400" b="0" i="1" dirty="0" smtClean="0">
                              <a:latin typeface="Cambria Math"/>
                            </a:rPr>
                            <m:t>8</m:t>
                          </m:r>
                        </m:sub>
                      </m:sSub>
                    </m:oMath>
                  </m:oMathPara>
                </a14:m>
                <a:endParaRPr lang="fr-FR" sz="2400" i="1" dirty="0"/>
              </a:p>
            </p:txBody>
          </p:sp>
        </mc:Choice>
        <mc:Fallback xmlns="">
          <p:sp>
            <p:nvSpPr>
              <p:cNvPr id="13" name="TextBox 12"/>
              <p:cNvSpPr txBox="1">
                <a:spLocks noRot="1" noChangeAspect="1" noMove="1" noResize="1" noEditPoints="1" noAdjustHandles="1" noChangeArrowheads="1" noChangeShapeType="1" noTextEdit="1"/>
              </p:cNvSpPr>
              <p:nvPr/>
            </p:nvSpPr>
            <p:spPr>
              <a:xfrm>
                <a:off x="3420776" y="6163632"/>
                <a:ext cx="1484702" cy="493405"/>
              </a:xfrm>
              <a:prstGeom prst="rect">
                <a:avLst/>
              </a:prstGeom>
              <a:blipFill rotWithShape="1">
                <a:blip r:embed="rId8"/>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83670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22" presetClass="entr" presetSubtype="8" fill="hold" nodeType="with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wipe(left)">
                                      <p:cBhvr>
                                        <p:cTn id="3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Propriétés des filtres par reconstruction</a:t>
            </a:r>
            <a:endParaRPr lang="fr-FR" dirty="0"/>
          </a:p>
        </p:txBody>
      </p:sp>
      <p:sp>
        <p:nvSpPr>
          <p:cNvPr id="9" name="Text Placeholder 8"/>
          <p:cNvSpPr>
            <a:spLocks noGrp="1"/>
          </p:cNvSpPr>
          <p:nvPr>
            <p:ph type="body" sz="quarter" idx="14"/>
          </p:nvPr>
        </p:nvSpPr>
        <p:spPr/>
        <p:txBody>
          <a:bodyPr/>
          <a:lstStyle/>
          <a:p>
            <a:r>
              <a:rPr lang="fr-FR" dirty="0" smtClean="0"/>
              <a:t>4</a:t>
            </a:r>
            <a:endParaRPr lang="fr-FR" dirty="0"/>
          </a:p>
        </p:txBody>
      </p:sp>
      <p:sp>
        <p:nvSpPr>
          <p:cNvPr id="10" name="Text Placeholder 9"/>
          <p:cNvSpPr>
            <a:spLocks noGrp="1"/>
          </p:cNvSpPr>
          <p:nvPr>
            <p:ph type="body" sz="quarter" idx="15"/>
          </p:nvPr>
        </p:nvSpPr>
        <p:spPr/>
        <p:txBody>
          <a:bodyPr/>
          <a:lstStyle/>
          <a:p>
            <a:r>
              <a:rPr lang="fr-FR" dirty="0" smtClean="0"/>
              <a:t>3</a:t>
            </a:r>
            <a:endParaRPr lang="fr-FR" dirty="0"/>
          </a:p>
        </p:txBody>
      </p:sp>
    </p:spTree>
    <p:extLst>
      <p:ext uri="{BB962C8B-B14F-4D97-AF65-F5344CB8AC3E}">
        <p14:creationId xmlns:p14="http://schemas.microsoft.com/office/powerpoint/2010/main" val="5816316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fr-FR" dirty="0" smtClean="0"/>
              <a:t>Propriétés des filtres par reconstruction</a:t>
            </a:r>
            <a:endParaRPr lang="fr-FR" dirty="0"/>
          </a:p>
        </p:txBody>
      </p:sp>
      <p:sp>
        <p:nvSpPr>
          <p:cNvPr id="6" name="Text Placeholder 5"/>
          <p:cNvSpPr>
            <a:spLocks noGrp="1"/>
          </p:cNvSpPr>
          <p:nvPr>
            <p:ph type="body" sz="quarter" idx="13"/>
          </p:nvPr>
        </p:nvSpPr>
        <p:spPr/>
        <p:txBody>
          <a:bodyPr/>
          <a:lstStyle/>
          <a:p>
            <a:r>
              <a:rPr lang="fr-FR" dirty="0" smtClean="0"/>
              <a:t>Dans une image en niveau de gris, une </a:t>
            </a:r>
            <a:r>
              <a:rPr lang="fr-FR" b="1" dirty="0" smtClean="0"/>
              <a:t>zone plate </a:t>
            </a:r>
            <a:r>
              <a:rPr lang="fr-FR" dirty="0" smtClean="0"/>
              <a:t>est une composante connexe de pixels ayant le même niveau de gris.</a:t>
            </a:r>
          </a:p>
          <a:p>
            <a:endParaRPr lang="fr-FR" b="1" dirty="0"/>
          </a:p>
          <a:p>
            <a:r>
              <a:rPr lang="fr-FR" u="sng" dirty="0" smtClean="0"/>
              <a:t>Ex :</a:t>
            </a:r>
            <a:r>
              <a:rPr lang="fr-FR" dirty="0" smtClean="0"/>
              <a:t> Décomposer cette image en zones plates (en considérant la 8-connexité) (chaque zone plate possède une lettre différente).</a:t>
            </a:r>
            <a:endParaRPr lang="fr-FR" dirty="0"/>
          </a:p>
        </p:txBody>
      </p:sp>
      <p:graphicFrame>
        <p:nvGraphicFramePr>
          <p:cNvPr id="7" name="Object 6"/>
          <p:cNvGraphicFramePr>
            <a:graphicFrameLocks noChangeAspect="1"/>
          </p:cNvGraphicFramePr>
          <p:nvPr>
            <p:extLst>
              <p:ext uri="{D42A27DB-BD31-4B8C-83A1-F6EECF244321}">
                <p14:modId xmlns:p14="http://schemas.microsoft.com/office/powerpoint/2010/main" val="1319968172"/>
              </p:ext>
            </p:extLst>
          </p:nvPr>
        </p:nvGraphicFramePr>
        <p:xfrm>
          <a:off x="1213371" y="3933056"/>
          <a:ext cx="2422525" cy="2343150"/>
        </p:xfrm>
        <a:graphic>
          <a:graphicData uri="http://schemas.openxmlformats.org/presentationml/2006/ole">
            <mc:AlternateContent xmlns:mc="http://schemas.openxmlformats.org/markup-compatibility/2006">
              <mc:Choice xmlns:v="urn:schemas-microsoft-com:vml" Requires="v">
                <p:oleObj spid="_x0000_s65546" name="Worksheet" r:id="rId3" imgW="1438188" imgH="1390770" progId="Excel.Sheet.12">
                  <p:embed/>
                </p:oleObj>
              </mc:Choice>
              <mc:Fallback>
                <p:oleObj name="Worksheet" r:id="rId3" imgW="1438188" imgH="1390770" progId="Excel.Sheet.12">
                  <p:embed/>
                  <p:pic>
                    <p:nvPicPr>
                      <p:cNvPr id="0" name=""/>
                      <p:cNvPicPr>
                        <a:picLocks noChangeAspect="1" noChangeArrowheads="1"/>
                      </p:cNvPicPr>
                      <p:nvPr/>
                    </p:nvPicPr>
                    <p:blipFill>
                      <a:blip r:embed="rId4"/>
                      <a:srcRect/>
                      <a:stretch>
                        <a:fillRect/>
                      </a:stretch>
                    </p:blipFill>
                    <p:spPr bwMode="auto">
                      <a:xfrm>
                        <a:off x="1213371" y="3933056"/>
                        <a:ext cx="24225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57058976"/>
              </p:ext>
            </p:extLst>
          </p:nvPr>
        </p:nvGraphicFramePr>
        <p:xfrm>
          <a:off x="5220072" y="3933056"/>
          <a:ext cx="2422525" cy="2343150"/>
        </p:xfrm>
        <a:graphic>
          <a:graphicData uri="http://schemas.openxmlformats.org/presentationml/2006/ole">
            <mc:AlternateContent xmlns:mc="http://schemas.openxmlformats.org/markup-compatibility/2006">
              <mc:Choice xmlns:v="urn:schemas-microsoft-com:vml" Requires="v">
                <p:oleObj spid="_x0000_s65547" name="Worksheet" r:id="rId5" imgW="1438188" imgH="1390770" progId="Excel.Sheet.12">
                  <p:embed/>
                </p:oleObj>
              </mc:Choice>
              <mc:Fallback>
                <p:oleObj name="Worksheet" r:id="rId5" imgW="1438188" imgH="1390770" progId="Excel.Sheet.12">
                  <p:embed/>
                  <p:pic>
                    <p:nvPicPr>
                      <p:cNvPr id="0" name=""/>
                      <p:cNvPicPr>
                        <a:picLocks noChangeAspect="1" noChangeArrowheads="1"/>
                      </p:cNvPicPr>
                      <p:nvPr/>
                    </p:nvPicPr>
                    <p:blipFill>
                      <a:blip r:embed="rId6"/>
                      <a:srcRect/>
                      <a:stretch>
                        <a:fillRect/>
                      </a:stretch>
                    </p:blipFill>
                    <p:spPr bwMode="auto">
                      <a:xfrm>
                        <a:off x="5220072" y="3933056"/>
                        <a:ext cx="24225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1259632" y="6381328"/>
            <a:ext cx="2304256" cy="369332"/>
          </a:xfrm>
          <a:prstGeom prst="rect">
            <a:avLst/>
          </a:prstGeom>
          <a:noFill/>
        </p:spPr>
        <p:txBody>
          <a:bodyPr wrap="square" rtlCol="0">
            <a:spAutoFit/>
          </a:bodyPr>
          <a:lstStyle/>
          <a:p>
            <a:pPr algn="ctr"/>
            <a:r>
              <a:rPr lang="fr-FR" i="1" dirty="0" smtClean="0"/>
              <a:t>I</a:t>
            </a:r>
            <a:endParaRPr lang="fr-FR" i="1" dirty="0"/>
          </a:p>
        </p:txBody>
      </p:sp>
      <p:sp>
        <p:nvSpPr>
          <p:cNvPr id="10" name="TextBox 9"/>
          <p:cNvSpPr txBox="1"/>
          <p:nvPr/>
        </p:nvSpPr>
        <p:spPr>
          <a:xfrm>
            <a:off x="5292080" y="6381328"/>
            <a:ext cx="2304256" cy="369332"/>
          </a:xfrm>
          <a:prstGeom prst="rect">
            <a:avLst/>
          </a:prstGeom>
          <a:noFill/>
        </p:spPr>
        <p:txBody>
          <a:bodyPr wrap="square" rtlCol="0">
            <a:spAutoFit/>
          </a:bodyPr>
          <a:lstStyle/>
          <a:p>
            <a:pPr algn="ctr"/>
            <a:r>
              <a:rPr lang="fr-FR" dirty="0" smtClean="0"/>
              <a:t>Zones plates de </a:t>
            </a:r>
            <a:r>
              <a:rPr lang="fr-FR" i="1" dirty="0" smtClean="0"/>
              <a:t>I</a:t>
            </a:r>
            <a:endParaRPr lang="fr-FR" i="1" dirty="0"/>
          </a:p>
        </p:txBody>
      </p:sp>
      <p:sp>
        <p:nvSpPr>
          <p:cNvPr id="13" name="Slide Number Placeholder 12"/>
          <p:cNvSpPr>
            <a:spLocks noGrp="1"/>
          </p:cNvSpPr>
          <p:nvPr>
            <p:ph type="sldNum" sz="quarter" idx="12"/>
          </p:nvPr>
        </p:nvSpPr>
        <p:spPr/>
        <p:txBody>
          <a:bodyPr/>
          <a:lstStyle/>
          <a:p>
            <a:fld id="{3E28E49E-0FA3-4073-82CF-17635106A4E9}" type="slidenum">
              <a:rPr lang="fr-FR" smtClean="0"/>
              <a:pPr/>
              <a:t>78</a:t>
            </a:fld>
            <a:endParaRPr lang="fr-FR" dirty="0"/>
          </a:p>
        </p:txBody>
      </p:sp>
    </p:spTree>
    <p:extLst>
      <p:ext uri="{BB962C8B-B14F-4D97-AF65-F5344CB8AC3E}">
        <p14:creationId xmlns:p14="http://schemas.microsoft.com/office/powerpoint/2010/main" val="276500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Propriétés des filtres par reconstruction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79</a:t>
            </a:fld>
            <a:endParaRPr lang="fr-FR" dirty="0"/>
          </a:p>
        </p:txBody>
      </p:sp>
      <p:sp>
        <p:nvSpPr>
          <p:cNvPr id="9" name="Text Placeholder 8"/>
          <p:cNvSpPr>
            <a:spLocks noGrp="1"/>
          </p:cNvSpPr>
          <p:nvPr>
            <p:ph type="body" sz="quarter" idx="13"/>
          </p:nvPr>
        </p:nvSpPr>
        <p:spPr/>
        <p:txBody>
          <a:bodyPr/>
          <a:lstStyle/>
          <a:p>
            <a:r>
              <a:rPr lang="fr-FR" dirty="0" smtClean="0"/>
              <a:t>A une image en niveau de gris, on associe comme partitionnement naturel </a:t>
            </a:r>
            <a:r>
              <a:rPr lang="fr-FR" b="1" dirty="0" smtClean="0"/>
              <a:t>sa décomposition en zones plates</a:t>
            </a:r>
            <a:r>
              <a:rPr lang="fr-FR" dirty="0" smtClean="0"/>
              <a:t>.</a:t>
            </a:r>
          </a:p>
          <a:p>
            <a:endParaRPr lang="fr-FR" dirty="0"/>
          </a:p>
        </p:txBody>
      </p:sp>
      <p:sp>
        <p:nvSpPr>
          <p:cNvPr id="10" name="Content Placeholder 9"/>
          <p:cNvSpPr>
            <a:spLocks noGrp="1"/>
          </p:cNvSpPr>
          <p:nvPr>
            <p:ph sz="quarter" idx="14"/>
          </p:nvPr>
        </p:nvSpPr>
        <p:spPr>
          <a:xfrm>
            <a:off x="539552" y="2998266"/>
            <a:ext cx="8064896" cy="1078806"/>
          </a:xfrm>
        </p:spPr>
        <p:txBody>
          <a:bodyPr/>
          <a:lstStyle/>
          <a:p>
            <a:r>
              <a:rPr lang="fr-FR" dirty="0" smtClean="0"/>
              <a:t>Tous les filtres par reconstruction sont des </a:t>
            </a:r>
            <a:r>
              <a:rPr lang="fr-FR" b="1" dirty="0" smtClean="0">
                <a:solidFill>
                  <a:schemeClr val="tx1"/>
                </a:solidFill>
              </a:rPr>
              <a:t>filtres ___________</a:t>
            </a:r>
            <a:r>
              <a:rPr lang="fr-FR" dirty="0" smtClean="0"/>
              <a:t>: ils fusionnent des zones plates.</a:t>
            </a:r>
            <a:endParaRPr lang="fr-FR" dirty="0"/>
          </a:p>
        </p:txBody>
      </p:sp>
    </p:spTree>
    <p:extLst>
      <p:ext uri="{BB962C8B-B14F-4D97-AF65-F5344CB8AC3E}">
        <p14:creationId xmlns:p14="http://schemas.microsoft.com/office/powerpoint/2010/main" val="1944951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Introduction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a:t>
            </a:fld>
            <a:endParaRPr lang="fr-FR" dirty="0"/>
          </a:p>
        </p:txBody>
      </p:sp>
      <p:sp>
        <p:nvSpPr>
          <p:cNvPr id="6" name="Text Placeholder 5"/>
          <p:cNvSpPr>
            <a:spLocks noGrp="1"/>
          </p:cNvSpPr>
          <p:nvPr>
            <p:ph type="body" sz="quarter" idx="13"/>
          </p:nvPr>
        </p:nvSpPr>
        <p:spPr/>
        <p:txBody>
          <a:bodyPr/>
          <a:lstStyle/>
          <a:p>
            <a:r>
              <a:rPr lang="fr-FR" dirty="0" smtClean="0"/>
              <a:t>Les </a:t>
            </a:r>
            <a:r>
              <a:rPr lang="fr-FR" b="1" dirty="0" smtClean="0"/>
              <a:t>images HDR</a:t>
            </a:r>
            <a:r>
              <a:rPr lang="fr-FR" dirty="0" smtClean="0"/>
              <a:t> sont généralement __________________________</a:t>
            </a:r>
          </a:p>
          <a:p>
            <a:r>
              <a:rPr lang="fr-FR" dirty="0" smtClean="0"/>
              <a:t>_____________________________________</a:t>
            </a:r>
          </a:p>
        </p:txBody>
      </p:sp>
      <p:graphicFrame>
        <p:nvGraphicFramePr>
          <p:cNvPr id="9" name="Object 8"/>
          <p:cNvGraphicFramePr>
            <a:graphicFrameLocks noChangeAspect="1"/>
          </p:cNvGraphicFramePr>
          <p:nvPr>
            <p:extLst>
              <p:ext uri="{D42A27DB-BD31-4B8C-83A1-F6EECF244321}">
                <p14:modId xmlns:p14="http://schemas.microsoft.com/office/powerpoint/2010/main" val="2903198537"/>
              </p:ext>
            </p:extLst>
          </p:nvPr>
        </p:nvGraphicFramePr>
        <p:xfrm>
          <a:off x="5868144" y="2627620"/>
          <a:ext cx="2808312" cy="1815912"/>
        </p:xfrm>
        <a:graphic>
          <a:graphicData uri="http://schemas.openxmlformats.org/presentationml/2006/ole">
            <mc:AlternateContent xmlns:mc="http://schemas.openxmlformats.org/markup-compatibility/2006">
              <mc:Choice xmlns:v="urn:schemas-microsoft-com:vml" Requires="v">
                <p:oleObj spid="_x0000_s64578" name="Worksheet" r:id="rId4" imgW="1723988" imgH="1114560" progId="Excel.Sheet.12">
                  <p:embed/>
                </p:oleObj>
              </mc:Choice>
              <mc:Fallback>
                <p:oleObj name="Worksheet" r:id="rId4" imgW="1723988" imgH="1114560" progId="Excel.Sheet.12">
                  <p:embed/>
                  <p:pic>
                    <p:nvPicPr>
                      <p:cNvPr id="0" name=""/>
                      <p:cNvPicPr>
                        <a:picLocks noChangeAspect="1" noChangeArrowheads="1"/>
                      </p:cNvPicPr>
                      <p:nvPr/>
                    </p:nvPicPr>
                    <p:blipFill>
                      <a:blip r:embed="rId5"/>
                      <a:srcRect/>
                      <a:stretch>
                        <a:fillRect/>
                      </a:stretch>
                    </p:blipFill>
                    <p:spPr bwMode="auto">
                      <a:xfrm>
                        <a:off x="5868144" y="2627620"/>
                        <a:ext cx="2808312" cy="1815912"/>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47117698"/>
              </p:ext>
            </p:extLst>
          </p:nvPr>
        </p:nvGraphicFramePr>
        <p:xfrm>
          <a:off x="4860032" y="3347700"/>
          <a:ext cx="3240360" cy="2095282"/>
        </p:xfrm>
        <a:graphic>
          <a:graphicData uri="http://schemas.openxmlformats.org/presentationml/2006/ole">
            <mc:AlternateContent xmlns:mc="http://schemas.openxmlformats.org/markup-compatibility/2006">
              <mc:Choice xmlns:v="urn:schemas-microsoft-com:vml" Requires="v">
                <p:oleObj spid="_x0000_s64579" name="Worksheet" r:id="rId6" imgW="1723988" imgH="1114560" progId="Excel.Sheet.12">
                  <p:embed/>
                </p:oleObj>
              </mc:Choice>
              <mc:Fallback>
                <p:oleObj name="Worksheet" r:id="rId6" imgW="1723988" imgH="1114560" progId="Excel.Sheet.12">
                  <p:embed/>
                  <p:pic>
                    <p:nvPicPr>
                      <p:cNvPr id="0" name=""/>
                      <p:cNvPicPr>
                        <a:picLocks noChangeAspect="1" noChangeArrowheads="1"/>
                      </p:cNvPicPr>
                      <p:nvPr/>
                    </p:nvPicPr>
                    <p:blipFill>
                      <a:blip r:embed="rId5"/>
                      <a:srcRect/>
                      <a:stretch>
                        <a:fillRect/>
                      </a:stretch>
                    </p:blipFill>
                    <p:spPr bwMode="auto">
                      <a:xfrm>
                        <a:off x="4860032" y="3347700"/>
                        <a:ext cx="3240360" cy="2095282"/>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577106456"/>
              </p:ext>
            </p:extLst>
          </p:nvPr>
        </p:nvGraphicFramePr>
        <p:xfrm>
          <a:off x="4067944" y="4283804"/>
          <a:ext cx="3405187" cy="2201863"/>
        </p:xfrm>
        <a:graphic>
          <a:graphicData uri="http://schemas.openxmlformats.org/presentationml/2006/ole">
            <mc:AlternateContent xmlns:mc="http://schemas.openxmlformats.org/markup-compatibility/2006">
              <mc:Choice xmlns:v="urn:schemas-microsoft-com:vml" Requires="v">
                <p:oleObj spid="_x0000_s64580" name="Worksheet" r:id="rId7" imgW="1723988" imgH="1114560" progId="Excel.Sheet.12">
                  <p:embed/>
                </p:oleObj>
              </mc:Choice>
              <mc:Fallback>
                <p:oleObj name="Worksheet" r:id="rId7" imgW="1723988" imgH="1114560" progId="Excel.Sheet.12">
                  <p:embed/>
                  <p:pic>
                    <p:nvPicPr>
                      <p:cNvPr id="0" name=""/>
                      <p:cNvPicPr>
                        <a:picLocks noChangeAspect="1" noChangeArrowheads="1"/>
                      </p:cNvPicPr>
                      <p:nvPr/>
                    </p:nvPicPr>
                    <p:blipFill>
                      <a:blip r:embed="rId8"/>
                      <a:srcRect/>
                      <a:stretch>
                        <a:fillRect/>
                      </a:stretch>
                    </p:blipFill>
                    <p:spPr bwMode="auto">
                      <a:xfrm>
                        <a:off x="4067944" y="4283804"/>
                        <a:ext cx="3405187"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6876256" y="6444044"/>
            <a:ext cx="1268489" cy="369332"/>
          </a:xfrm>
          <a:prstGeom prst="rect">
            <a:avLst/>
          </a:prstGeom>
          <a:noFill/>
        </p:spPr>
        <p:txBody>
          <a:bodyPr wrap="none" rtlCol="0">
            <a:spAutoFit/>
          </a:bodyPr>
          <a:lstStyle/>
          <a:p>
            <a:r>
              <a:rPr lang="fr-FR" dirty="0" smtClean="0"/>
              <a:t>Canal rouge</a:t>
            </a:r>
            <a:endParaRPr lang="fr-FR" dirty="0"/>
          </a:p>
        </p:txBody>
      </p:sp>
      <p:sp>
        <p:nvSpPr>
          <p:cNvPr id="13" name="TextBox 12"/>
          <p:cNvSpPr txBox="1"/>
          <p:nvPr/>
        </p:nvSpPr>
        <p:spPr>
          <a:xfrm>
            <a:off x="8037111" y="5035268"/>
            <a:ext cx="1106841" cy="369332"/>
          </a:xfrm>
          <a:prstGeom prst="rect">
            <a:avLst/>
          </a:prstGeom>
          <a:noFill/>
        </p:spPr>
        <p:txBody>
          <a:bodyPr wrap="none" rtlCol="0">
            <a:spAutoFit/>
          </a:bodyPr>
          <a:lstStyle/>
          <a:p>
            <a:r>
              <a:rPr lang="fr-FR" dirty="0" smtClean="0"/>
              <a:t>Canal vert</a:t>
            </a:r>
            <a:endParaRPr lang="fr-FR" dirty="0"/>
          </a:p>
        </p:txBody>
      </p:sp>
      <p:sp>
        <p:nvSpPr>
          <p:cNvPr id="14" name="TextBox 13"/>
          <p:cNvSpPr txBox="1"/>
          <p:nvPr/>
        </p:nvSpPr>
        <p:spPr>
          <a:xfrm>
            <a:off x="5940152" y="2267580"/>
            <a:ext cx="1151277" cy="369332"/>
          </a:xfrm>
          <a:prstGeom prst="rect">
            <a:avLst/>
          </a:prstGeom>
          <a:noFill/>
        </p:spPr>
        <p:txBody>
          <a:bodyPr wrap="none" rtlCol="0">
            <a:spAutoFit/>
          </a:bodyPr>
          <a:lstStyle/>
          <a:p>
            <a:r>
              <a:rPr lang="fr-FR" dirty="0" smtClean="0"/>
              <a:t>Canal bleu</a:t>
            </a:r>
            <a:endParaRPr lang="fr-FR" dirty="0"/>
          </a:p>
        </p:txBody>
      </p:sp>
      <p:pic>
        <p:nvPicPr>
          <p:cNvPr id="645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619" y="3182472"/>
            <a:ext cx="3640824" cy="164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907704" y="4005504"/>
            <a:ext cx="89327" cy="715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Straight Arrow Connector 14"/>
          <p:cNvCxnSpPr/>
          <p:nvPr/>
        </p:nvCxnSpPr>
        <p:spPr>
          <a:xfrm flipV="1">
            <a:off x="2051720" y="3933056"/>
            <a:ext cx="1944216" cy="10823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8340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Propriétés des filtres par reconstruction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80</a:t>
            </a:fld>
            <a:endParaRPr lang="fr-FR" dirty="0"/>
          </a:p>
        </p:txBody>
      </p:sp>
      <p:sp>
        <p:nvSpPr>
          <p:cNvPr id="9" name="Text Placeholder 8"/>
          <p:cNvSpPr>
            <a:spLocks noGrp="1"/>
          </p:cNvSpPr>
          <p:nvPr>
            <p:ph type="body" sz="quarter" idx="13"/>
          </p:nvPr>
        </p:nvSpPr>
        <p:spPr/>
        <p:txBody>
          <a:bodyPr/>
          <a:lstStyle/>
          <a:p>
            <a:r>
              <a:rPr lang="fr-FR" dirty="0" smtClean="0"/>
              <a:t>Les filtres par reconstruction possèdent aussi une propriété de croissance vis-à-vis de l’élément structurant et de la partition : </a:t>
            </a:r>
            <a:r>
              <a:rPr lang="fr-FR" b="1" dirty="0" smtClean="0"/>
              <a:t>plus l’élément structurant utilisé est grand, et plus des zones plates de l’image auront été fusionnées</a:t>
            </a:r>
            <a:r>
              <a:rPr lang="fr-FR" dirty="0"/>
              <a:t>.</a:t>
            </a:r>
            <a:endParaRPr lang="fr-FR" dirty="0" smtClean="0"/>
          </a:p>
          <a:p>
            <a:endParaRPr lang="fr-FR" dirty="0"/>
          </a:p>
          <a:p>
            <a:endParaRPr lang="fr-FR" dirty="0" smtClean="0"/>
          </a:p>
          <a:p>
            <a:endParaRPr lang="fr-FR" dirty="0"/>
          </a:p>
          <a:p>
            <a:endParaRPr lang="fr-FR" dirty="0" smtClean="0"/>
          </a:p>
        </p:txBody>
      </p:sp>
      <mc:AlternateContent xmlns:mc="http://schemas.openxmlformats.org/markup-compatibility/2006" xmlns:a14="http://schemas.microsoft.com/office/drawing/2010/main">
        <mc:Choice Requires="a14">
          <p:sp>
            <p:nvSpPr>
              <p:cNvPr id="10" name="Content Placeholder 9"/>
              <p:cNvSpPr>
                <a:spLocks noGrp="1"/>
              </p:cNvSpPr>
              <p:nvPr>
                <p:ph sz="quarter" idx="14"/>
              </p:nvPr>
            </p:nvSpPr>
            <p:spPr>
              <a:xfrm>
                <a:off x="539552" y="3501008"/>
                <a:ext cx="8064896" cy="2088232"/>
              </a:xfrm>
            </p:spPr>
            <p:txBody>
              <a:bodyPr/>
              <a:lstStyle/>
              <a:p>
                <a:r>
                  <a:rPr lang="fr-FR" dirty="0" smtClean="0"/>
                  <a:t>Soit </a:t>
                </a:r>
                <a14:m>
                  <m:oMath xmlns:m="http://schemas.openxmlformats.org/officeDocument/2006/math">
                    <m:r>
                      <a:rPr lang="fr-FR" i="1">
                        <a:latin typeface="Cambria Math"/>
                      </a:rPr>
                      <m:t>𝐼</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soient </a:t>
                </a:r>
                <a14:m>
                  <m:oMath xmlns:m="http://schemas.openxmlformats.org/officeDocument/2006/math">
                    <m:r>
                      <a:rPr lang="fr-FR" i="1">
                        <a:latin typeface="Cambria Math"/>
                      </a:rPr>
                      <m:t>𝐸</m:t>
                    </m:r>
                    <m:r>
                      <a:rPr lang="fr-FR" i="1">
                        <a:latin typeface="Cambria Math"/>
                      </a:rPr>
                      <m:t>,</m:t>
                    </m:r>
                    <m:r>
                      <a:rPr lang="fr-FR" i="1">
                        <a:latin typeface="Cambria Math"/>
                      </a:rPr>
                      <m:t>𝐹</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et soit </a:t>
                </a:r>
                <a14:m>
                  <m:oMath xmlns:m="http://schemas.openxmlformats.org/officeDocument/2006/math">
                    <m:r>
                      <a:rPr lang="fr-FR" i="1">
                        <a:latin typeface="Cambria Math"/>
                      </a:rPr>
                      <m:t>𝛹</m:t>
                    </m:r>
                  </m:oMath>
                </a14:m>
                <a:r>
                  <a:rPr lang="fr-FR" dirty="0"/>
                  <a:t> un filtre par reconstruction dépendant d’une image et d’un élément structurant. </a:t>
                </a:r>
              </a:p>
              <a:p>
                <a:r>
                  <a:rPr lang="fr-FR" dirty="0"/>
                  <a:t>Si </a:t>
                </a:r>
                <a14:m>
                  <m:oMath xmlns:m="http://schemas.openxmlformats.org/officeDocument/2006/math">
                    <m:r>
                      <a:rPr lang="fr-FR" i="1">
                        <a:latin typeface="Cambria Math"/>
                      </a:rPr>
                      <m:t>𝐸</m:t>
                    </m:r>
                    <m:r>
                      <a:rPr lang="fr-FR" i="1">
                        <a:latin typeface="Cambria Math"/>
                      </a:rPr>
                      <m:t>⊆</m:t>
                    </m:r>
                    <m:r>
                      <a:rPr lang="fr-FR" i="1">
                        <a:latin typeface="Cambria Math"/>
                      </a:rPr>
                      <m:t>𝐹</m:t>
                    </m:r>
                  </m:oMath>
                </a14:m>
                <a:r>
                  <a:rPr lang="fr-FR" dirty="0"/>
                  <a:t>, alors </a:t>
                </a:r>
                <a14:m>
                  <m:oMath xmlns:m="http://schemas.openxmlformats.org/officeDocument/2006/math">
                    <m:r>
                      <a:rPr lang="fr-FR" i="1">
                        <a:latin typeface="Cambria Math"/>
                      </a:rPr>
                      <m:t>𝑃</m:t>
                    </m:r>
                    <m:r>
                      <a:rPr lang="fr-FR" i="1">
                        <a:latin typeface="Cambria Math"/>
                      </a:rPr>
                      <m:t>(</m:t>
                    </m:r>
                    <m:r>
                      <m:rPr>
                        <m:sty m:val="p"/>
                      </m:rPr>
                      <a:rPr lang="fr-FR">
                        <a:latin typeface="Cambria Math"/>
                      </a:rPr>
                      <m:t>Ψ</m:t>
                    </m:r>
                    <m:d>
                      <m:dPr>
                        <m:ctrlPr>
                          <a:rPr lang="fr-FR" i="1">
                            <a:latin typeface="Cambria Math"/>
                          </a:rPr>
                        </m:ctrlPr>
                      </m:dPr>
                      <m:e>
                        <m:r>
                          <a:rPr lang="fr-FR" i="1">
                            <a:latin typeface="Cambria Math"/>
                          </a:rPr>
                          <m:t>𝐼</m:t>
                        </m:r>
                        <m:r>
                          <a:rPr lang="fr-FR" i="1">
                            <a:latin typeface="Cambria Math"/>
                          </a:rPr>
                          <m:t>,</m:t>
                        </m:r>
                        <m:r>
                          <a:rPr lang="fr-FR" b="0" i="1" smtClean="0">
                            <a:latin typeface="Cambria Math"/>
                          </a:rPr>
                          <m:t>𝐸</m:t>
                        </m:r>
                      </m:e>
                    </m:d>
                    <m:r>
                      <a:rPr lang="fr-FR" i="1">
                        <a:latin typeface="Cambria Math"/>
                      </a:rPr>
                      <m:t>)</m:t>
                    </m:r>
                  </m:oMath>
                </a14:m>
                <a:r>
                  <a:rPr lang="fr-FR" dirty="0"/>
                  <a:t> </a:t>
                </a:r>
                <a:r>
                  <a:rPr lang="fr-FR" dirty="0" smtClean="0"/>
                  <a:t>_</a:t>
                </a:r>
                <a14:m>
                  <m:oMath xmlns:m="http://schemas.openxmlformats.org/officeDocument/2006/math">
                    <m:r>
                      <a:rPr lang="fr-FR" b="0" i="0" smtClean="0">
                        <a:latin typeface="Cambria Math"/>
                      </a:rPr>
                      <m:t>_____________________</m:t>
                    </m:r>
                    <m:r>
                      <a:rPr lang="fr-FR" i="1">
                        <a:latin typeface="Cambria Math"/>
                      </a:rPr>
                      <m:t>𝑃</m:t>
                    </m:r>
                    <m:r>
                      <a:rPr lang="fr-FR" i="1">
                        <a:latin typeface="Cambria Math"/>
                      </a:rPr>
                      <m:t>(</m:t>
                    </m:r>
                    <m:r>
                      <m:rPr>
                        <m:sty m:val="p"/>
                      </m:rPr>
                      <a:rPr lang="fr-FR">
                        <a:latin typeface="Cambria Math"/>
                      </a:rPr>
                      <m:t>Ψ</m:t>
                    </m:r>
                    <m:d>
                      <m:dPr>
                        <m:ctrlPr>
                          <a:rPr lang="fr-FR" i="1">
                            <a:latin typeface="Cambria Math"/>
                          </a:rPr>
                        </m:ctrlPr>
                      </m:dPr>
                      <m:e>
                        <m:r>
                          <a:rPr lang="fr-FR" i="1">
                            <a:latin typeface="Cambria Math"/>
                          </a:rPr>
                          <m:t>𝐼</m:t>
                        </m:r>
                        <m:r>
                          <a:rPr lang="fr-FR" i="1">
                            <a:latin typeface="Cambria Math"/>
                          </a:rPr>
                          <m:t>,</m:t>
                        </m:r>
                        <m:r>
                          <a:rPr lang="fr-FR" b="0" i="1" smtClean="0">
                            <a:latin typeface="Cambria Math"/>
                          </a:rPr>
                          <m:t>𝐹</m:t>
                        </m:r>
                      </m:e>
                    </m:d>
                    <m:r>
                      <a:rPr lang="fr-FR" i="1">
                        <a:latin typeface="Cambria Math"/>
                      </a:rPr>
                      <m:t>)</m:t>
                    </m:r>
                  </m:oMath>
                </a14:m>
                <a:r>
                  <a:rPr lang="fr-FR" dirty="0"/>
                  <a:t>. </a:t>
                </a:r>
              </a:p>
            </p:txBody>
          </p:sp>
        </mc:Choice>
        <mc:Fallback xmlns="">
          <p:sp>
            <p:nvSpPr>
              <p:cNvPr id="10" name="Content Placeholder 9"/>
              <p:cNvSpPr>
                <a:spLocks noGrp="1" noRot="1" noChangeAspect="1" noMove="1" noResize="1" noEditPoints="1" noAdjustHandles="1" noChangeArrowheads="1" noChangeShapeType="1" noTextEdit="1"/>
              </p:cNvSpPr>
              <p:nvPr>
                <p:ph sz="quarter" idx="14"/>
              </p:nvPr>
            </p:nvSpPr>
            <p:spPr>
              <a:xfrm>
                <a:off x="539552" y="3501008"/>
                <a:ext cx="8064896" cy="2088232"/>
              </a:xfrm>
              <a:blipFill rotWithShape="1">
                <a:blip r:embed="rId2"/>
                <a:stretch>
                  <a:fillRect l="-979" r="-979"/>
                </a:stretch>
              </a:blipFill>
            </p:spPr>
            <p:txBody>
              <a:bodyPr/>
              <a:lstStyle/>
              <a:p>
                <a:r>
                  <a:rPr lang="fr-FR">
                    <a:noFill/>
                  </a:rPr>
                  <a:t> </a:t>
                </a:r>
              </a:p>
            </p:txBody>
          </p:sp>
        </mc:Fallback>
      </mc:AlternateContent>
    </p:spTree>
    <p:extLst>
      <p:ext uri="{BB962C8B-B14F-4D97-AF65-F5344CB8AC3E}">
        <p14:creationId xmlns:p14="http://schemas.microsoft.com/office/powerpoint/2010/main" val="13009556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FR" dirty="0"/>
              <a:t>Propriétés des filtres par reconstruction</a:t>
            </a:r>
          </a:p>
        </p:txBody>
      </p:sp>
      <p:sp>
        <p:nvSpPr>
          <p:cNvPr id="5" name="Slide Number Placeholder 4"/>
          <p:cNvSpPr>
            <a:spLocks noGrp="1"/>
          </p:cNvSpPr>
          <p:nvPr>
            <p:ph type="sldNum" sz="quarter" idx="12"/>
          </p:nvPr>
        </p:nvSpPr>
        <p:spPr/>
        <p:txBody>
          <a:bodyPr/>
          <a:lstStyle/>
          <a:p>
            <a:fld id="{3E28E49E-0FA3-4073-82CF-17635106A4E9}" type="slidenum">
              <a:rPr lang="fr-FR" smtClean="0"/>
              <a:pPr/>
              <a:t>81</a:t>
            </a:fld>
            <a:endParaRPr lang="fr-FR" dirty="0"/>
          </a:p>
        </p:txBody>
      </p:sp>
      <p:sp>
        <p:nvSpPr>
          <p:cNvPr id="9" name="Text Placeholder 8"/>
          <p:cNvSpPr>
            <a:spLocks noGrp="1"/>
          </p:cNvSpPr>
          <p:nvPr>
            <p:ph type="body" sz="quarter" idx="13"/>
          </p:nvPr>
        </p:nvSpPr>
        <p:spPr/>
        <p:txBody>
          <a:bodyPr/>
          <a:lstStyle/>
          <a:p>
            <a:r>
              <a:rPr lang="fr-FR" dirty="0" smtClean="0"/>
              <a:t>Ouverture par reconstruction : taille de l’élément </a:t>
            </a:r>
            <a:r>
              <a:rPr lang="fr-FR" dirty="0" err="1" smtClean="0"/>
              <a:t>struct</a:t>
            </a:r>
            <a:r>
              <a:rPr lang="fr-FR" dirty="0" smtClean="0"/>
              <a:t>. et zones plates</a:t>
            </a:r>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012967"/>
            <a:ext cx="1729613" cy="15629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4170352"/>
            <a:ext cx="1729614" cy="156290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4536" y="2012967"/>
            <a:ext cx="1729614" cy="156290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5714" y="2012967"/>
            <a:ext cx="1729614" cy="156290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6296" y="2012967"/>
            <a:ext cx="1729614" cy="156290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4536" y="4170352"/>
            <a:ext cx="1729614" cy="1562904"/>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5714" y="4170352"/>
            <a:ext cx="1729614" cy="1562904"/>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36296" y="4170352"/>
            <a:ext cx="1729614" cy="1562904"/>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1019409" y="3656919"/>
                <a:ext cx="35471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𝐼</m:t>
                      </m:r>
                    </m:oMath>
                  </m:oMathPara>
                </a14:m>
                <a:endParaRPr lang="fr-FR"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019409" y="3656919"/>
                <a:ext cx="354712" cy="400110"/>
              </a:xfrm>
              <a:prstGeom prst="rect">
                <a:avLst/>
              </a:prstGeom>
              <a:blipFill rotWithShape="1">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897992" y="3645024"/>
                <a:ext cx="1317733" cy="4265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𝐼</m:t>
                      </m:r>
                      <m:sSub>
                        <m:sSubPr>
                          <m:ctrlPr>
                            <a:rPr lang="fr-FR" sz="2000" b="0" i="1" smtClean="0">
                              <a:latin typeface="Cambria Math"/>
                            </a:rPr>
                          </m:ctrlPr>
                        </m:sSubPr>
                        <m:e>
                          <m:r>
                            <a:rPr lang="fr-FR" sz="2000" b="0" i="1" smtClean="0">
                              <a:latin typeface="Cambria Math"/>
                            </a:rPr>
                            <m:t>∘</m:t>
                          </m:r>
                        </m:e>
                        <m:sub>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4</m:t>
                              </m:r>
                            </m:sub>
                          </m:sSub>
                        </m:sub>
                      </m:sSub>
                      <m:r>
                        <a:rPr lang="fr-FR" sz="2000" b="0" i="1" smtClean="0">
                          <a:latin typeface="Cambria Math"/>
                        </a:rPr>
                        <m:t>12</m:t>
                      </m:r>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oMath>
                  </m:oMathPara>
                </a14:m>
                <a:endParaRPr lang="fr-FR"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897992" y="3645024"/>
                <a:ext cx="1317733" cy="426527"/>
              </a:xfrm>
              <a:prstGeom prst="rect">
                <a:avLst/>
              </a:prstGeom>
              <a:blipFill rotWithShape="1">
                <a:blip r:embed="rId1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259170" y="3645024"/>
                <a:ext cx="1317733" cy="4265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𝐼</m:t>
                      </m:r>
                      <m:sSub>
                        <m:sSubPr>
                          <m:ctrlPr>
                            <a:rPr lang="fr-FR" sz="2000" b="0" i="1" smtClean="0">
                              <a:latin typeface="Cambria Math"/>
                            </a:rPr>
                          </m:ctrlPr>
                        </m:sSubPr>
                        <m:e>
                          <m:r>
                            <a:rPr lang="fr-FR" sz="2000" b="0" i="1" smtClean="0">
                              <a:latin typeface="Cambria Math"/>
                            </a:rPr>
                            <m:t>∘</m:t>
                          </m:r>
                        </m:e>
                        <m:sub>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4</m:t>
                              </m:r>
                            </m:sub>
                          </m:sSub>
                        </m:sub>
                      </m:sSub>
                      <m:r>
                        <a:rPr lang="fr-FR" sz="2000" b="0" i="1" smtClean="0">
                          <a:latin typeface="Cambria Math"/>
                        </a:rPr>
                        <m:t>25</m:t>
                      </m:r>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oMath>
                  </m:oMathPara>
                </a14:m>
                <a:endParaRPr lang="fr-FR"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259170" y="3645024"/>
                <a:ext cx="1317733" cy="426527"/>
              </a:xfrm>
              <a:prstGeom prst="rect">
                <a:avLst/>
              </a:prstGeom>
              <a:blipFill rotWithShape="1">
                <a:blip r:embed="rId1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499752" y="3645024"/>
                <a:ext cx="1317733" cy="4265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𝐼</m:t>
                      </m:r>
                      <m:sSub>
                        <m:sSubPr>
                          <m:ctrlPr>
                            <a:rPr lang="fr-FR" sz="2000" b="0" i="1" smtClean="0">
                              <a:latin typeface="Cambria Math"/>
                            </a:rPr>
                          </m:ctrlPr>
                        </m:sSubPr>
                        <m:e>
                          <m:r>
                            <a:rPr lang="fr-FR" sz="2000" b="0" i="1" smtClean="0">
                              <a:latin typeface="Cambria Math"/>
                            </a:rPr>
                            <m:t>∘</m:t>
                          </m:r>
                        </m:e>
                        <m:sub>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4</m:t>
                              </m:r>
                            </m:sub>
                          </m:sSub>
                        </m:sub>
                      </m:sSub>
                      <m:r>
                        <a:rPr lang="fr-FR" sz="2000" b="0" i="1" smtClean="0">
                          <a:latin typeface="Cambria Math"/>
                        </a:rPr>
                        <m:t>50</m:t>
                      </m:r>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oMath>
                  </m:oMathPara>
                </a14:m>
                <a:endParaRPr lang="fr-FR"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7499752" y="3645024"/>
                <a:ext cx="1317733" cy="426527"/>
              </a:xfrm>
              <a:prstGeom prst="rect">
                <a:avLst/>
              </a:prstGeom>
              <a:blipFill rotWithShape="1">
                <a:blip r:embed="rId14"/>
                <a:stretch>
                  <a:fillRect/>
                </a:stretch>
              </a:blipFill>
            </p:spPr>
            <p:txBody>
              <a:bodyPr/>
              <a:lstStyle/>
              <a:p>
                <a:r>
                  <a:rPr lang="fr-FR">
                    <a:noFill/>
                  </a:rPr>
                  <a:t> </a:t>
                </a:r>
              </a:p>
            </p:txBody>
          </p:sp>
        </mc:Fallback>
      </mc:AlternateContent>
      <p:sp>
        <p:nvSpPr>
          <p:cNvPr id="16" name="TextBox 15"/>
          <p:cNvSpPr txBox="1"/>
          <p:nvPr/>
        </p:nvSpPr>
        <p:spPr>
          <a:xfrm>
            <a:off x="254327" y="5807867"/>
            <a:ext cx="2053832" cy="400110"/>
          </a:xfrm>
          <a:prstGeom prst="rect">
            <a:avLst/>
          </a:prstGeom>
          <a:noFill/>
        </p:spPr>
        <p:txBody>
          <a:bodyPr wrap="none" rtlCol="0">
            <a:spAutoFit/>
          </a:bodyPr>
          <a:lstStyle/>
          <a:p>
            <a:r>
              <a:rPr lang="fr-FR" sz="2000" dirty="0" smtClean="0"/>
              <a:t>53218 zones plates</a:t>
            </a:r>
            <a:endParaRPr lang="fr-FR" sz="2000" dirty="0"/>
          </a:p>
        </p:txBody>
      </p:sp>
      <p:sp>
        <p:nvSpPr>
          <p:cNvPr id="21" name="TextBox 20"/>
          <p:cNvSpPr txBox="1"/>
          <p:nvPr/>
        </p:nvSpPr>
        <p:spPr>
          <a:xfrm>
            <a:off x="2565337" y="5807867"/>
            <a:ext cx="2053832" cy="400110"/>
          </a:xfrm>
          <a:prstGeom prst="rect">
            <a:avLst/>
          </a:prstGeom>
          <a:noFill/>
        </p:spPr>
        <p:txBody>
          <a:bodyPr wrap="none" rtlCol="0">
            <a:spAutoFit/>
          </a:bodyPr>
          <a:lstStyle/>
          <a:p>
            <a:r>
              <a:rPr lang="fr-FR" sz="2000" dirty="0" smtClean="0"/>
              <a:t>39223 zones plates</a:t>
            </a:r>
            <a:endParaRPr lang="fr-FR" sz="2000" dirty="0"/>
          </a:p>
        </p:txBody>
      </p:sp>
      <p:sp>
        <p:nvSpPr>
          <p:cNvPr id="22" name="TextBox 21"/>
          <p:cNvSpPr txBox="1"/>
          <p:nvPr/>
        </p:nvSpPr>
        <p:spPr>
          <a:xfrm>
            <a:off x="4926515" y="5807867"/>
            <a:ext cx="2053832" cy="400110"/>
          </a:xfrm>
          <a:prstGeom prst="rect">
            <a:avLst/>
          </a:prstGeom>
          <a:noFill/>
        </p:spPr>
        <p:txBody>
          <a:bodyPr wrap="none" rtlCol="0">
            <a:spAutoFit/>
          </a:bodyPr>
          <a:lstStyle/>
          <a:p>
            <a:r>
              <a:rPr lang="fr-FR" sz="2000" dirty="0" smtClean="0"/>
              <a:t>28008 zones plates</a:t>
            </a:r>
            <a:endParaRPr lang="fr-FR" sz="2000" dirty="0"/>
          </a:p>
        </p:txBody>
      </p:sp>
      <p:sp>
        <p:nvSpPr>
          <p:cNvPr id="23" name="TextBox 22"/>
          <p:cNvSpPr txBox="1"/>
          <p:nvPr/>
        </p:nvSpPr>
        <p:spPr>
          <a:xfrm>
            <a:off x="7167097" y="5807867"/>
            <a:ext cx="2053832" cy="400110"/>
          </a:xfrm>
          <a:prstGeom prst="rect">
            <a:avLst/>
          </a:prstGeom>
          <a:noFill/>
        </p:spPr>
        <p:txBody>
          <a:bodyPr wrap="none" rtlCol="0">
            <a:spAutoFit/>
          </a:bodyPr>
          <a:lstStyle/>
          <a:p>
            <a:r>
              <a:rPr lang="fr-FR" sz="2000" dirty="0" smtClean="0"/>
              <a:t>14034 zones plates</a:t>
            </a:r>
            <a:endParaRPr lang="fr-FR" sz="2000" dirty="0"/>
          </a:p>
        </p:txBody>
      </p:sp>
    </p:spTree>
    <p:extLst>
      <p:ext uri="{BB962C8B-B14F-4D97-AF65-F5344CB8AC3E}">
        <p14:creationId xmlns:p14="http://schemas.microsoft.com/office/powerpoint/2010/main" val="3321008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Filtres avancés</a:t>
            </a:r>
            <a:endParaRPr lang="fr-FR" dirty="0"/>
          </a:p>
        </p:txBody>
      </p:sp>
      <p:sp>
        <p:nvSpPr>
          <p:cNvPr id="9" name="Text Placeholder 8"/>
          <p:cNvSpPr>
            <a:spLocks noGrp="1"/>
          </p:cNvSpPr>
          <p:nvPr>
            <p:ph type="body" sz="quarter" idx="14"/>
          </p:nvPr>
        </p:nvSpPr>
        <p:spPr/>
        <p:txBody>
          <a:bodyPr/>
          <a:lstStyle/>
          <a:p>
            <a:r>
              <a:rPr lang="fr-FR" dirty="0" smtClean="0"/>
              <a:t>5</a:t>
            </a:r>
            <a:endParaRPr lang="fr-FR" dirty="0"/>
          </a:p>
        </p:txBody>
      </p:sp>
    </p:spTree>
    <p:extLst>
      <p:ext uri="{BB962C8B-B14F-4D97-AF65-F5344CB8AC3E}">
        <p14:creationId xmlns:p14="http://schemas.microsoft.com/office/powerpoint/2010/main" val="26170258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fr-FR" dirty="0" smtClean="0"/>
              <a:t>ASF en niveau de gris</a:t>
            </a:r>
            <a:endParaRPr lang="fr-FR" dirty="0"/>
          </a:p>
        </p:txBody>
      </p:sp>
      <p:sp>
        <p:nvSpPr>
          <p:cNvPr id="12" name="Text Placeholder 11"/>
          <p:cNvSpPr>
            <a:spLocks noGrp="1"/>
          </p:cNvSpPr>
          <p:nvPr>
            <p:ph type="body" sz="quarter" idx="14"/>
          </p:nvPr>
        </p:nvSpPr>
        <p:spPr/>
        <p:txBody>
          <a:bodyPr/>
          <a:lstStyle/>
          <a:p>
            <a:r>
              <a:rPr lang="fr-FR" dirty="0" smtClean="0"/>
              <a:t>5</a:t>
            </a:r>
            <a:endParaRPr lang="fr-FR" dirty="0"/>
          </a:p>
        </p:txBody>
      </p:sp>
      <p:sp>
        <p:nvSpPr>
          <p:cNvPr id="13" name="Text Placeholder 12"/>
          <p:cNvSpPr>
            <a:spLocks noGrp="1"/>
          </p:cNvSpPr>
          <p:nvPr>
            <p:ph type="body" sz="quarter" idx="15"/>
          </p:nvPr>
        </p:nvSpPr>
        <p:spPr/>
        <p:txBody>
          <a:bodyPr/>
          <a:lstStyle/>
          <a:p>
            <a:r>
              <a:rPr lang="fr-FR" dirty="0" smtClean="0"/>
              <a:t>1</a:t>
            </a:r>
            <a:endParaRPr lang="fr-FR" dirty="0"/>
          </a:p>
        </p:txBody>
      </p:sp>
    </p:spTree>
    <p:extLst>
      <p:ext uri="{BB962C8B-B14F-4D97-AF65-F5344CB8AC3E}">
        <p14:creationId xmlns:p14="http://schemas.microsoft.com/office/powerpoint/2010/main" val="6380454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ASF en niveau de gris</a:t>
            </a:r>
            <a:endParaRPr lang="fr-FR" dirty="0"/>
          </a:p>
        </p:txBody>
      </p:sp>
      <p:sp>
        <p:nvSpPr>
          <p:cNvPr id="4" name="Slide Number Placeholder 3"/>
          <p:cNvSpPr>
            <a:spLocks noGrp="1"/>
          </p:cNvSpPr>
          <p:nvPr>
            <p:ph type="sldNum" sz="quarter" idx="12"/>
          </p:nvPr>
        </p:nvSpPr>
        <p:spPr/>
        <p:txBody>
          <a:bodyPr/>
          <a:lstStyle/>
          <a:p>
            <a:fld id="{3E28E49E-0FA3-4073-82CF-17635106A4E9}" type="slidenum">
              <a:rPr lang="fr-FR" smtClean="0"/>
              <a:pPr/>
              <a:t>84</a:t>
            </a:fld>
            <a:endParaRPr lang="fr-FR" dirty="0"/>
          </a:p>
        </p:txBody>
      </p:sp>
      <p:sp>
        <p:nvSpPr>
          <p:cNvPr id="6" name="Text Placeholder 5"/>
          <p:cNvSpPr>
            <a:spLocks noGrp="1"/>
          </p:cNvSpPr>
          <p:nvPr>
            <p:ph type="body" sz="quarter" idx="13"/>
          </p:nvPr>
        </p:nvSpPr>
        <p:spPr/>
        <p:txBody>
          <a:bodyPr/>
          <a:lstStyle/>
          <a:p>
            <a:r>
              <a:rPr lang="fr-FR" dirty="0" smtClean="0"/>
              <a:t>Comme en binaire, les ASF en niveau de gris sont une séquence d’ouvertures et de fermetures.</a:t>
            </a:r>
          </a:p>
          <a:p>
            <a:endParaRPr lang="fr-FR" dirty="0"/>
          </a:p>
          <a:p>
            <a:endParaRPr lang="fr-FR" dirty="0" smtClean="0"/>
          </a:p>
          <a:p>
            <a:endParaRPr lang="fr-FR" dirty="0"/>
          </a:p>
          <a:p>
            <a:endParaRPr lang="fr-FR" dirty="0" smtClean="0"/>
          </a:p>
          <a:p>
            <a:endParaRPr lang="fr-FR" dirty="0"/>
          </a:p>
          <a:p>
            <a:r>
              <a:rPr lang="fr-FR" dirty="0" smtClean="0"/>
              <a:t>Ces transformations sont généralement indiquées dans le cas de </a:t>
            </a:r>
            <a:r>
              <a:rPr lang="fr-FR" b="1" dirty="0" smtClean="0"/>
              <a:t>présence de bruit additif et soustractif</a:t>
            </a:r>
            <a:r>
              <a:rPr lang="fr-FR" dirty="0" smtClean="0"/>
              <a:t>.</a:t>
            </a:r>
            <a:endParaRPr lang="fr-FR"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2" y="2708920"/>
                <a:ext cx="8064896" cy="1655415"/>
              </a:xfrm>
            </p:spPr>
            <p:txBody>
              <a:bodyPr>
                <a:normAutofit/>
              </a:bodyPr>
              <a:lstStyle/>
              <a:p>
                <a:r>
                  <a:rPr lang="fr-FR" dirty="0"/>
                  <a:t>Soit </a:t>
                </a:r>
                <a14:m>
                  <m:oMath xmlns:m="http://schemas.openxmlformats.org/officeDocument/2006/math">
                    <m:r>
                      <a:rPr lang="fr-FR" i="1">
                        <a:latin typeface="Cambria Math"/>
                      </a:rPr>
                      <m:t>𝐼</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et </a:t>
                </a:r>
                <a14:m>
                  <m:oMath xmlns:m="http://schemas.openxmlformats.org/officeDocument/2006/math">
                    <m:r>
                      <a:rPr lang="fr-FR" i="1">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a:t>
                </a:r>
                <a:endParaRPr lang="fr-FR" i="1" dirty="0" smtClean="0">
                  <a:latin typeface="Cambria Math"/>
                </a:endParaRPr>
              </a:p>
              <a:p>
                <a:pPr/>
                <a14:m>
                  <m:oMathPara xmlns:m="http://schemas.openxmlformats.org/officeDocument/2006/math">
                    <m:oMathParaPr>
                      <m:jc m:val="centerGroup"/>
                    </m:oMathParaPr>
                    <m:oMath xmlns:m="http://schemas.openxmlformats.org/officeDocument/2006/math">
                      <m:r>
                        <a:rPr lang="fr-FR" i="1" smtClean="0">
                          <a:latin typeface="Cambria Math"/>
                        </a:rPr>
                        <m:t>𝐴𝑆</m:t>
                      </m:r>
                      <m:sSubSup>
                        <m:sSubSupPr>
                          <m:ctrlPr>
                            <a:rPr lang="fr-FR" i="1">
                              <a:latin typeface="Cambria Math"/>
                            </a:rPr>
                          </m:ctrlPr>
                        </m:sSubSupPr>
                        <m:e>
                          <m:r>
                            <a:rPr lang="fr-FR" i="1">
                              <a:latin typeface="Cambria Math"/>
                            </a:rPr>
                            <m:t>𝐹</m:t>
                          </m:r>
                        </m:e>
                        <m:sub>
                          <m:r>
                            <a:rPr lang="fr-FR" i="1">
                              <a:latin typeface="Cambria Math"/>
                            </a:rPr>
                            <m:t>𝑜𝑓</m:t>
                          </m:r>
                          <m:r>
                            <a:rPr lang="fr-FR" i="1">
                              <a:latin typeface="Cambria Math"/>
                            </a:rPr>
                            <m:t>,</m:t>
                          </m:r>
                          <m:r>
                            <a:rPr lang="fr-FR" i="1">
                              <a:latin typeface="Cambria Math"/>
                            </a:rPr>
                            <m:t>𝐸</m:t>
                          </m:r>
                        </m:sub>
                        <m:sup>
                          <m:r>
                            <a:rPr lang="fr-FR" i="1">
                              <a:latin typeface="Cambria Math"/>
                            </a:rPr>
                            <m:t>𝑛</m:t>
                          </m:r>
                        </m:sup>
                      </m:sSubSup>
                      <m:d>
                        <m:dPr>
                          <m:ctrlPr>
                            <a:rPr lang="fr-FR" i="1">
                              <a:latin typeface="Cambria Math"/>
                            </a:rPr>
                          </m:ctrlPr>
                        </m:dPr>
                        <m:e>
                          <m:r>
                            <a:rPr lang="fr-FR" i="1">
                              <a:latin typeface="Cambria Math"/>
                            </a:rPr>
                            <m:t>𝐼</m:t>
                          </m:r>
                        </m:e>
                      </m:d>
                      <m:r>
                        <a:rPr lang="fr-FR" i="1">
                          <a:latin typeface="Cambria Math"/>
                        </a:rPr>
                        <m:t>=((((((</m:t>
                      </m:r>
                      <m:r>
                        <a:rPr lang="fr-FR" i="1">
                          <a:latin typeface="Cambria Math"/>
                        </a:rPr>
                        <m:t>𝐼</m:t>
                      </m:r>
                      <m:r>
                        <a:rPr lang="fr-FR" i="1">
                          <a:latin typeface="Cambria Math"/>
                        </a:rPr>
                        <m:t>∘</m:t>
                      </m:r>
                      <m:r>
                        <a:rPr lang="fr-FR" i="1">
                          <a:latin typeface="Cambria Math"/>
                        </a:rPr>
                        <m:t>𝐸</m:t>
                      </m:r>
                      <m:r>
                        <a:rPr lang="fr-FR" i="1">
                          <a:latin typeface="Cambria Math"/>
                        </a:rPr>
                        <m:t>)•</m:t>
                      </m:r>
                      <m:r>
                        <a:rPr lang="fr-FR" i="1">
                          <a:latin typeface="Cambria Math"/>
                        </a:rPr>
                        <m:t>𝐸</m:t>
                      </m:r>
                      <m:r>
                        <a:rPr lang="fr-FR" i="1">
                          <a:latin typeface="Cambria Math"/>
                        </a:rPr>
                        <m:t>)∘2</m:t>
                      </m:r>
                      <m:r>
                        <a:rPr lang="fr-FR" i="1">
                          <a:latin typeface="Cambria Math"/>
                        </a:rPr>
                        <m:t>𝐸</m:t>
                      </m:r>
                      <m:r>
                        <a:rPr lang="fr-FR" i="1">
                          <a:latin typeface="Cambria Math"/>
                        </a:rPr>
                        <m:t>)•2</m:t>
                      </m:r>
                      <m:r>
                        <a:rPr lang="fr-FR" i="1">
                          <a:latin typeface="Cambria Math"/>
                        </a:rPr>
                        <m:t>𝐸</m:t>
                      </m:r>
                      <m:r>
                        <a:rPr lang="fr-FR" i="1">
                          <a:latin typeface="Cambria Math"/>
                        </a:rPr>
                        <m:t>) …∘</m:t>
                      </m:r>
                      <m:r>
                        <a:rPr lang="fr-FR" i="1">
                          <a:latin typeface="Cambria Math"/>
                        </a:rPr>
                        <m:t>𝑛𝐸</m:t>
                      </m:r>
                      <m:r>
                        <a:rPr lang="fr-FR" i="1">
                          <a:latin typeface="Cambria Math"/>
                        </a:rPr>
                        <m:t>)•</m:t>
                      </m:r>
                      <m:r>
                        <a:rPr lang="fr-FR" i="1">
                          <a:latin typeface="Cambria Math"/>
                        </a:rPr>
                        <m:t>𝑛𝐸</m:t>
                      </m:r>
                      <m:r>
                        <a:rPr lang="fr-FR" i="1">
                          <a:latin typeface="Cambria Math"/>
                        </a:rPr>
                        <m:t>)</m:t>
                      </m:r>
                    </m:oMath>
                  </m:oMathPara>
                </a14:m>
                <a:endParaRPr lang="fr-FR" dirty="0"/>
              </a:p>
              <a:p>
                <a:pPr/>
                <a14:m>
                  <m:oMathPara xmlns:m="http://schemas.openxmlformats.org/officeDocument/2006/math">
                    <m:oMathParaPr>
                      <m:jc m:val="centerGroup"/>
                    </m:oMathParaPr>
                    <m:oMath xmlns:m="http://schemas.openxmlformats.org/officeDocument/2006/math">
                      <m:r>
                        <a:rPr lang="fr-FR" i="1">
                          <a:latin typeface="Cambria Math"/>
                        </a:rPr>
                        <m:t>𝐴𝑆</m:t>
                      </m:r>
                      <m:sSubSup>
                        <m:sSubSupPr>
                          <m:ctrlPr>
                            <a:rPr lang="fr-FR" i="1">
                              <a:latin typeface="Cambria Math"/>
                            </a:rPr>
                          </m:ctrlPr>
                        </m:sSubSupPr>
                        <m:e>
                          <m:r>
                            <a:rPr lang="fr-FR" i="1">
                              <a:latin typeface="Cambria Math"/>
                            </a:rPr>
                            <m:t>𝐹</m:t>
                          </m:r>
                        </m:e>
                        <m:sub>
                          <m:r>
                            <a:rPr lang="fr-FR" b="0" i="1" smtClean="0">
                              <a:latin typeface="Cambria Math"/>
                            </a:rPr>
                            <m:t>𝑓𝑜</m:t>
                          </m:r>
                          <m:r>
                            <a:rPr lang="fr-FR" i="1">
                              <a:latin typeface="Cambria Math"/>
                            </a:rPr>
                            <m:t>,</m:t>
                          </m:r>
                          <m:r>
                            <a:rPr lang="fr-FR" i="1">
                              <a:latin typeface="Cambria Math"/>
                            </a:rPr>
                            <m:t>𝐸</m:t>
                          </m:r>
                        </m:sub>
                        <m:sup>
                          <m:r>
                            <a:rPr lang="fr-FR" i="1">
                              <a:latin typeface="Cambria Math"/>
                            </a:rPr>
                            <m:t>𝑛</m:t>
                          </m:r>
                        </m:sup>
                      </m:sSubSup>
                      <m:d>
                        <m:dPr>
                          <m:ctrlPr>
                            <a:rPr lang="fr-FR" i="1">
                              <a:latin typeface="Cambria Math"/>
                            </a:rPr>
                          </m:ctrlPr>
                        </m:dPr>
                        <m:e>
                          <m:r>
                            <a:rPr lang="fr-FR" i="1">
                              <a:latin typeface="Cambria Math"/>
                            </a:rPr>
                            <m:t>𝐼</m:t>
                          </m:r>
                        </m:e>
                      </m:d>
                      <m:r>
                        <a:rPr lang="fr-FR" i="1">
                          <a:latin typeface="Cambria Math"/>
                        </a:rPr>
                        <m:t>=((((((</m:t>
                      </m:r>
                      <m:r>
                        <a:rPr lang="fr-FR" i="1">
                          <a:latin typeface="Cambria Math"/>
                        </a:rPr>
                        <m:t>𝐼</m:t>
                      </m:r>
                      <m:r>
                        <a:rPr lang="fr-FR" i="1">
                          <a:latin typeface="Cambria Math"/>
                        </a:rPr>
                        <m:t>•</m:t>
                      </m:r>
                      <m:r>
                        <a:rPr lang="fr-FR" i="1">
                          <a:latin typeface="Cambria Math"/>
                        </a:rPr>
                        <m:t>𝐸</m:t>
                      </m:r>
                      <m:r>
                        <a:rPr lang="fr-FR" i="1">
                          <a:latin typeface="Cambria Math"/>
                        </a:rPr>
                        <m:t>)∘</m:t>
                      </m:r>
                      <m:r>
                        <a:rPr lang="fr-FR" i="1">
                          <a:latin typeface="Cambria Math"/>
                        </a:rPr>
                        <m:t>𝐸</m:t>
                      </m:r>
                      <m:r>
                        <a:rPr lang="fr-FR" i="1">
                          <a:latin typeface="Cambria Math"/>
                        </a:rPr>
                        <m:t>)•2</m:t>
                      </m:r>
                      <m:r>
                        <a:rPr lang="fr-FR" i="1">
                          <a:latin typeface="Cambria Math"/>
                        </a:rPr>
                        <m:t>𝐸</m:t>
                      </m:r>
                      <m:r>
                        <a:rPr lang="fr-FR" i="1">
                          <a:latin typeface="Cambria Math"/>
                        </a:rPr>
                        <m:t>)∘2</m:t>
                      </m:r>
                      <m:r>
                        <a:rPr lang="fr-FR" i="1">
                          <a:latin typeface="Cambria Math"/>
                        </a:rPr>
                        <m:t>𝐸</m:t>
                      </m:r>
                      <m:r>
                        <a:rPr lang="fr-FR" i="1">
                          <a:latin typeface="Cambria Math"/>
                        </a:rPr>
                        <m:t>) …•</m:t>
                      </m:r>
                      <m:r>
                        <a:rPr lang="fr-FR" i="1">
                          <a:latin typeface="Cambria Math"/>
                        </a:rPr>
                        <m:t>𝑛𝐸</m:t>
                      </m:r>
                      <m:r>
                        <a:rPr lang="fr-FR" i="1">
                          <a:latin typeface="Cambria Math"/>
                        </a:rPr>
                        <m:t>)∘</m:t>
                      </m:r>
                      <m:r>
                        <a:rPr lang="fr-FR" i="1">
                          <a:latin typeface="Cambria Math"/>
                        </a:rPr>
                        <m:t>𝑛𝐸</m:t>
                      </m:r>
                      <m:r>
                        <a:rPr lang="fr-FR" i="1">
                          <a:latin typeface="Cambria Math"/>
                        </a:rPr>
                        <m:t>)</m:t>
                      </m:r>
                    </m:oMath>
                  </m:oMathPara>
                </a14:m>
                <a:endParaRPr lang="fr-FR" dirty="0"/>
              </a:p>
              <a:p>
                <a:endParaRPr lang="fr-FR"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2" y="2708920"/>
                <a:ext cx="8064896" cy="1655415"/>
              </a:xfrm>
              <a:blipFill rotWithShape="1">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4498978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ASF en niveau de gris</a:t>
            </a:r>
            <a:endParaRPr lang="fr-FR" dirty="0"/>
          </a:p>
        </p:txBody>
      </p:sp>
      <p:sp>
        <p:nvSpPr>
          <p:cNvPr id="4" name="Slide Number Placeholder 3"/>
          <p:cNvSpPr>
            <a:spLocks noGrp="1"/>
          </p:cNvSpPr>
          <p:nvPr>
            <p:ph type="sldNum" sz="quarter" idx="12"/>
          </p:nvPr>
        </p:nvSpPr>
        <p:spPr/>
        <p:txBody>
          <a:bodyPr/>
          <a:lstStyle/>
          <a:p>
            <a:fld id="{3E28E49E-0FA3-4073-82CF-17635106A4E9}" type="slidenum">
              <a:rPr lang="fr-FR" smtClean="0"/>
              <a:pPr/>
              <a:t>85</a:t>
            </a:fld>
            <a:endParaRPr lang="fr-FR" dirty="0"/>
          </a:p>
        </p:txBody>
      </p:sp>
      <p:sp>
        <p:nvSpPr>
          <p:cNvPr id="7" name="Text Placeholder 6"/>
          <p:cNvSpPr>
            <a:spLocks noGrp="1"/>
          </p:cNvSpPr>
          <p:nvPr>
            <p:ph type="body" sz="quarter" idx="13"/>
          </p:nvPr>
        </p:nvSpPr>
        <p:spPr/>
        <p:txBody>
          <a:bodyPr/>
          <a:lstStyle/>
          <a:p>
            <a:r>
              <a:rPr lang="fr-FR" u="sng" dirty="0" smtClean="0"/>
              <a:t>Exemple :</a:t>
            </a:r>
            <a:r>
              <a:rPr lang="fr-FR" dirty="0" smtClean="0"/>
              <a:t> retirer du bruit avec seulement un ouverture et une fermeture</a:t>
            </a:r>
            <a:endParaRPr lang="fr-FR" dirty="0"/>
          </a:p>
        </p:txBody>
      </p:sp>
      <p:sp>
        <p:nvSpPr>
          <p:cNvPr id="8" name="Text Placeholder 7"/>
          <p:cNvSpPr>
            <a:spLocks noGrp="1"/>
          </p:cNvSpPr>
          <p:nvPr>
            <p:ph type="body" sz="quarter" idx="14"/>
          </p:nvPr>
        </p:nvSpPr>
        <p:spPr>
          <a:xfrm>
            <a:off x="5292080" y="1844824"/>
            <a:ext cx="3601095" cy="4536926"/>
          </a:xfrm>
        </p:spPr>
        <p:txBody>
          <a:bodyPr/>
          <a:lstStyle/>
          <a:p>
            <a:r>
              <a:rPr lang="fr-FR" dirty="0"/>
              <a:t>Im = </a:t>
            </a:r>
            <a:r>
              <a:rPr lang="fr-FR" dirty="0" err="1"/>
              <a:t>imread</a:t>
            </a:r>
            <a:r>
              <a:rPr lang="fr-FR" dirty="0"/>
              <a:t>('chien_bruit.png');</a:t>
            </a:r>
          </a:p>
          <a:p>
            <a:r>
              <a:rPr lang="de-DE" dirty="0"/>
              <a:t>Im = imopen(Im, strel('diamond', 2));</a:t>
            </a:r>
          </a:p>
          <a:p>
            <a:r>
              <a:rPr lang="de-DE" dirty="0"/>
              <a:t>Im = imclose(Im, strel('diamond', 15));</a:t>
            </a:r>
          </a:p>
          <a:p>
            <a:endParaRPr lang="fr-FR"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000250"/>
            <a:ext cx="2298350" cy="2076822"/>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200621" y="3707740"/>
                <a:ext cx="5284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𝐼𝑚</m:t>
                      </m:r>
                    </m:oMath>
                  </m:oMathPara>
                </a14:m>
                <a:endParaRPr lang="fr-FR" dirty="0"/>
              </a:p>
            </p:txBody>
          </p:sp>
        </mc:Choice>
        <mc:Fallback xmlns="">
          <p:sp>
            <p:nvSpPr>
              <p:cNvPr id="10" name="TextBox 9"/>
              <p:cNvSpPr txBox="1">
                <a:spLocks noRot="1" noChangeAspect="1" noMove="1" noResize="1" noEditPoints="1" noAdjustHandles="1" noChangeArrowheads="1" noChangeShapeType="1" noTextEdit="1"/>
              </p:cNvSpPr>
              <p:nvPr/>
            </p:nvSpPr>
            <p:spPr>
              <a:xfrm>
                <a:off x="3200621" y="3707740"/>
                <a:ext cx="528478" cy="369332"/>
              </a:xfrm>
              <a:prstGeom prst="rect">
                <a:avLst/>
              </a:prstGeom>
              <a:blipFill rotWithShape="1">
                <a:blip r:embed="rId4"/>
                <a:stretch>
                  <a:fillRect/>
                </a:stretch>
              </a:blipFill>
            </p:spPr>
            <p:txBody>
              <a:bodyPr/>
              <a:lstStyle/>
              <a:p>
                <a:r>
                  <a:rPr lang="fr-FR">
                    <a:noFill/>
                  </a:rPr>
                  <a:t> </a:t>
                </a:r>
              </a:p>
            </p:txBody>
          </p:sp>
        </mc:Fallback>
      </mc:AlternateContent>
      <p:pic>
        <p:nvPicPr>
          <p:cNvPr id="11" name="Picture 10"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965" y="4293096"/>
            <a:ext cx="2310977" cy="2088232"/>
          </a:xfrm>
          <a:prstGeom prst="rect">
            <a:avLst/>
          </a:prstGeom>
        </p:spPr>
      </p:pic>
      <mc:AlternateContent xmlns:mc="http://schemas.openxmlformats.org/markup-compatibility/2006" xmlns:a14="http://schemas.microsoft.com/office/drawing/2010/main">
        <mc:Choice Requires="a14">
          <p:sp>
            <p:nvSpPr>
              <p:cNvPr id="12" name="TextBox 11" hidden="1"/>
              <p:cNvSpPr txBox="1"/>
              <p:nvPr/>
            </p:nvSpPr>
            <p:spPr>
              <a:xfrm>
                <a:off x="3200621" y="6011996"/>
                <a:ext cx="10674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𝐼𝑚</m:t>
                      </m:r>
                      <m:r>
                        <a:rPr lang="fr-FR" b="0" i="1" dirty="0" smtClean="0">
                          <a:latin typeface="Cambria Math"/>
                        </a:rPr>
                        <m:t>∘</m:t>
                      </m:r>
                      <m:sSub>
                        <m:sSubPr>
                          <m:ctrlPr>
                            <a:rPr lang="fr-FR" b="0" i="1" dirty="0" smtClean="0">
                              <a:latin typeface="Cambria Math"/>
                            </a:rPr>
                          </m:ctrlPr>
                        </m:sSubPr>
                        <m:e>
                          <m:r>
                            <a:rPr lang="fr-FR" b="0" i="0" dirty="0" smtClean="0">
                              <a:latin typeface="Cambria Math"/>
                            </a:rPr>
                            <m:t>2</m:t>
                          </m:r>
                          <m:r>
                            <m:rPr>
                              <m:sty m:val="p"/>
                            </m:rPr>
                            <a:rPr lang="fr-FR" b="0" i="0" dirty="0" smtClean="0">
                              <a:latin typeface="Cambria Math"/>
                            </a:rPr>
                            <m:t>Γ</m:t>
                          </m:r>
                        </m:e>
                        <m:sub>
                          <m:r>
                            <a:rPr lang="fr-FR" b="0" i="1" dirty="0" smtClean="0">
                              <a:latin typeface="Cambria Math"/>
                            </a:rPr>
                            <m:t>4</m:t>
                          </m:r>
                        </m:sub>
                      </m:sSub>
                    </m:oMath>
                  </m:oMathPara>
                </a14:m>
                <a:endParaRPr lang="fr-FR" dirty="0"/>
              </a:p>
            </p:txBody>
          </p:sp>
        </mc:Choice>
        <mc:Fallback xmlns="">
          <p:sp>
            <p:nvSpPr>
              <p:cNvPr id="12" name="TextBox 11" hidden="1"/>
              <p:cNvSpPr txBox="1">
                <a:spLocks noRot="1" noChangeAspect="1" noMove="1" noResize="1" noEditPoints="1" noAdjustHandles="1" noChangeArrowheads="1" noChangeShapeType="1" noTextEdit="1"/>
              </p:cNvSpPr>
              <p:nvPr/>
            </p:nvSpPr>
            <p:spPr>
              <a:xfrm>
                <a:off x="3200621" y="6011996"/>
                <a:ext cx="1067408" cy="369332"/>
              </a:xfrm>
              <a:prstGeom prst="rect">
                <a:avLst/>
              </a:prstGeom>
              <a:blipFill rotWithShape="1">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131840" y="6011996"/>
                <a:ext cx="19269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a:rPr>
                        <m:t>(</m:t>
                      </m:r>
                      <m:r>
                        <a:rPr lang="fr-FR" i="1" dirty="0" smtClean="0">
                          <a:latin typeface="Cambria Math"/>
                        </a:rPr>
                        <m:t>𝐼𝑚</m:t>
                      </m:r>
                      <m:r>
                        <a:rPr lang="fr-FR" b="0" i="1" dirty="0" smtClean="0">
                          <a:latin typeface="Cambria Math"/>
                        </a:rPr>
                        <m:t>∘</m:t>
                      </m:r>
                      <m:sSub>
                        <m:sSubPr>
                          <m:ctrlPr>
                            <a:rPr lang="fr-FR" b="0" i="1" dirty="0" smtClean="0">
                              <a:latin typeface="Cambria Math"/>
                            </a:rPr>
                          </m:ctrlPr>
                        </m:sSubPr>
                        <m:e>
                          <m:r>
                            <a:rPr lang="fr-FR" b="0" i="0" dirty="0" smtClean="0">
                              <a:latin typeface="Cambria Math"/>
                            </a:rPr>
                            <m:t>2</m:t>
                          </m:r>
                          <m:r>
                            <m:rPr>
                              <m:sty m:val="p"/>
                            </m:rPr>
                            <a:rPr lang="fr-FR" b="0" i="0" dirty="0" smtClean="0">
                              <a:latin typeface="Cambria Math"/>
                            </a:rPr>
                            <m:t>Γ</m:t>
                          </m:r>
                        </m:e>
                        <m:sub>
                          <m:r>
                            <a:rPr lang="fr-FR" b="0" i="1" dirty="0" smtClean="0">
                              <a:latin typeface="Cambria Math"/>
                            </a:rPr>
                            <m:t>4</m:t>
                          </m:r>
                        </m:sub>
                      </m:sSub>
                      <m:r>
                        <a:rPr lang="fr-FR" b="0" i="1" dirty="0" smtClean="0">
                          <a:latin typeface="Cambria Math"/>
                        </a:rPr>
                        <m:t>)</m:t>
                      </m:r>
                      <m:r>
                        <a:rPr lang="fr-FR" i="1">
                          <a:latin typeface="Cambria Math"/>
                        </a:rPr>
                        <m:t>•</m:t>
                      </m:r>
                      <m:r>
                        <a:rPr lang="fr-FR" b="0" i="0" smtClean="0">
                          <a:latin typeface="Cambria Math"/>
                        </a:rPr>
                        <m:t>15</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oMath>
                  </m:oMathPara>
                </a14:m>
                <a:endParaRPr lang="fr-FR" dirty="0"/>
              </a:p>
            </p:txBody>
          </p:sp>
        </mc:Choice>
        <mc:Fallback xmlns="">
          <p:sp>
            <p:nvSpPr>
              <p:cNvPr id="13" name="TextBox 12"/>
              <p:cNvSpPr txBox="1">
                <a:spLocks noRot="1" noChangeAspect="1" noMove="1" noResize="1" noEditPoints="1" noAdjustHandles="1" noChangeArrowheads="1" noChangeShapeType="1" noTextEdit="1"/>
              </p:cNvSpPr>
              <p:nvPr/>
            </p:nvSpPr>
            <p:spPr>
              <a:xfrm>
                <a:off x="3131840" y="6011996"/>
                <a:ext cx="1926938" cy="369332"/>
              </a:xfrm>
              <a:prstGeom prst="rect">
                <a:avLst/>
              </a:prstGeom>
              <a:blipFill rotWithShape="1">
                <a:blip r:embed="rId7"/>
                <a:stretch>
                  <a:fillRect b="-8197"/>
                </a:stretch>
              </a:blipFill>
            </p:spPr>
            <p:txBody>
              <a:bodyPr/>
              <a:lstStyle/>
              <a:p>
                <a:r>
                  <a:rPr lang="fr-FR">
                    <a:noFill/>
                  </a:rPr>
                  <a:t> </a:t>
                </a:r>
              </a:p>
            </p:txBody>
          </p:sp>
        </mc:Fallback>
      </mc:AlternateContent>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6965" y="4293096"/>
            <a:ext cx="2310976" cy="2088232"/>
          </a:xfrm>
          <a:prstGeom prst="rect">
            <a:avLst/>
          </a:prstGeom>
        </p:spPr>
      </p:pic>
    </p:spTree>
    <p:extLst>
      <p:ext uri="{BB962C8B-B14F-4D97-AF65-F5344CB8AC3E}">
        <p14:creationId xmlns:p14="http://schemas.microsoft.com/office/powerpoint/2010/main" val="28571387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ASF en niveau de gris</a:t>
            </a:r>
            <a:endParaRPr lang="fr-FR" dirty="0"/>
          </a:p>
        </p:txBody>
      </p:sp>
      <p:sp>
        <p:nvSpPr>
          <p:cNvPr id="4" name="Slide Number Placeholder 3"/>
          <p:cNvSpPr>
            <a:spLocks noGrp="1"/>
          </p:cNvSpPr>
          <p:nvPr>
            <p:ph type="sldNum" sz="quarter" idx="12"/>
          </p:nvPr>
        </p:nvSpPr>
        <p:spPr/>
        <p:txBody>
          <a:bodyPr/>
          <a:lstStyle/>
          <a:p>
            <a:fld id="{3E28E49E-0FA3-4073-82CF-17635106A4E9}" type="slidenum">
              <a:rPr lang="fr-FR" smtClean="0"/>
              <a:pPr/>
              <a:t>86</a:t>
            </a:fld>
            <a:endParaRPr lang="fr-FR" dirty="0"/>
          </a:p>
        </p:txBody>
      </p:sp>
      <p:sp>
        <p:nvSpPr>
          <p:cNvPr id="7" name="Text Placeholder 6"/>
          <p:cNvSpPr>
            <a:spLocks noGrp="1"/>
          </p:cNvSpPr>
          <p:nvPr>
            <p:ph type="body" sz="quarter" idx="13"/>
          </p:nvPr>
        </p:nvSpPr>
        <p:spPr/>
        <p:txBody>
          <a:bodyPr/>
          <a:lstStyle/>
          <a:p>
            <a:r>
              <a:rPr lang="fr-FR" u="sng" dirty="0"/>
              <a:t>Exemple :</a:t>
            </a:r>
            <a:r>
              <a:rPr lang="fr-FR" dirty="0"/>
              <a:t> retirer du bruit avec </a:t>
            </a:r>
            <a:r>
              <a:rPr lang="fr-FR" dirty="0" smtClean="0"/>
              <a:t>une ASF</a:t>
            </a:r>
            <a:endParaRPr lang="fr-FR" dirty="0"/>
          </a:p>
        </p:txBody>
      </p:sp>
      <p:sp>
        <p:nvSpPr>
          <p:cNvPr id="8" name="Text Placeholder 7"/>
          <p:cNvSpPr>
            <a:spLocks noGrp="1"/>
          </p:cNvSpPr>
          <p:nvPr>
            <p:ph type="body" sz="quarter" idx="14"/>
          </p:nvPr>
        </p:nvSpPr>
        <p:spPr>
          <a:xfrm>
            <a:off x="5292080" y="1340768"/>
            <a:ext cx="3601095" cy="3888432"/>
          </a:xfrm>
        </p:spPr>
        <p:txBody>
          <a:bodyPr/>
          <a:lstStyle/>
          <a:p>
            <a:r>
              <a:rPr lang="fr-FR" dirty="0"/>
              <a:t>Im = </a:t>
            </a:r>
            <a:r>
              <a:rPr lang="fr-FR" dirty="0" err="1"/>
              <a:t>imread</a:t>
            </a:r>
            <a:r>
              <a:rPr lang="fr-FR" dirty="0"/>
              <a:t>('chien_bruit.png');</a:t>
            </a:r>
          </a:p>
          <a:p>
            <a:endParaRPr lang="fr-FR" dirty="0" smtClean="0"/>
          </a:p>
          <a:p>
            <a:r>
              <a:rPr lang="fr-FR" dirty="0"/>
              <a:t>for i=1:2</a:t>
            </a:r>
          </a:p>
          <a:p>
            <a:r>
              <a:rPr lang="fr-FR" dirty="0"/>
              <a:t>    El = </a:t>
            </a:r>
            <a:r>
              <a:rPr lang="fr-FR" dirty="0" err="1"/>
              <a:t>strel</a:t>
            </a:r>
            <a:r>
              <a:rPr lang="fr-FR" dirty="0"/>
              <a:t>('</a:t>
            </a:r>
            <a:r>
              <a:rPr lang="fr-FR" dirty="0" err="1"/>
              <a:t>diamond</a:t>
            </a:r>
            <a:r>
              <a:rPr lang="fr-FR" dirty="0"/>
              <a:t>', i);</a:t>
            </a:r>
          </a:p>
          <a:p>
            <a:r>
              <a:rPr lang="fr-FR" dirty="0"/>
              <a:t>    Im = </a:t>
            </a:r>
            <a:r>
              <a:rPr lang="fr-FR" dirty="0" err="1"/>
              <a:t>imopen</a:t>
            </a:r>
            <a:r>
              <a:rPr lang="fr-FR" dirty="0"/>
              <a:t>(</a:t>
            </a:r>
            <a:r>
              <a:rPr lang="fr-FR" dirty="0" err="1"/>
              <a:t>Im,El</a:t>
            </a:r>
            <a:r>
              <a:rPr lang="fr-FR" dirty="0"/>
              <a:t>);</a:t>
            </a:r>
          </a:p>
          <a:p>
            <a:r>
              <a:rPr lang="fr-FR" dirty="0"/>
              <a:t> </a:t>
            </a:r>
            <a:r>
              <a:rPr lang="fr-FR" dirty="0" smtClean="0"/>
              <a:t>   Im </a:t>
            </a:r>
            <a:r>
              <a:rPr lang="fr-FR" dirty="0"/>
              <a:t>= </a:t>
            </a:r>
            <a:r>
              <a:rPr lang="fr-FR" dirty="0" err="1"/>
              <a:t>imclose</a:t>
            </a:r>
            <a:r>
              <a:rPr lang="fr-FR" dirty="0"/>
              <a:t>(</a:t>
            </a:r>
            <a:r>
              <a:rPr lang="fr-FR" dirty="0" err="1"/>
              <a:t>Im,El</a:t>
            </a:r>
            <a:r>
              <a:rPr lang="fr-FR" dirty="0"/>
              <a:t>);</a:t>
            </a:r>
          </a:p>
          <a:p>
            <a:r>
              <a:rPr lang="fr-FR" dirty="0" smtClean="0"/>
              <a:t>end</a:t>
            </a:r>
            <a:endParaRPr lang="fr-FR" dirty="0"/>
          </a:p>
          <a:p>
            <a:endParaRPr lang="fr-FR" dirty="0" smtClean="0"/>
          </a:p>
          <a:p>
            <a:r>
              <a:rPr lang="fr-FR" dirty="0"/>
              <a:t>El = </a:t>
            </a:r>
            <a:r>
              <a:rPr lang="fr-FR" dirty="0" err="1"/>
              <a:t>strel</a:t>
            </a:r>
            <a:r>
              <a:rPr lang="fr-FR" dirty="0"/>
              <a:t>('</a:t>
            </a:r>
            <a:r>
              <a:rPr lang="fr-FR" dirty="0" err="1"/>
              <a:t>diamond</a:t>
            </a:r>
            <a:r>
              <a:rPr lang="fr-FR" dirty="0"/>
              <a:t>', 11);</a:t>
            </a:r>
          </a:p>
          <a:p>
            <a:r>
              <a:rPr lang="fr-FR" dirty="0"/>
              <a:t>Im = </a:t>
            </a:r>
            <a:r>
              <a:rPr lang="fr-FR" dirty="0" err="1"/>
              <a:t>imclose</a:t>
            </a:r>
            <a:r>
              <a:rPr lang="fr-FR" dirty="0"/>
              <a:t>(</a:t>
            </a:r>
            <a:r>
              <a:rPr lang="fr-FR" dirty="0" err="1"/>
              <a:t>Im,El</a:t>
            </a:r>
            <a:r>
              <a:rPr lang="fr-FR" dirty="0"/>
              <a:t>);</a:t>
            </a:r>
          </a:p>
          <a:p>
            <a:endParaRPr lang="fr-FR"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000250"/>
            <a:ext cx="2298350" cy="2076822"/>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200621" y="3707740"/>
                <a:ext cx="5284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𝐼𝑚</m:t>
                      </m:r>
                    </m:oMath>
                  </m:oMathPara>
                </a14:m>
                <a:endParaRPr lang="fr-FR" dirty="0"/>
              </a:p>
            </p:txBody>
          </p:sp>
        </mc:Choice>
        <mc:Fallback xmlns="">
          <p:sp>
            <p:nvSpPr>
              <p:cNvPr id="10" name="TextBox 9"/>
              <p:cNvSpPr txBox="1">
                <a:spLocks noRot="1" noChangeAspect="1" noMove="1" noResize="1" noEditPoints="1" noAdjustHandles="1" noChangeArrowheads="1" noChangeShapeType="1" noTextEdit="1"/>
              </p:cNvSpPr>
              <p:nvPr/>
            </p:nvSpPr>
            <p:spPr>
              <a:xfrm>
                <a:off x="3200621" y="3707740"/>
                <a:ext cx="528478" cy="369332"/>
              </a:xfrm>
              <a:prstGeom prst="rect">
                <a:avLst/>
              </a:prstGeom>
              <a:blipFill rotWithShape="1">
                <a:blip r:embed="rId4"/>
                <a:stretch>
                  <a:fillRect/>
                </a:stretch>
              </a:blipFill>
            </p:spPr>
            <p:txBody>
              <a:bodyPr/>
              <a:lstStyle/>
              <a:p>
                <a:r>
                  <a:rPr lang="fr-FR">
                    <a:noFill/>
                  </a:rPr>
                  <a:t> </a:t>
                </a:r>
              </a:p>
            </p:txBody>
          </p:sp>
        </mc:Fallback>
      </mc:AlternateContent>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4365104"/>
            <a:ext cx="2301028" cy="2079243"/>
          </a:xfrm>
          <a:prstGeom prst="rect">
            <a:avLst/>
          </a:prstGeom>
        </p:spPr>
      </p:pic>
      <mc:AlternateContent xmlns:mc="http://schemas.openxmlformats.org/markup-compatibility/2006" xmlns:a14="http://schemas.microsoft.com/office/drawing/2010/main">
        <mc:Choice Requires="a14">
          <p:sp>
            <p:nvSpPr>
              <p:cNvPr id="12" name="TextBox 11" hidden="1"/>
              <p:cNvSpPr txBox="1"/>
              <p:nvPr/>
            </p:nvSpPr>
            <p:spPr>
              <a:xfrm>
                <a:off x="3203848" y="6156012"/>
                <a:ext cx="9391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𝐼𝑚</m:t>
                      </m:r>
                      <m:r>
                        <a:rPr lang="fr-FR" b="0" i="1" dirty="0" smtClean="0">
                          <a:latin typeface="Cambria Math"/>
                        </a:rPr>
                        <m:t>∘</m:t>
                      </m:r>
                      <m:sSub>
                        <m:sSubPr>
                          <m:ctrlPr>
                            <a:rPr lang="fr-FR" b="0" i="1" dirty="0" smtClean="0">
                              <a:latin typeface="Cambria Math"/>
                            </a:rPr>
                          </m:ctrlPr>
                        </m:sSubPr>
                        <m:e>
                          <m:r>
                            <m:rPr>
                              <m:sty m:val="p"/>
                            </m:rPr>
                            <a:rPr lang="fr-FR" b="0" i="0" dirty="0" smtClean="0">
                              <a:latin typeface="Cambria Math"/>
                            </a:rPr>
                            <m:t>Γ</m:t>
                          </m:r>
                        </m:e>
                        <m:sub>
                          <m:r>
                            <a:rPr lang="fr-FR" b="0" i="1" dirty="0" smtClean="0">
                              <a:latin typeface="Cambria Math"/>
                            </a:rPr>
                            <m:t>4</m:t>
                          </m:r>
                        </m:sub>
                      </m:sSub>
                    </m:oMath>
                  </m:oMathPara>
                </a14:m>
                <a:endParaRPr lang="fr-FR" dirty="0"/>
              </a:p>
            </p:txBody>
          </p:sp>
        </mc:Choice>
        <mc:Fallback xmlns="">
          <p:sp>
            <p:nvSpPr>
              <p:cNvPr id="12" name="TextBox 11" hidden="1"/>
              <p:cNvSpPr txBox="1">
                <a:spLocks noRot="1" noChangeAspect="1" noMove="1" noResize="1" noEditPoints="1" noAdjustHandles="1" noChangeArrowheads="1" noChangeShapeType="1" noTextEdit="1"/>
              </p:cNvSpPr>
              <p:nvPr/>
            </p:nvSpPr>
            <p:spPr>
              <a:xfrm>
                <a:off x="3203848" y="6156012"/>
                <a:ext cx="939168" cy="369332"/>
              </a:xfrm>
              <a:prstGeom prst="rect">
                <a:avLst/>
              </a:prstGeom>
              <a:blipFill rotWithShape="1">
                <a:blip r:embed="rId6"/>
                <a:stretch>
                  <a:fillRect/>
                </a:stretch>
              </a:blipFill>
            </p:spPr>
            <p:txBody>
              <a:bodyPr/>
              <a:lstStyle/>
              <a:p>
                <a:r>
                  <a:rPr lang="fr-FR">
                    <a:noFill/>
                  </a:rPr>
                  <a:t> </a:t>
                </a:r>
              </a:p>
            </p:txBody>
          </p:sp>
        </mc:Fallback>
      </mc:AlternateContent>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592" y="4365104"/>
            <a:ext cx="2301028" cy="2079243"/>
          </a:xfrm>
          <a:prstGeom prst="rect">
            <a:avLst/>
          </a:prstGeom>
        </p:spPr>
      </p:pic>
      <mc:AlternateContent xmlns:mc="http://schemas.openxmlformats.org/markup-compatibility/2006" xmlns:a14="http://schemas.microsoft.com/office/drawing/2010/main">
        <mc:Choice Requires="a14">
          <p:sp>
            <p:nvSpPr>
              <p:cNvPr id="16" name="TextBox 15" hidden="1"/>
              <p:cNvSpPr txBox="1"/>
              <p:nvPr/>
            </p:nvSpPr>
            <p:spPr>
              <a:xfrm>
                <a:off x="3186256" y="6156012"/>
                <a:ext cx="1545872" cy="4152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rPr>
                        <m:t>𝐴𝑆</m:t>
                      </m:r>
                      <m:sSubSup>
                        <m:sSubSupPr>
                          <m:ctrlPr>
                            <a:rPr lang="fr-FR" i="1">
                              <a:latin typeface="Cambria Math"/>
                            </a:rPr>
                          </m:ctrlPr>
                        </m:sSubSupPr>
                        <m:e>
                          <m:r>
                            <a:rPr lang="fr-FR" i="1">
                              <a:latin typeface="Cambria Math"/>
                            </a:rPr>
                            <m:t>𝐹</m:t>
                          </m:r>
                        </m:e>
                        <m:sub>
                          <m:r>
                            <a:rPr lang="fr-FR" i="1">
                              <a:latin typeface="Cambria Math"/>
                            </a:rPr>
                            <m:t>𝑜𝑓</m:t>
                          </m:r>
                          <m:r>
                            <a:rPr lang="fr-FR" i="1">
                              <a:latin typeface="Cambria Math"/>
                            </a:rPr>
                            <m:t>,</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sub>
                        <m:sup>
                          <m:r>
                            <a:rPr lang="fr-FR" b="0" i="1" smtClean="0">
                              <a:latin typeface="Cambria Math"/>
                            </a:rPr>
                            <m:t>1</m:t>
                          </m:r>
                        </m:sup>
                      </m:sSubSup>
                      <m:d>
                        <m:dPr>
                          <m:ctrlPr>
                            <a:rPr lang="fr-FR" i="1">
                              <a:latin typeface="Cambria Math"/>
                            </a:rPr>
                          </m:ctrlPr>
                        </m:dPr>
                        <m:e>
                          <m:r>
                            <a:rPr lang="fr-FR" i="1">
                              <a:latin typeface="Cambria Math"/>
                            </a:rPr>
                            <m:t>𝐼</m:t>
                          </m:r>
                          <m:r>
                            <a:rPr lang="fr-FR" b="0" i="1" smtClean="0">
                              <a:latin typeface="Cambria Math"/>
                            </a:rPr>
                            <m:t>𝑚</m:t>
                          </m:r>
                        </m:e>
                      </m:d>
                    </m:oMath>
                  </m:oMathPara>
                </a14:m>
                <a:endParaRPr lang="fr-FR" dirty="0"/>
              </a:p>
            </p:txBody>
          </p:sp>
        </mc:Choice>
        <mc:Fallback xmlns="">
          <p:sp>
            <p:nvSpPr>
              <p:cNvPr id="16" name="TextBox 15" hidden="1"/>
              <p:cNvSpPr txBox="1">
                <a:spLocks noRot="1" noChangeAspect="1" noMove="1" noResize="1" noEditPoints="1" noAdjustHandles="1" noChangeArrowheads="1" noChangeShapeType="1" noTextEdit="1"/>
              </p:cNvSpPr>
              <p:nvPr/>
            </p:nvSpPr>
            <p:spPr>
              <a:xfrm>
                <a:off x="3186256" y="6156012"/>
                <a:ext cx="1545872" cy="415242"/>
              </a:xfrm>
              <a:prstGeom prst="rect">
                <a:avLst/>
              </a:prstGeom>
              <a:blipFill rotWithShape="1">
                <a:blip r:embed="rId8"/>
                <a:stretch>
                  <a:fillRect b="-8824"/>
                </a:stretch>
              </a:blipFill>
            </p:spPr>
            <p:txBody>
              <a:bodyPr/>
              <a:lstStyle/>
              <a:p>
                <a:r>
                  <a:rPr lang="fr-FR">
                    <a:noFill/>
                  </a:rPr>
                  <a:t> </a:t>
                </a:r>
              </a:p>
            </p:txBody>
          </p:sp>
        </mc:Fallback>
      </mc:AlternateContent>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9592" y="4365105"/>
            <a:ext cx="2301028" cy="2079242"/>
          </a:xfrm>
          <a:prstGeom prst="rect">
            <a:avLst/>
          </a:prstGeom>
        </p:spPr>
      </p:pic>
      <mc:AlternateContent xmlns:mc="http://schemas.openxmlformats.org/markup-compatibility/2006" xmlns:a14="http://schemas.microsoft.com/office/drawing/2010/main">
        <mc:Choice Requires="a14">
          <p:sp>
            <p:nvSpPr>
              <p:cNvPr id="18" name="TextBox 17" hidden="1"/>
              <p:cNvSpPr txBox="1"/>
              <p:nvPr/>
            </p:nvSpPr>
            <p:spPr>
              <a:xfrm>
                <a:off x="3192066" y="6156012"/>
                <a:ext cx="2084801" cy="4152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rPr>
                        <m:t>𝐴𝑆</m:t>
                      </m:r>
                      <m:sSubSup>
                        <m:sSubSupPr>
                          <m:ctrlPr>
                            <a:rPr lang="fr-FR" i="1">
                              <a:latin typeface="Cambria Math"/>
                            </a:rPr>
                          </m:ctrlPr>
                        </m:sSubSupPr>
                        <m:e>
                          <m:r>
                            <a:rPr lang="fr-FR" i="1">
                              <a:latin typeface="Cambria Math"/>
                            </a:rPr>
                            <m:t>𝐹</m:t>
                          </m:r>
                        </m:e>
                        <m:sub>
                          <m:r>
                            <a:rPr lang="fr-FR" i="1">
                              <a:latin typeface="Cambria Math"/>
                            </a:rPr>
                            <m:t>𝑜𝑓</m:t>
                          </m:r>
                          <m:r>
                            <a:rPr lang="fr-FR" i="1">
                              <a:latin typeface="Cambria Math"/>
                            </a:rPr>
                            <m:t>,</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sub>
                        <m:sup>
                          <m:r>
                            <a:rPr lang="fr-FR" b="0" i="1" smtClean="0">
                              <a:latin typeface="Cambria Math"/>
                            </a:rPr>
                            <m:t>1</m:t>
                          </m:r>
                        </m:sup>
                      </m:sSubSup>
                      <m:d>
                        <m:dPr>
                          <m:ctrlPr>
                            <a:rPr lang="fr-FR" i="1">
                              <a:latin typeface="Cambria Math"/>
                            </a:rPr>
                          </m:ctrlPr>
                        </m:dPr>
                        <m:e>
                          <m:r>
                            <a:rPr lang="fr-FR" i="1">
                              <a:latin typeface="Cambria Math"/>
                            </a:rPr>
                            <m:t>𝐼</m:t>
                          </m:r>
                          <m:r>
                            <a:rPr lang="fr-FR" b="0" i="1" smtClean="0">
                              <a:latin typeface="Cambria Math"/>
                            </a:rPr>
                            <m:t>𝑚</m:t>
                          </m:r>
                        </m:e>
                      </m:d>
                      <m:r>
                        <a:rPr lang="fr-FR" b="0" i="1" smtClean="0">
                          <a:latin typeface="Cambria Math"/>
                        </a:rPr>
                        <m:t>∘</m:t>
                      </m:r>
                      <m:sSub>
                        <m:sSubPr>
                          <m:ctrlPr>
                            <a:rPr lang="fr-FR" b="0" i="1" smtClean="0">
                              <a:latin typeface="Cambria Math"/>
                            </a:rPr>
                          </m:ctrlPr>
                        </m:sSubPr>
                        <m:e>
                          <m:r>
                            <a:rPr lang="fr-FR" b="0" i="0" smtClean="0">
                              <a:latin typeface="Cambria Math"/>
                            </a:rPr>
                            <m:t>2</m:t>
                          </m:r>
                          <m:r>
                            <m:rPr>
                              <m:sty m:val="p"/>
                            </m:rPr>
                            <a:rPr lang="fr-FR" b="0" i="0" smtClean="0">
                              <a:latin typeface="Cambria Math"/>
                            </a:rPr>
                            <m:t>Γ</m:t>
                          </m:r>
                        </m:e>
                        <m:sub>
                          <m:r>
                            <a:rPr lang="fr-FR" b="0" i="1" smtClean="0">
                              <a:latin typeface="Cambria Math"/>
                            </a:rPr>
                            <m:t>4</m:t>
                          </m:r>
                        </m:sub>
                      </m:sSub>
                    </m:oMath>
                  </m:oMathPara>
                </a14:m>
                <a:endParaRPr lang="fr-FR" dirty="0"/>
              </a:p>
            </p:txBody>
          </p:sp>
        </mc:Choice>
        <mc:Fallback xmlns="">
          <p:sp>
            <p:nvSpPr>
              <p:cNvPr id="18" name="TextBox 17" hidden="1"/>
              <p:cNvSpPr txBox="1">
                <a:spLocks noRot="1" noChangeAspect="1" noMove="1" noResize="1" noEditPoints="1" noAdjustHandles="1" noChangeArrowheads="1" noChangeShapeType="1" noTextEdit="1"/>
              </p:cNvSpPr>
              <p:nvPr/>
            </p:nvSpPr>
            <p:spPr>
              <a:xfrm>
                <a:off x="3192066" y="6156012"/>
                <a:ext cx="2084801" cy="415242"/>
              </a:xfrm>
              <a:prstGeom prst="rect">
                <a:avLst/>
              </a:prstGeom>
              <a:blipFill rotWithShape="1">
                <a:blip r:embed="rId10"/>
                <a:stretch>
                  <a:fillRect b="-8824"/>
                </a:stretch>
              </a:blipFill>
            </p:spPr>
            <p:txBody>
              <a:bodyPr/>
              <a:lstStyle/>
              <a:p>
                <a:r>
                  <a:rPr lang="fr-FR">
                    <a:noFill/>
                  </a:rPr>
                  <a:t> </a:t>
                </a:r>
              </a:p>
            </p:txBody>
          </p:sp>
        </mc:Fallback>
      </mc:AlternateContent>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9592" y="4365105"/>
            <a:ext cx="2301027" cy="2079242"/>
          </a:xfrm>
          <a:prstGeom prst="rect">
            <a:avLst/>
          </a:prstGeom>
        </p:spPr>
      </p:pic>
      <mc:AlternateContent xmlns:mc="http://schemas.openxmlformats.org/markup-compatibility/2006" xmlns:a14="http://schemas.microsoft.com/office/drawing/2010/main">
        <mc:Choice Requires="a14">
          <p:sp>
            <p:nvSpPr>
              <p:cNvPr id="20" name="TextBox 19" hidden="1"/>
              <p:cNvSpPr txBox="1"/>
              <p:nvPr/>
            </p:nvSpPr>
            <p:spPr>
              <a:xfrm>
                <a:off x="3186256" y="6156013"/>
                <a:ext cx="1545871" cy="4158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rPr>
                        <m:t>𝐴𝑆</m:t>
                      </m:r>
                      <m:sSubSup>
                        <m:sSubSupPr>
                          <m:ctrlPr>
                            <a:rPr lang="fr-FR" i="1">
                              <a:latin typeface="Cambria Math"/>
                            </a:rPr>
                          </m:ctrlPr>
                        </m:sSubSupPr>
                        <m:e>
                          <m:r>
                            <a:rPr lang="fr-FR" i="1">
                              <a:latin typeface="Cambria Math"/>
                            </a:rPr>
                            <m:t>𝐹</m:t>
                          </m:r>
                        </m:e>
                        <m:sub>
                          <m:r>
                            <a:rPr lang="fr-FR" i="1">
                              <a:latin typeface="Cambria Math"/>
                            </a:rPr>
                            <m:t>𝑜𝑓</m:t>
                          </m:r>
                          <m:r>
                            <a:rPr lang="fr-FR" i="1">
                              <a:latin typeface="Cambria Math"/>
                            </a:rPr>
                            <m:t>,</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sub>
                        <m:sup>
                          <m:r>
                            <a:rPr lang="fr-FR" b="0" i="1" smtClean="0">
                              <a:latin typeface="Cambria Math"/>
                            </a:rPr>
                            <m:t>2</m:t>
                          </m:r>
                        </m:sup>
                      </m:sSubSup>
                      <m:d>
                        <m:dPr>
                          <m:ctrlPr>
                            <a:rPr lang="fr-FR" i="1">
                              <a:latin typeface="Cambria Math"/>
                            </a:rPr>
                          </m:ctrlPr>
                        </m:dPr>
                        <m:e>
                          <m:r>
                            <a:rPr lang="fr-FR" i="1">
                              <a:latin typeface="Cambria Math"/>
                            </a:rPr>
                            <m:t>𝐼</m:t>
                          </m:r>
                          <m:r>
                            <a:rPr lang="fr-FR" b="0" i="1" smtClean="0">
                              <a:latin typeface="Cambria Math"/>
                            </a:rPr>
                            <m:t>𝑚</m:t>
                          </m:r>
                        </m:e>
                      </m:d>
                    </m:oMath>
                  </m:oMathPara>
                </a14:m>
                <a:endParaRPr lang="fr-FR" dirty="0"/>
              </a:p>
            </p:txBody>
          </p:sp>
        </mc:Choice>
        <mc:Fallback xmlns="">
          <p:sp>
            <p:nvSpPr>
              <p:cNvPr id="20" name="TextBox 19" hidden="1"/>
              <p:cNvSpPr txBox="1">
                <a:spLocks noRot="1" noChangeAspect="1" noMove="1" noResize="1" noEditPoints="1" noAdjustHandles="1" noChangeArrowheads="1" noChangeShapeType="1" noTextEdit="1"/>
              </p:cNvSpPr>
              <p:nvPr/>
            </p:nvSpPr>
            <p:spPr>
              <a:xfrm>
                <a:off x="3186256" y="6156013"/>
                <a:ext cx="1545871" cy="415819"/>
              </a:xfrm>
              <a:prstGeom prst="rect">
                <a:avLst/>
              </a:prstGeom>
              <a:blipFill rotWithShape="1">
                <a:blip r:embed="rId12"/>
                <a:stretch>
                  <a:fillRect b="-8824"/>
                </a:stretch>
              </a:blipFill>
            </p:spPr>
            <p:txBody>
              <a:bodyPr/>
              <a:lstStyle/>
              <a:p>
                <a:r>
                  <a:rPr lang="fr-FR">
                    <a:noFill/>
                  </a:rPr>
                  <a:t> </a:t>
                </a:r>
              </a:p>
            </p:txBody>
          </p:sp>
        </mc:Fallback>
      </mc:AlternateContent>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9592" y="4365105"/>
            <a:ext cx="2301027" cy="2079241"/>
          </a:xfrm>
          <a:prstGeom prst="rect">
            <a:avLst/>
          </a:prstGeom>
        </p:spPr>
      </p:pic>
      <p:sp>
        <p:nvSpPr>
          <p:cNvPr id="22" name="TextBox 21"/>
          <p:cNvSpPr txBox="1"/>
          <p:nvPr/>
        </p:nvSpPr>
        <p:spPr>
          <a:xfrm>
            <a:off x="3185485" y="6156013"/>
            <a:ext cx="3185487" cy="369332"/>
          </a:xfrm>
          <a:prstGeom prst="rect">
            <a:avLst/>
          </a:prstGeom>
          <a:noFill/>
        </p:spPr>
        <p:txBody>
          <a:bodyPr wrap="none" rtlCol="0">
            <a:spAutoFit/>
          </a:bodyPr>
          <a:lstStyle/>
          <a:p>
            <a:r>
              <a:rPr lang="fr-FR" dirty="0" smtClean="0"/>
              <a:t>__________________________</a:t>
            </a:r>
            <a:endParaRPr lang="fr-FR" dirty="0"/>
          </a:p>
        </p:txBody>
      </p:sp>
    </p:spTree>
    <p:extLst>
      <p:ext uri="{BB962C8B-B14F-4D97-AF65-F5344CB8AC3E}">
        <p14:creationId xmlns:p14="http://schemas.microsoft.com/office/powerpoint/2010/main" val="2646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6" grpId="0"/>
      <p:bldP spid="16" grpId="1"/>
      <p:bldP spid="18" grpId="0"/>
      <p:bldP spid="18" grpId="1"/>
      <p:bldP spid="20" grpId="0"/>
      <p:bldP spid="20" grpId="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ASF par reconstruction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87</a:t>
            </a:fld>
            <a:endParaRPr lang="fr-FR" dirty="0"/>
          </a:p>
        </p:txBody>
      </p:sp>
      <p:sp>
        <p:nvSpPr>
          <p:cNvPr id="9" name="Text Placeholder 8"/>
          <p:cNvSpPr>
            <a:spLocks noGrp="1"/>
          </p:cNvSpPr>
          <p:nvPr>
            <p:ph type="body" sz="quarter" idx="13"/>
          </p:nvPr>
        </p:nvSpPr>
        <p:spPr/>
        <p:txBody>
          <a:bodyPr/>
          <a:lstStyle/>
          <a:p>
            <a:r>
              <a:rPr lang="fr-FR" dirty="0" smtClean="0"/>
              <a:t>Les ASF par reconstruction permettent de « simplifier » une image en diminuant le nombre de zones plates.</a:t>
            </a:r>
          </a:p>
          <a:p>
            <a:endParaRPr lang="fr-FR" dirty="0" smtClean="0"/>
          </a:p>
          <a:p>
            <a:endParaRPr lang="fr-FR" dirty="0"/>
          </a:p>
          <a:p>
            <a:endParaRPr lang="fr-FR" dirty="0" smtClean="0"/>
          </a:p>
          <a:p>
            <a:endParaRPr lang="fr-FR" dirty="0"/>
          </a:p>
          <a:p>
            <a:endParaRPr lang="fr-FR" dirty="0"/>
          </a:p>
          <a:p>
            <a:r>
              <a:rPr lang="fr-FR" dirty="0" smtClean="0"/>
              <a:t>Comme on utilise une ASF et des reconstructions, l’action fusionne des petites montagnes (ouverture par </a:t>
            </a:r>
            <a:r>
              <a:rPr lang="fr-FR" dirty="0" err="1" smtClean="0"/>
              <a:t>recons</a:t>
            </a:r>
            <a:r>
              <a:rPr lang="fr-FR" dirty="0" smtClean="0"/>
              <a:t>.) et des petites vallées (</a:t>
            </a:r>
            <a:r>
              <a:rPr lang="fr-FR" dirty="0"/>
              <a:t>fermeture par </a:t>
            </a:r>
            <a:r>
              <a:rPr lang="fr-FR" dirty="0" err="1"/>
              <a:t>recons</a:t>
            </a:r>
            <a:r>
              <a:rPr lang="fr-FR" dirty="0"/>
              <a:t>.), </a:t>
            </a:r>
            <a:r>
              <a:rPr lang="fr-FR" dirty="0" smtClean="0"/>
              <a:t>puis continue en s’attaquant à des structures plus grandes.</a:t>
            </a:r>
            <a:endParaRPr lang="fr-FR" dirty="0"/>
          </a:p>
        </p:txBody>
      </p:sp>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539552" y="2708920"/>
                <a:ext cx="8064896" cy="1584176"/>
              </a:xfrm>
            </p:spPr>
            <p:txBody>
              <a:bodyPr>
                <a:normAutofit fontScale="92500"/>
              </a:bodyPr>
              <a:lstStyle/>
              <a:p>
                <a:r>
                  <a:rPr lang="fr-FR" dirty="0" smtClean="0"/>
                  <a:t>Soit </a:t>
                </a:r>
                <a14:m>
                  <m:oMath xmlns:m="http://schemas.openxmlformats.org/officeDocument/2006/math">
                    <m:r>
                      <a:rPr lang="fr-FR" i="1">
                        <a:latin typeface="Cambria Math"/>
                      </a:rPr>
                      <m:t>𝐼</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et </a:t>
                </a:r>
                <a14:m>
                  <m:oMath xmlns:m="http://schemas.openxmlformats.org/officeDocument/2006/math">
                    <m:r>
                      <a:rPr lang="fr-FR" i="1">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a:t>
                </a:r>
                <a:endParaRPr lang="fr-FR" i="1" dirty="0">
                  <a:latin typeface="Cambria Math"/>
                </a:endParaRPr>
              </a:p>
              <a:p>
                <a:pPr/>
                <a14:m>
                  <m:oMathPara xmlns:m="http://schemas.openxmlformats.org/officeDocument/2006/math">
                    <m:oMathParaPr>
                      <m:jc m:val="centerGroup"/>
                    </m:oMathParaPr>
                    <m:oMath xmlns:m="http://schemas.openxmlformats.org/officeDocument/2006/math">
                      <m:r>
                        <a:rPr lang="fr-FR" i="1">
                          <a:latin typeface="Cambria Math"/>
                        </a:rPr>
                        <m:t>𝐴𝑆</m:t>
                      </m:r>
                      <m:sSubSup>
                        <m:sSubSupPr>
                          <m:ctrlPr>
                            <a:rPr lang="fr-FR" i="1">
                              <a:latin typeface="Cambria Math"/>
                            </a:rPr>
                          </m:ctrlPr>
                        </m:sSubSupPr>
                        <m:e>
                          <m:r>
                            <a:rPr lang="fr-FR" i="1">
                              <a:latin typeface="Cambria Math"/>
                            </a:rPr>
                            <m:t>𝐹</m:t>
                          </m:r>
                        </m:e>
                        <m:sub>
                          <m:r>
                            <a:rPr lang="fr-FR" i="1">
                              <a:latin typeface="Cambria Math"/>
                            </a:rPr>
                            <m:t>𝑜𝑓</m:t>
                          </m:r>
                          <m:r>
                            <a:rPr lang="fr-FR" i="1">
                              <a:latin typeface="Cambria Math"/>
                            </a:rPr>
                            <m:t>,</m:t>
                          </m:r>
                          <m:r>
                            <a:rPr lang="fr-FR" i="1">
                              <a:latin typeface="Cambria Math"/>
                            </a:rPr>
                            <m:t>𝐸</m:t>
                          </m:r>
                          <m:r>
                            <a:rPr lang="fr-FR" b="0" i="1" smtClean="0">
                              <a:latin typeface="Cambria Math"/>
                            </a:rPr>
                            <m:t>,</m:t>
                          </m:r>
                          <m:r>
                            <a:rPr lang="fr-FR" b="0" i="1" smtClean="0">
                              <a:latin typeface="Cambria Math"/>
                            </a:rPr>
                            <m:t>𝐹</m:t>
                          </m:r>
                        </m:sub>
                        <m:sup>
                          <m:r>
                            <a:rPr lang="fr-FR" i="1">
                              <a:latin typeface="Cambria Math"/>
                            </a:rPr>
                            <m:t>𝑛</m:t>
                          </m:r>
                        </m:sup>
                      </m:sSubSup>
                      <m:d>
                        <m:dPr>
                          <m:ctrlPr>
                            <a:rPr lang="fr-FR" i="1">
                              <a:latin typeface="Cambria Math"/>
                            </a:rPr>
                          </m:ctrlPr>
                        </m:dPr>
                        <m:e>
                          <m:r>
                            <a:rPr lang="fr-FR" i="1">
                              <a:latin typeface="Cambria Math"/>
                            </a:rPr>
                            <m:t>𝐼</m:t>
                          </m:r>
                        </m:e>
                      </m:d>
                      <m:r>
                        <a:rPr lang="fr-FR" i="1">
                          <a:latin typeface="Cambria Math"/>
                        </a:rPr>
                        <m:t>=</m:t>
                      </m:r>
                      <m:r>
                        <a:rPr lang="fr-FR" b="0" i="1" smtClean="0">
                          <a:latin typeface="Cambria Math"/>
                        </a:rPr>
                        <m:t>(((((</m:t>
                      </m:r>
                      <m:d>
                        <m:dPr>
                          <m:ctrlPr>
                            <a:rPr lang="fr-FR" i="1">
                              <a:latin typeface="Cambria Math"/>
                            </a:rPr>
                          </m:ctrlPr>
                        </m:dPr>
                        <m:e>
                          <m:r>
                            <a:rPr lang="fr-FR" i="1">
                              <a:latin typeface="Cambria Math"/>
                            </a:rPr>
                            <m:t>𝐼</m:t>
                          </m:r>
                          <m:sSub>
                            <m:sSubPr>
                              <m:ctrlPr>
                                <a:rPr lang="fr-FR" b="0" i="1" smtClean="0">
                                  <a:latin typeface="Cambria Math"/>
                                </a:rPr>
                              </m:ctrlPr>
                            </m:sSubPr>
                            <m:e>
                              <m:r>
                                <a:rPr lang="fr-FR" i="1" smtClean="0">
                                  <a:latin typeface="Cambria Math"/>
                                </a:rPr>
                                <m:t>∘</m:t>
                              </m:r>
                            </m:e>
                            <m:sub>
                              <m:r>
                                <a:rPr lang="fr-FR" b="0" i="1" smtClean="0">
                                  <a:latin typeface="Cambria Math"/>
                                </a:rPr>
                                <m:t>𝐹</m:t>
                              </m:r>
                            </m:sub>
                          </m:sSub>
                          <m:r>
                            <a:rPr lang="fr-FR" i="1">
                              <a:latin typeface="Cambria Math"/>
                            </a:rPr>
                            <m:t>𝐸</m:t>
                          </m:r>
                        </m:e>
                      </m:d>
                      <m:sSub>
                        <m:sSubPr>
                          <m:ctrlPr>
                            <a:rPr lang="fr-FR" b="0" i="1" smtClean="0">
                              <a:latin typeface="Cambria Math"/>
                            </a:rPr>
                          </m:ctrlPr>
                        </m:sSubPr>
                        <m:e>
                          <m:r>
                            <a:rPr lang="fr-FR" i="1">
                              <a:latin typeface="Cambria Math"/>
                            </a:rPr>
                            <m:t>•</m:t>
                          </m:r>
                        </m:e>
                        <m:sub>
                          <m:r>
                            <a:rPr lang="fr-FR" b="0" i="1" smtClean="0">
                              <a:latin typeface="Cambria Math"/>
                            </a:rPr>
                            <m:t>𝐹</m:t>
                          </m:r>
                        </m:sub>
                      </m:sSub>
                      <m:r>
                        <a:rPr lang="fr-FR" i="1">
                          <a:latin typeface="Cambria Math"/>
                        </a:rPr>
                        <m:t>𝐸</m:t>
                      </m:r>
                      <m:r>
                        <a:rPr lang="fr-FR" b="0" i="1" smtClean="0">
                          <a:latin typeface="Cambria Math"/>
                        </a:rPr>
                        <m:t>)</m:t>
                      </m:r>
                      <m:sSub>
                        <m:sSubPr>
                          <m:ctrlPr>
                            <a:rPr lang="fr-FR" b="0" i="1" smtClean="0">
                              <a:latin typeface="Cambria Math"/>
                            </a:rPr>
                          </m:ctrlPr>
                        </m:sSubPr>
                        <m:e>
                          <m:r>
                            <a:rPr lang="fr-FR" i="1">
                              <a:latin typeface="Cambria Math"/>
                            </a:rPr>
                            <m:t>∘</m:t>
                          </m:r>
                        </m:e>
                        <m:sub>
                          <m:r>
                            <a:rPr lang="fr-FR" b="0" i="1" smtClean="0">
                              <a:latin typeface="Cambria Math"/>
                            </a:rPr>
                            <m:t>𝐹</m:t>
                          </m:r>
                        </m:sub>
                      </m:sSub>
                      <m:r>
                        <a:rPr lang="fr-FR" i="1">
                          <a:latin typeface="Cambria Math"/>
                        </a:rPr>
                        <m:t>2</m:t>
                      </m:r>
                      <m:r>
                        <a:rPr lang="fr-FR" i="1">
                          <a:latin typeface="Cambria Math"/>
                        </a:rPr>
                        <m:t>𝐸</m:t>
                      </m:r>
                      <m:r>
                        <a:rPr lang="fr-FR" b="0" i="1" smtClean="0">
                          <a:latin typeface="Cambria Math"/>
                        </a:rPr>
                        <m:t>)</m:t>
                      </m:r>
                      <m:sSub>
                        <m:sSubPr>
                          <m:ctrlPr>
                            <a:rPr lang="fr-FR" b="0" i="1" smtClean="0">
                              <a:latin typeface="Cambria Math"/>
                            </a:rPr>
                          </m:ctrlPr>
                        </m:sSubPr>
                        <m:e>
                          <m:r>
                            <a:rPr lang="fr-FR" i="1">
                              <a:latin typeface="Cambria Math"/>
                            </a:rPr>
                            <m:t>•</m:t>
                          </m:r>
                        </m:e>
                        <m:sub>
                          <m:r>
                            <a:rPr lang="fr-FR" b="0" i="1" smtClean="0">
                              <a:latin typeface="Cambria Math"/>
                            </a:rPr>
                            <m:t>𝐹</m:t>
                          </m:r>
                        </m:sub>
                      </m:sSub>
                      <m:r>
                        <a:rPr lang="fr-FR" i="1">
                          <a:latin typeface="Cambria Math"/>
                        </a:rPr>
                        <m:t>2</m:t>
                      </m:r>
                      <m:r>
                        <a:rPr lang="fr-FR" i="1">
                          <a:latin typeface="Cambria Math"/>
                        </a:rPr>
                        <m:t>𝐸</m:t>
                      </m:r>
                      <m:r>
                        <a:rPr lang="fr-FR" b="0" i="1" smtClean="0">
                          <a:latin typeface="Cambria Math"/>
                        </a:rPr>
                        <m:t>)</m:t>
                      </m:r>
                      <m:r>
                        <a:rPr lang="fr-FR" i="1">
                          <a:latin typeface="Cambria Math"/>
                        </a:rPr>
                        <m:t> …</m:t>
                      </m:r>
                      <m:sSub>
                        <m:sSubPr>
                          <m:ctrlPr>
                            <a:rPr lang="fr-FR" b="0" i="1" smtClean="0">
                              <a:latin typeface="Cambria Math"/>
                            </a:rPr>
                          </m:ctrlPr>
                        </m:sSubPr>
                        <m:e>
                          <m:r>
                            <a:rPr lang="fr-FR" i="1">
                              <a:latin typeface="Cambria Math"/>
                            </a:rPr>
                            <m:t>∘</m:t>
                          </m:r>
                        </m:e>
                        <m:sub>
                          <m:r>
                            <a:rPr lang="fr-FR" b="0" i="1" smtClean="0">
                              <a:latin typeface="Cambria Math"/>
                            </a:rPr>
                            <m:t>𝐹</m:t>
                          </m:r>
                        </m:sub>
                      </m:sSub>
                      <m:r>
                        <a:rPr lang="fr-FR" i="1">
                          <a:latin typeface="Cambria Math"/>
                        </a:rPr>
                        <m:t>𝑛𝐸</m:t>
                      </m:r>
                      <m:r>
                        <a:rPr lang="fr-FR" b="0" i="1" smtClean="0">
                          <a:latin typeface="Cambria Math"/>
                        </a:rPr>
                        <m:t>)</m:t>
                      </m:r>
                      <m:sSub>
                        <m:sSubPr>
                          <m:ctrlPr>
                            <a:rPr lang="fr-FR" b="0" i="1" smtClean="0">
                              <a:latin typeface="Cambria Math"/>
                            </a:rPr>
                          </m:ctrlPr>
                        </m:sSubPr>
                        <m:e>
                          <m:r>
                            <a:rPr lang="fr-FR" i="1">
                              <a:latin typeface="Cambria Math"/>
                            </a:rPr>
                            <m:t>•</m:t>
                          </m:r>
                        </m:e>
                        <m:sub>
                          <m:r>
                            <a:rPr lang="fr-FR" b="0" i="1" smtClean="0">
                              <a:latin typeface="Cambria Math"/>
                            </a:rPr>
                            <m:t>𝐹</m:t>
                          </m:r>
                        </m:sub>
                      </m:sSub>
                      <m:r>
                        <a:rPr lang="fr-FR" i="1">
                          <a:latin typeface="Cambria Math"/>
                        </a:rPr>
                        <m:t>𝑛𝐸</m:t>
                      </m:r>
                      <m:r>
                        <a:rPr lang="fr-FR" b="0" i="1" smtClean="0">
                          <a:latin typeface="Cambria Math"/>
                        </a:rPr>
                        <m:t>)</m:t>
                      </m:r>
                    </m:oMath>
                  </m:oMathPara>
                </a14:m>
                <a:endParaRPr lang="fr-FR" dirty="0"/>
              </a:p>
              <a:p>
                <a:pPr/>
                <a14:m>
                  <m:oMathPara xmlns:m="http://schemas.openxmlformats.org/officeDocument/2006/math">
                    <m:oMathParaPr>
                      <m:jc m:val="centerGroup"/>
                    </m:oMathParaPr>
                    <m:oMath xmlns:m="http://schemas.openxmlformats.org/officeDocument/2006/math">
                      <m:r>
                        <a:rPr lang="fr-FR" i="1">
                          <a:latin typeface="Cambria Math"/>
                        </a:rPr>
                        <m:t>𝐴𝑆</m:t>
                      </m:r>
                      <m:sSubSup>
                        <m:sSubSupPr>
                          <m:ctrlPr>
                            <a:rPr lang="fr-FR" i="1">
                              <a:latin typeface="Cambria Math"/>
                            </a:rPr>
                          </m:ctrlPr>
                        </m:sSubSupPr>
                        <m:e>
                          <m:r>
                            <a:rPr lang="fr-FR" i="1">
                              <a:latin typeface="Cambria Math"/>
                            </a:rPr>
                            <m:t>𝐹</m:t>
                          </m:r>
                        </m:e>
                        <m:sub>
                          <m:r>
                            <a:rPr lang="fr-FR" i="1">
                              <a:latin typeface="Cambria Math"/>
                            </a:rPr>
                            <m:t>𝑓𝑜</m:t>
                          </m:r>
                          <m:r>
                            <a:rPr lang="fr-FR" i="1">
                              <a:latin typeface="Cambria Math"/>
                            </a:rPr>
                            <m:t>,</m:t>
                          </m:r>
                          <m:r>
                            <a:rPr lang="fr-FR" i="1">
                              <a:latin typeface="Cambria Math"/>
                            </a:rPr>
                            <m:t>𝐸</m:t>
                          </m:r>
                          <m:r>
                            <a:rPr lang="fr-FR" b="0" i="1" smtClean="0">
                              <a:latin typeface="Cambria Math"/>
                            </a:rPr>
                            <m:t>,</m:t>
                          </m:r>
                          <m:r>
                            <a:rPr lang="fr-FR" b="0" i="1" smtClean="0">
                              <a:latin typeface="Cambria Math"/>
                            </a:rPr>
                            <m:t>𝐹</m:t>
                          </m:r>
                        </m:sub>
                        <m:sup>
                          <m:r>
                            <a:rPr lang="fr-FR" i="1">
                              <a:latin typeface="Cambria Math"/>
                            </a:rPr>
                            <m:t>𝑛</m:t>
                          </m:r>
                        </m:sup>
                      </m:sSubSup>
                      <m:d>
                        <m:dPr>
                          <m:ctrlPr>
                            <a:rPr lang="fr-FR" i="1">
                              <a:latin typeface="Cambria Math"/>
                            </a:rPr>
                          </m:ctrlPr>
                        </m:dPr>
                        <m:e>
                          <m:r>
                            <a:rPr lang="fr-FR" i="1">
                              <a:latin typeface="Cambria Math"/>
                            </a:rPr>
                            <m:t>𝐼</m:t>
                          </m:r>
                        </m:e>
                      </m:d>
                      <m:r>
                        <a:rPr lang="fr-FR" i="1">
                          <a:latin typeface="Cambria Math"/>
                        </a:rPr>
                        <m:t>=</m:t>
                      </m:r>
                      <m:r>
                        <a:rPr lang="fr-FR" b="0" i="1" smtClean="0">
                          <a:latin typeface="Cambria Math"/>
                        </a:rPr>
                        <m:t>(((((</m:t>
                      </m:r>
                      <m:d>
                        <m:dPr>
                          <m:ctrlPr>
                            <a:rPr lang="fr-FR" i="1">
                              <a:latin typeface="Cambria Math"/>
                            </a:rPr>
                          </m:ctrlPr>
                        </m:dPr>
                        <m:e>
                          <m:r>
                            <a:rPr lang="fr-FR" i="1">
                              <a:latin typeface="Cambria Math"/>
                            </a:rPr>
                            <m:t>𝐼</m:t>
                          </m:r>
                          <m:sSub>
                            <m:sSubPr>
                              <m:ctrlPr>
                                <a:rPr lang="fr-FR" b="0" i="1" smtClean="0">
                                  <a:latin typeface="Cambria Math"/>
                                </a:rPr>
                              </m:ctrlPr>
                            </m:sSubPr>
                            <m:e>
                              <m:r>
                                <a:rPr lang="fr-FR" i="1">
                                  <a:latin typeface="Cambria Math"/>
                                </a:rPr>
                                <m:t>•</m:t>
                              </m:r>
                            </m:e>
                            <m:sub>
                              <m:r>
                                <a:rPr lang="fr-FR" b="0" i="1" smtClean="0">
                                  <a:latin typeface="Cambria Math"/>
                                </a:rPr>
                                <m:t>𝐹</m:t>
                              </m:r>
                            </m:sub>
                          </m:sSub>
                          <m:r>
                            <a:rPr lang="fr-FR" i="1">
                              <a:latin typeface="Cambria Math"/>
                            </a:rPr>
                            <m:t>𝐸</m:t>
                          </m:r>
                        </m:e>
                      </m:d>
                      <m:sSub>
                        <m:sSubPr>
                          <m:ctrlPr>
                            <a:rPr lang="fr-FR" b="0" i="1" smtClean="0">
                              <a:latin typeface="Cambria Math"/>
                            </a:rPr>
                          </m:ctrlPr>
                        </m:sSubPr>
                        <m:e>
                          <m:r>
                            <a:rPr lang="fr-FR" i="1">
                              <a:latin typeface="Cambria Math"/>
                            </a:rPr>
                            <m:t>∘</m:t>
                          </m:r>
                        </m:e>
                        <m:sub>
                          <m:r>
                            <a:rPr lang="fr-FR" b="0" i="1" smtClean="0">
                              <a:latin typeface="Cambria Math"/>
                            </a:rPr>
                            <m:t>𝐹</m:t>
                          </m:r>
                        </m:sub>
                      </m:sSub>
                      <m:r>
                        <a:rPr lang="fr-FR" i="1">
                          <a:latin typeface="Cambria Math"/>
                        </a:rPr>
                        <m:t>𝐸</m:t>
                      </m:r>
                      <m:r>
                        <a:rPr lang="fr-FR" i="1">
                          <a:latin typeface="Cambria Math"/>
                        </a:rPr>
                        <m:t>)</m:t>
                      </m:r>
                      <m:sSub>
                        <m:sSubPr>
                          <m:ctrlPr>
                            <a:rPr lang="fr-FR" b="0" i="1" smtClean="0">
                              <a:latin typeface="Cambria Math"/>
                            </a:rPr>
                          </m:ctrlPr>
                        </m:sSubPr>
                        <m:e>
                          <m:r>
                            <a:rPr lang="fr-FR" i="1">
                              <a:latin typeface="Cambria Math"/>
                            </a:rPr>
                            <m:t>•</m:t>
                          </m:r>
                        </m:e>
                        <m:sub>
                          <m:r>
                            <a:rPr lang="fr-FR" b="0" i="1" smtClean="0">
                              <a:latin typeface="Cambria Math"/>
                            </a:rPr>
                            <m:t>𝐹</m:t>
                          </m:r>
                        </m:sub>
                      </m:sSub>
                      <m:r>
                        <a:rPr lang="fr-FR" i="1">
                          <a:latin typeface="Cambria Math"/>
                        </a:rPr>
                        <m:t>2</m:t>
                      </m:r>
                      <m:r>
                        <a:rPr lang="fr-FR" i="1">
                          <a:latin typeface="Cambria Math"/>
                        </a:rPr>
                        <m:t>𝐸</m:t>
                      </m:r>
                      <m:r>
                        <a:rPr lang="fr-FR" i="1">
                          <a:latin typeface="Cambria Math"/>
                        </a:rPr>
                        <m:t>)</m:t>
                      </m:r>
                      <m:sSub>
                        <m:sSubPr>
                          <m:ctrlPr>
                            <a:rPr lang="fr-FR" b="0" i="1" smtClean="0">
                              <a:latin typeface="Cambria Math"/>
                            </a:rPr>
                          </m:ctrlPr>
                        </m:sSubPr>
                        <m:e>
                          <m:r>
                            <a:rPr lang="fr-FR" i="1">
                              <a:latin typeface="Cambria Math"/>
                            </a:rPr>
                            <m:t>∘</m:t>
                          </m:r>
                        </m:e>
                        <m:sub>
                          <m:r>
                            <a:rPr lang="fr-FR" b="0" i="1" smtClean="0">
                              <a:latin typeface="Cambria Math"/>
                            </a:rPr>
                            <m:t>𝐹</m:t>
                          </m:r>
                        </m:sub>
                      </m:sSub>
                      <m:r>
                        <a:rPr lang="fr-FR" i="1">
                          <a:latin typeface="Cambria Math"/>
                        </a:rPr>
                        <m:t>2</m:t>
                      </m:r>
                      <m:r>
                        <a:rPr lang="fr-FR" i="1">
                          <a:latin typeface="Cambria Math"/>
                        </a:rPr>
                        <m:t>𝐸</m:t>
                      </m:r>
                      <m:r>
                        <a:rPr lang="fr-FR" i="1">
                          <a:latin typeface="Cambria Math"/>
                        </a:rPr>
                        <m:t>) …</m:t>
                      </m:r>
                      <m:sSub>
                        <m:sSubPr>
                          <m:ctrlPr>
                            <a:rPr lang="fr-FR" b="0" i="1" smtClean="0">
                              <a:latin typeface="Cambria Math"/>
                            </a:rPr>
                          </m:ctrlPr>
                        </m:sSubPr>
                        <m:e>
                          <m:r>
                            <a:rPr lang="fr-FR" i="1">
                              <a:latin typeface="Cambria Math"/>
                            </a:rPr>
                            <m:t>•</m:t>
                          </m:r>
                        </m:e>
                        <m:sub>
                          <m:r>
                            <a:rPr lang="fr-FR" b="0" i="1" smtClean="0">
                              <a:latin typeface="Cambria Math"/>
                            </a:rPr>
                            <m:t>𝐹</m:t>
                          </m:r>
                        </m:sub>
                      </m:sSub>
                      <m:r>
                        <a:rPr lang="fr-FR" i="1">
                          <a:latin typeface="Cambria Math"/>
                        </a:rPr>
                        <m:t>𝑛𝐸</m:t>
                      </m:r>
                      <m:r>
                        <a:rPr lang="fr-FR" b="0" i="1" smtClean="0">
                          <a:latin typeface="Cambria Math"/>
                        </a:rPr>
                        <m:t>)</m:t>
                      </m:r>
                      <m:sSub>
                        <m:sSubPr>
                          <m:ctrlPr>
                            <a:rPr lang="fr-FR" b="0" i="1" smtClean="0">
                              <a:latin typeface="Cambria Math"/>
                            </a:rPr>
                          </m:ctrlPr>
                        </m:sSubPr>
                        <m:e>
                          <m:r>
                            <a:rPr lang="fr-FR" b="0" i="1" smtClean="0">
                              <a:latin typeface="Cambria Math"/>
                            </a:rPr>
                            <m:t>∘</m:t>
                          </m:r>
                        </m:e>
                        <m:sub>
                          <m:r>
                            <a:rPr lang="fr-FR" b="0" i="1" smtClean="0">
                              <a:latin typeface="Cambria Math"/>
                            </a:rPr>
                            <m:t>𝐹</m:t>
                          </m:r>
                        </m:sub>
                      </m:sSub>
                      <m:r>
                        <a:rPr lang="fr-FR" i="1">
                          <a:latin typeface="Cambria Math"/>
                        </a:rPr>
                        <m:t>𝑛𝐸</m:t>
                      </m:r>
                      <m:r>
                        <a:rPr lang="fr-FR" i="1">
                          <a:latin typeface="Cambria Math"/>
                        </a:rPr>
                        <m:t>)</m:t>
                      </m:r>
                    </m:oMath>
                  </m:oMathPara>
                </a14:m>
                <a:endParaRPr lang="fr-FR" dirty="0"/>
              </a:p>
              <a:p>
                <a:endParaRPr lang="fr-FR" dirty="0"/>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539552" y="2708920"/>
                <a:ext cx="8064896" cy="1584176"/>
              </a:xfrm>
              <a:blipFill rotWithShape="1">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30393935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ASF en niveau de gris</a:t>
            </a:r>
            <a:endParaRPr lang="fr-FR" dirty="0"/>
          </a:p>
        </p:txBody>
      </p:sp>
      <p:sp>
        <p:nvSpPr>
          <p:cNvPr id="7" name="Text Placeholder 6"/>
          <p:cNvSpPr>
            <a:spLocks noGrp="1"/>
          </p:cNvSpPr>
          <p:nvPr>
            <p:ph type="body" sz="quarter" idx="13"/>
          </p:nvPr>
        </p:nvSpPr>
        <p:spPr/>
        <p:txBody>
          <a:bodyPr/>
          <a:lstStyle/>
          <a:p>
            <a:r>
              <a:rPr lang="fr-FR" u="sng" dirty="0"/>
              <a:t>Exemple :</a:t>
            </a:r>
            <a:r>
              <a:rPr lang="fr-FR" dirty="0"/>
              <a:t> retirer du bruit avec une </a:t>
            </a:r>
            <a:r>
              <a:rPr lang="fr-FR" dirty="0" smtClean="0"/>
              <a:t>ASF par reconstruction</a:t>
            </a:r>
          </a:p>
          <a:p>
            <a:endParaRPr lang="fr-FR" dirty="0"/>
          </a:p>
        </p:txBody>
      </p:sp>
      <p:sp>
        <p:nvSpPr>
          <p:cNvPr id="8" name="Text Placeholder 7"/>
          <p:cNvSpPr>
            <a:spLocks noGrp="1"/>
          </p:cNvSpPr>
          <p:nvPr>
            <p:ph type="body" sz="quarter" idx="14"/>
          </p:nvPr>
        </p:nvSpPr>
        <p:spPr>
          <a:xfrm>
            <a:off x="5292080" y="1772816"/>
            <a:ext cx="3601095" cy="4896544"/>
          </a:xfrm>
        </p:spPr>
        <p:txBody>
          <a:bodyPr/>
          <a:lstStyle/>
          <a:p>
            <a:r>
              <a:rPr lang="fr-FR" dirty="0"/>
              <a:t>Im = </a:t>
            </a:r>
            <a:r>
              <a:rPr lang="fr-FR" dirty="0" err="1"/>
              <a:t>imread</a:t>
            </a:r>
            <a:r>
              <a:rPr lang="fr-FR" dirty="0"/>
              <a:t>('chien_bruit.png</a:t>
            </a:r>
            <a:r>
              <a:rPr lang="fr-FR" dirty="0" smtClean="0"/>
              <a:t>');</a:t>
            </a:r>
          </a:p>
          <a:p>
            <a:endParaRPr lang="fr-FR" dirty="0"/>
          </a:p>
          <a:p>
            <a:r>
              <a:rPr lang="fr-FR" dirty="0"/>
              <a:t>for i=1:2</a:t>
            </a:r>
          </a:p>
          <a:p>
            <a:r>
              <a:rPr lang="fr-FR" dirty="0"/>
              <a:t>    El = </a:t>
            </a:r>
            <a:r>
              <a:rPr lang="fr-FR" dirty="0" err="1"/>
              <a:t>strel</a:t>
            </a:r>
            <a:r>
              <a:rPr lang="fr-FR" dirty="0"/>
              <a:t>('</a:t>
            </a:r>
            <a:r>
              <a:rPr lang="fr-FR" dirty="0" err="1"/>
              <a:t>diamond</a:t>
            </a:r>
            <a:r>
              <a:rPr lang="fr-FR" dirty="0"/>
              <a:t>', i);</a:t>
            </a:r>
          </a:p>
          <a:p>
            <a:r>
              <a:rPr lang="fr-FR" dirty="0"/>
              <a:t>    M = </a:t>
            </a:r>
            <a:r>
              <a:rPr lang="fr-FR" dirty="0" err="1"/>
              <a:t>imopen</a:t>
            </a:r>
            <a:r>
              <a:rPr lang="fr-FR" dirty="0"/>
              <a:t>(</a:t>
            </a:r>
            <a:r>
              <a:rPr lang="fr-FR" dirty="0" err="1"/>
              <a:t>Im,El</a:t>
            </a:r>
            <a:r>
              <a:rPr lang="fr-FR" dirty="0"/>
              <a:t>);</a:t>
            </a:r>
          </a:p>
          <a:p>
            <a:r>
              <a:rPr lang="fr-FR" dirty="0"/>
              <a:t>    Im = </a:t>
            </a:r>
            <a:r>
              <a:rPr lang="fr-FR" dirty="0" err="1" smtClean="0"/>
              <a:t>imreconstruct</a:t>
            </a:r>
            <a:r>
              <a:rPr lang="fr-FR" dirty="0" smtClean="0"/>
              <a:t>(M,Im,4);</a:t>
            </a:r>
            <a:endParaRPr lang="fr-FR" dirty="0"/>
          </a:p>
          <a:p>
            <a:r>
              <a:rPr lang="fr-FR" dirty="0"/>
              <a:t>    M = </a:t>
            </a:r>
            <a:r>
              <a:rPr lang="fr-FR" dirty="0" err="1"/>
              <a:t>imclose</a:t>
            </a:r>
            <a:r>
              <a:rPr lang="fr-FR" dirty="0"/>
              <a:t>(</a:t>
            </a:r>
            <a:r>
              <a:rPr lang="fr-FR" dirty="0" err="1"/>
              <a:t>Im,El</a:t>
            </a:r>
            <a:r>
              <a:rPr lang="fr-FR" dirty="0"/>
              <a:t>);</a:t>
            </a:r>
          </a:p>
          <a:p>
            <a:r>
              <a:rPr lang="fr-FR" dirty="0"/>
              <a:t>    Im = </a:t>
            </a:r>
            <a:r>
              <a:rPr lang="fr-FR" dirty="0" err="1" smtClean="0"/>
              <a:t>imreconstruct</a:t>
            </a:r>
            <a:r>
              <a:rPr lang="fr-FR" dirty="0" smtClean="0"/>
              <a:t>(255-M,255-Im,4);</a:t>
            </a:r>
            <a:endParaRPr lang="fr-FR" dirty="0"/>
          </a:p>
          <a:p>
            <a:r>
              <a:rPr lang="fr-FR" dirty="0"/>
              <a:t>    Im = 255-Im;</a:t>
            </a:r>
          </a:p>
          <a:p>
            <a:r>
              <a:rPr lang="fr-FR" dirty="0"/>
              <a:t>end</a:t>
            </a:r>
          </a:p>
          <a:p>
            <a:endParaRPr lang="fr-FR" dirty="0" smtClean="0"/>
          </a:p>
          <a:p>
            <a:r>
              <a:rPr lang="de-DE" dirty="0"/>
              <a:t>Im = imopen(Im, strel('diamond', 2));</a:t>
            </a:r>
          </a:p>
          <a:p>
            <a:r>
              <a:rPr lang="de-DE" dirty="0"/>
              <a:t>Im = imclose(Im, strel('diamond', 4));</a:t>
            </a:r>
          </a:p>
          <a:p>
            <a:endParaRPr lang="fr-FR"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71" y="2031608"/>
            <a:ext cx="2298350" cy="2076822"/>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203300" y="3739098"/>
                <a:ext cx="5284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dirty="0" smtClean="0">
                          <a:latin typeface="Cambria Math"/>
                        </a:rPr>
                        <m:t>𝐼𝑚</m:t>
                      </m:r>
                    </m:oMath>
                  </m:oMathPara>
                </a14:m>
                <a:endParaRPr lang="fr-FR" dirty="0"/>
              </a:p>
            </p:txBody>
          </p:sp>
        </mc:Choice>
        <mc:Fallback xmlns="">
          <p:sp>
            <p:nvSpPr>
              <p:cNvPr id="10" name="TextBox 9"/>
              <p:cNvSpPr txBox="1">
                <a:spLocks noRot="1" noChangeAspect="1" noMove="1" noResize="1" noEditPoints="1" noAdjustHandles="1" noChangeArrowheads="1" noChangeShapeType="1" noTextEdit="1"/>
              </p:cNvSpPr>
              <p:nvPr/>
            </p:nvSpPr>
            <p:spPr>
              <a:xfrm>
                <a:off x="3203300" y="3739098"/>
                <a:ext cx="528478" cy="369332"/>
              </a:xfrm>
              <a:prstGeom prst="rect">
                <a:avLst/>
              </a:prstGeom>
              <a:blipFill rotWithShape="1">
                <a:blip r:embed="rId4"/>
                <a:stretch>
                  <a:fillRect/>
                </a:stretch>
              </a:blipFill>
            </p:spPr>
            <p:txBody>
              <a:bodyPr/>
              <a:lstStyle/>
              <a:p>
                <a:r>
                  <a:rPr lang="fr-FR">
                    <a:noFill/>
                  </a:rPr>
                  <a:t> </a:t>
                </a:r>
              </a:p>
            </p:txBody>
          </p:sp>
        </mc:Fallback>
      </mc:AlternateContent>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92" y="4365104"/>
            <a:ext cx="2298349" cy="2076822"/>
          </a:xfrm>
          <a:prstGeom prst="rect">
            <a:avLst/>
          </a:prstGeom>
        </p:spPr>
      </p:pic>
      <mc:AlternateContent xmlns:mc="http://schemas.openxmlformats.org/markup-compatibility/2006" xmlns:a14="http://schemas.microsoft.com/office/drawing/2010/main">
        <mc:Choice Requires="a14">
          <p:sp>
            <p:nvSpPr>
              <p:cNvPr id="12" name="TextBox 11" hidden="1"/>
              <p:cNvSpPr txBox="1"/>
              <p:nvPr/>
            </p:nvSpPr>
            <p:spPr>
              <a:xfrm>
                <a:off x="2340021" y="6072594"/>
                <a:ext cx="1769267" cy="4158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rPr>
                        <m:t>𝐴𝑆</m:t>
                      </m:r>
                      <m:sSubSup>
                        <m:sSubSupPr>
                          <m:ctrlPr>
                            <a:rPr lang="fr-FR" i="1">
                              <a:latin typeface="Cambria Math"/>
                            </a:rPr>
                          </m:ctrlPr>
                        </m:sSubSupPr>
                        <m:e>
                          <m:r>
                            <a:rPr lang="fr-FR" i="1">
                              <a:latin typeface="Cambria Math"/>
                            </a:rPr>
                            <m:t>𝐹</m:t>
                          </m:r>
                        </m:e>
                        <m:sub>
                          <m:r>
                            <a:rPr lang="fr-FR" i="1">
                              <a:latin typeface="Cambria Math"/>
                            </a:rPr>
                            <m:t>𝑜𝑓</m:t>
                          </m:r>
                          <m:r>
                            <a:rPr lang="fr-FR" i="1">
                              <a:latin typeface="Cambria Math"/>
                            </a:rPr>
                            <m:t>,</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r>
                            <a:rPr lang="fr-FR" i="1">
                              <a:latin typeface="Cambria Math"/>
                            </a:rPr>
                            <m:t>,</m:t>
                          </m:r>
                          <m:sSub>
                            <m:sSubPr>
                              <m:ctrlPr>
                                <a:rPr lang="fr-FR" i="1">
                                  <a:latin typeface="Cambria Math"/>
                                </a:rPr>
                              </m:ctrlPr>
                            </m:sSubPr>
                            <m:e>
                              <m:r>
                                <m:rPr>
                                  <m:sty m:val="p"/>
                                </m:rPr>
                                <a:rPr lang="fr-FR">
                                  <a:latin typeface="Cambria Math"/>
                                </a:rPr>
                                <m:t>Γ</m:t>
                              </m:r>
                            </m:e>
                            <m:sub>
                              <m:r>
                                <a:rPr lang="fr-FR" i="1">
                                  <a:latin typeface="Cambria Math"/>
                                </a:rPr>
                                <m:t>4</m:t>
                              </m:r>
                            </m:sub>
                          </m:sSub>
                        </m:sub>
                        <m:sup>
                          <m:r>
                            <a:rPr lang="fr-FR" b="0" i="1" smtClean="0">
                              <a:latin typeface="Cambria Math"/>
                            </a:rPr>
                            <m:t>2</m:t>
                          </m:r>
                        </m:sup>
                      </m:sSubSup>
                      <m:d>
                        <m:dPr>
                          <m:ctrlPr>
                            <a:rPr lang="fr-FR" i="1">
                              <a:latin typeface="Cambria Math"/>
                            </a:rPr>
                          </m:ctrlPr>
                        </m:dPr>
                        <m:e>
                          <m:r>
                            <a:rPr lang="fr-FR" i="1">
                              <a:latin typeface="Cambria Math"/>
                            </a:rPr>
                            <m:t>𝐼</m:t>
                          </m:r>
                          <m:r>
                            <a:rPr lang="fr-FR" b="0" i="1" smtClean="0">
                              <a:latin typeface="Cambria Math"/>
                            </a:rPr>
                            <m:t>𝑚</m:t>
                          </m:r>
                        </m:e>
                      </m:d>
                    </m:oMath>
                  </m:oMathPara>
                </a14:m>
                <a:endParaRPr lang="fr-FR" dirty="0"/>
              </a:p>
            </p:txBody>
          </p:sp>
        </mc:Choice>
        <mc:Fallback xmlns="">
          <p:sp>
            <p:nvSpPr>
              <p:cNvPr id="12" name="TextBox 11" hidden="1"/>
              <p:cNvSpPr txBox="1">
                <a:spLocks noRot="1" noChangeAspect="1" noMove="1" noResize="1" noEditPoints="1" noAdjustHandles="1" noChangeArrowheads="1" noChangeShapeType="1" noTextEdit="1"/>
              </p:cNvSpPr>
              <p:nvPr/>
            </p:nvSpPr>
            <p:spPr>
              <a:xfrm>
                <a:off x="2340021" y="6072594"/>
                <a:ext cx="1769267" cy="415819"/>
              </a:xfrm>
              <a:prstGeom prst="rect">
                <a:avLst/>
              </a:prstGeom>
              <a:blipFill rotWithShape="1">
                <a:blip r:embed="rId6"/>
                <a:stretch>
                  <a:fillRect b="-8824"/>
                </a:stretch>
              </a:blipFill>
            </p:spPr>
            <p:txBody>
              <a:bodyPr/>
              <a:lstStyle/>
              <a:p>
                <a:r>
                  <a:rPr lang="fr-FR">
                    <a:noFill/>
                  </a:rPr>
                  <a:t> </a:t>
                </a:r>
              </a:p>
            </p:txBody>
          </p:sp>
        </mc:Fallback>
      </mc:AlternateContent>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91" y="4365104"/>
            <a:ext cx="2298349" cy="2076821"/>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2340021" y="6063571"/>
                <a:ext cx="2847126" cy="4158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rPr>
                        <m:t>𝐴𝑆</m:t>
                      </m:r>
                      <m:sSubSup>
                        <m:sSubSupPr>
                          <m:ctrlPr>
                            <a:rPr lang="fr-FR" i="1">
                              <a:latin typeface="Cambria Math"/>
                            </a:rPr>
                          </m:ctrlPr>
                        </m:sSubSupPr>
                        <m:e>
                          <m:r>
                            <a:rPr lang="fr-FR" i="1">
                              <a:latin typeface="Cambria Math"/>
                            </a:rPr>
                            <m:t>𝐹</m:t>
                          </m:r>
                        </m:e>
                        <m:sub>
                          <m:r>
                            <a:rPr lang="fr-FR" i="1">
                              <a:latin typeface="Cambria Math"/>
                            </a:rPr>
                            <m:t>𝑜𝑓</m:t>
                          </m:r>
                          <m:r>
                            <a:rPr lang="fr-FR" i="1">
                              <a:latin typeface="Cambria Math"/>
                            </a:rPr>
                            <m:t>,</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r>
                            <a:rPr lang="fr-FR" i="1">
                              <a:latin typeface="Cambria Math"/>
                            </a:rPr>
                            <m:t>,</m:t>
                          </m:r>
                          <m:sSub>
                            <m:sSubPr>
                              <m:ctrlPr>
                                <a:rPr lang="fr-FR" i="1">
                                  <a:latin typeface="Cambria Math"/>
                                </a:rPr>
                              </m:ctrlPr>
                            </m:sSubPr>
                            <m:e>
                              <m:r>
                                <m:rPr>
                                  <m:sty m:val="p"/>
                                </m:rPr>
                                <a:rPr lang="fr-FR">
                                  <a:latin typeface="Cambria Math"/>
                                </a:rPr>
                                <m:t>Γ</m:t>
                              </m:r>
                            </m:e>
                            <m:sub>
                              <m:r>
                                <a:rPr lang="fr-FR" i="1">
                                  <a:latin typeface="Cambria Math"/>
                                </a:rPr>
                                <m:t>4</m:t>
                              </m:r>
                            </m:sub>
                          </m:sSub>
                        </m:sub>
                        <m:sup>
                          <m:r>
                            <a:rPr lang="fr-FR" b="0" i="1" smtClean="0">
                              <a:latin typeface="Cambria Math"/>
                            </a:rPr>
                            <m:t>2</m:t>
                          </m:r>
                        </m:sup>
                      </m:sSubSup>
                      <m:d>
                        <m:dPr>
                          <m:ctrlPr>
                            <a:rPr lang="fr-FR" i="1">
                              <a:latin typeface="Cambria Math"/>
                            </a:rPr>
                          </m:ctrlPr>
                        </m:dPr>
                        <m:e>
                          <m:r>
                            <a:rPr lang="fr-FR" i="1">
                              <a:latin typeface="Cambria Math"/>
                            </a:rPr>
                            <m:t>𝐼</m:t>
                          </m:r>
                          <m:r>
                            <a:rPr lang="fr-FR" b="0" i="1" smtClean="0">
                              <a:latin typeface="Cambria Math"/>
                            </a:rPr>
                            <m:t>𝑚</m:t>
                          </m:r>
                        </m:e>
                      </m:d>
                      <m:r>
                        <a:rPr lang="fr-FR" b="0" i="1" smtClean="0">
                          <a:latin typeface="Cambria Math"/>
                        </a:rPr>
                        <m:t>∘2</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r>
                        <a:rPr lang="fr-FR" i="1">
                          <a:latin typeface="Cambria Math"/>
                        </a:rPr>
                        <m:t>•</m:t>
                      </m:r>
                      <m:r>
                        <a:rPr lang="fr-FR" b="0" i="1" smtClean="0">
                          <a:latin typeface="Cambria Math"/>
                        </a:rPr>
                        <m:t>4</m:t>
                      </m:r>
                      <m:sSub>
                        <m:sSubPr>
                          <m:ctrlPr>
                            <a:rPr lang="fr-FR" b="0" i="1" smtClean="0">
                              <a:latin typeface="Cambria Math"/>
                            </a:rPr>
                          </m:ctrlPr>
                        </m:sSubPr>
                        <m:e>
                          <m:r>
                            <m:rPr>
                              <m:sty m:val="p"/>
                            </m:rPr>
                            <a:rPr lang="fr-FR" b="0" i="0" smtClean="0">
                              <a:latin typeface="Cambria Math"/>
                            </a:rPr>
                            <m:t>Γ</m:t>
                          </m:r>
                        </m:e>
                        <m:sub>
                          <m:r>
                            <a:rPr lang="fr-FR" b="0" i="1" smtClean="0">
                              <a:latin typeface="Cambria Math"/>
                            </a:rPr>
                            <m:t>4</m:t>
                          </m:r>
                        </m:sub>
                      </m:sSub>
                    </m:oMath>
                  </m:oMathPara>
                </a14:m>
                <a:endParaRPr lang="fr-FR" dirty="0"/>
              </a:p>
            </p:txBody>
          </p:sp>
        </mc:Choice>
        <mc:Fallback xmlns="">
          <p:sp>
            <p:nvSpPr>
              <p:cNvPr id="14" name="TextBox 13"/>
              <p:cNvSpPr txBox="1">
                <a:spLocks noRot="1" noChangeAspect="1" noMove="1" noResize="1" noEditPoints="1" noAdjustHandles="1" noChangeArrowheads="1" noChangeShapeType="1" noTextEdit="1"/>
              </p:cNvSpPr>
              <p:nvPr/>
            </p:nvSpPr>
            <p:spPr>
              <a:xfrm>
                <a:off x="2340021" y="6063571"/>
                <a:ext cx="2847126" cy="415819"/>
              </a:xfrm>
              <a:prstGeom prst="rect">
                <a:avLst/>
              </a:prstGeom>
              <a:blipFill rotWithShape="1">
                <a:blip r:embed="rId8"/>
                <a:stretch>
                  <a:fillRect b="-8824"/>
                </a:stretch>
              </a:blipFill>
            </p:spPr>
            <p:txBody>
              <a:bodyPr/>
              <a:lstStyle/>
              <a:p>
                <a:r>
                  <a:rPr lang="fr-FR">
                    <a:noFill/>
                  </a:rPr>
                  <a:t> </a:t>
                </a:r>
              </a:p>
            </p:txBody>
          </p:sp>
        </mc:Fallback>
      </mc:AlternateContent>
    </p:spTree>
    <p:extLst>
      <p:ext uri="{BB962C8B-B14F-4D97-AF65-F5344CB8AC3E}">
        <p14:creationId xmlns:p14="http://schemas.microsoft.com/office/powerpoint/2010/main" val="355661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xit" presetSubtype="0" fill="hold" grpId="1"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smtClean="0"/>
              <a:t>ASF par reconstruction</a:t>
            </a:r>
            <a:endParaRPr lang="fr-FR" dirty="0"/>
          </a:p>
        </p:txBody>
      </p:sp>
      <p:sp>
        <p:nvSpPr>
          <p:cNvPr id="9" name="Text Placeholder 8"/>
          <p:cNvSpPr>
            <a:spLocks noGrp="1"/>
          </p:cNvSpPr>
          <p:nvPr>
            <p:ph type="body" sz="quarter" idx="13"/>
          </p:nvPr>
        </p:nvSpPr>
        <p:spPr/>
        <p:txBody>
          <a:bodyPr/>
          <a:lstStyle/>
          <a:p>
            <a:r>
              <a:rPr lang="fr-FR" dirty="0" smtClean="0"/>
              <a:t>Les ASF par reconstruction fusionnent les zones plates d’une image de façon plus efficace qu’une simple ouverture ou fermeture par reconstruction.</a:t>
            </a:r>
            <a:endParaRPr lang="fr-FR"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39853"/>
            <a:ext cx="1729613" cy="156290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4797152"/>
            <a:ext cx="1729614" cy="156290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4536" y="2639853"/>
            <a:ext cx="1729613" cy="156290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5714" y="2639853"/>
            <a:ext cx="1729613" cy="1562904"/>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6296" y="2639853"/>
            <a:ext cx="1729613" cy="1562904"/>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4536" y="4797152"/>
            <a:ext cx="1729613" cy="1562904"/>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5714" y="4797152"/>
            <a:ext cx="1729613" cy="1562904"/>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36296" y="4797152"/>
            <a:ext cx="1729613" cy="1562904"/>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1019409" y="4265259"/>
                <a:ext cx="35471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𝐼</m:t>
                      </m:r>
                    </m:oMath>
                  </m:oMathPara>
                </a14:m>
                <a:endParaRPr lang="fr-FR"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019409" y="4265259"/>
                <a:ext cx="354712" cy="400110"/>
              </a:xfrm>
              <a:prstGeom prst="rect">
                <a:avLst/>
              </a:prstGeom>
              <a:blipFill rotWithShape="1">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784069" y="4253364"/>
                <a:ext cx="1734706" cy="460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i="1" smtClean="0">
                          <a:latin typeface="Cambria Math"/>
                        </a:rPr>
                        <m:t>𝐴𝑆</m:t>
                      </m:r>
                      <m:sSubSup>
                        <m:sSubSupPr>
                          <m:ctrlPr>
                            <a:rPr lang="fr-FR" sz="2000" i="1">
                              <a:latin typeface="Cambria Math"/>
                            </a:rPr>
                          </m:ctrlPr>
                        </m:sSubSupPr>
                        <m:e>
                          <m:r>
                            <a:rPr lang="fr-FR" sz="2000" i="1">
                              <a:latin typeface="Cambria Math"/>
                            </a:rPr>
                            <m:t>𝐹</m:t>
                          </m:r>
                        </m:e>
                        <m:sub>
                          <m:r>
                            <a:rPr lang="fr-FR" sz="2000" i="1">
                              <a:latin typeface="Cambria Math"/>
                            </a:rPr>
                            <m:t>𝑜𝑓</m:t>
                          </m:r>
                          <m:r>
                            <a:rPr lang="fr-FR" sz="2000" i="1">
                              <a:latin typeface="Cambria Math"/>
                            </a:rPr>
                            <m:t>,</m:t>
                          </m:r>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r>
                            <a:rPr lang="fr-FR" sz="2000" i="1">
                              <a:latin typeface="Cambria Math"/>
                            </a:rPr>
                            <m:t>,</m:t>
                          </m:r>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sub>
                        <m:sup>
                          <m:r>
                            <a:rPr lang="fr-FR" sz="2000" b="0" i="1" smtClean="0">
                              <a:latin typeface="Cambria Math"/>
                            </a:rPr>
                            <m:t>5</m:t>
                          </m:r>
                        </m:sup>
                      </m:sSubSup>
                      <m:d>
                        <m:dPr>
                          <m:ctrlPr>
                            <a:rPr lang="fr-FR" sz="2000" i="1">
                              <a:latin typeface="Cambria Math"/>
                            </a:rPr>
                          </m:ctrlPr>
                        </m:dPr>
                        <m:e>
                          <m:r>
                            <a:rPr lang="fr-FR" sz="2000" i="1">
                              <a:latin typeface="Cambria Math"/>
                            </a:rPr>
                            <m:t>𝐼</m:t>
                          </m:r>
                        </m:e>
                      </m:d>
                    </m:oMath>
                  </m:oMathPara>
                </a14:m>
                <a:endParaRPr lang="fr-FR"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784069" y="4253364"/>
                <a:ext cx="1734706" cy="460191"/>
              </a:xfrm>
              <a:prstGeom prst="rect">
                <a:avLst/>
              </a:prstGeom>
              <a:blipFill rotWithShape="1">
                <a:blip r:embed="rId12"/>
                <a:stretch>
                  <a:fillRect b="-8000"/>
                </a:stretch>
              </a:blipFill>
            </p:spPr>
            <p:txBody>
              <a:bodyPr/>
              <a:lstStyle/>
              <a:p>
                <a:r>
                  <a:rPr lang="fr-FR">
                    <a:noFill/>
                  </a:rPr>
                  <a:t> </a:t>
                </a:r>
              </a:p>
            </p:txBody>
          </p:sp>
        </mc:Fallback>
      </mc:AlternateContent>
      <p:sp>
        <p:nvSpPr>
          <p:cNvPr id="22" name="TextBox 21"/>
          <p:cNvSpPr txBox="1"/>
          <p:nvPr/>
        </p:nvSpPr>
        <p:spPr>
          <a:xfrm>
            <a:off x="254327" y="6269250"/>
            <a:ext cx="2053832" cy="400110"/>
          </a:xfrm>
          <a:prstGeom prst="rect">
            <a:avLst/>
          </a:prstGeom>
          <a:noFill/>
        </p:spPr>
        <p:txBody>
          <a:bodyPr wrap="none" rtlCol="0">
            <a:spAutoFit/>
          </a:bodyPr>
          <a:lstStyle/>
          <a:p>
            <a:r>
              <a:rPr lang="fr-FR" sz="2000" dirty="0" smtClean="0"/>
              <a:t>53218 zones plates</a:t>
            </a:r>
            <a:endParaRPr lang="fr-FR" sz="2000" dirty="0"/>
          </a:p>
        </p:txBody>
      </p:sp>
      <p:sp>
        <p:nvSpPr>
          <p:cNvPr id="23" name="TextBox 22"/>
          <p:cNvSpPr txBox="1"/>
          <p:nvPr/>
        </p:nvSpPr>
        <p:spPr>
          <a:xfrm>
            <a:off x="2565337" y="6269250"/>
            <a:ext cx="2053832" cy="400110"/>
          </a:xfrm>
          <a:prstGeom prst="rect">
            <a:avLst/>
          </a:prstGeom>
          <a:noFill/>
        </p:spPr>
        <p:txBody>
          <a:bodyPr wrap="none" rtlCol="0">
            <a:spAutoFit/>
          </a:bodyPr>
          <a:lstStyle/>
          <a:p>
            <a:r>
              <a:rPr lang="fr-FR" sz="2000" dirty="0" smtClean="0"/>
              <a:t>30838 zones plates</a:t>
            </a:r>
            <a:endParaRPr lang="fr-FR" sz="2000" dirty="0"/>
          </a:p>
        </p:txBody>
      </p:sp>
      <p:sp>
        <p:nvSpPr>
          <p:cNvPr id="24" name="TextBox 23"/>
          <p:cNvSpPr txBox="1"/>
          <p:nvPr/>
        </p:nvSpPr>
        <p:spPr>
          <a:xfrm>
            <a:off x="4926515" y="6269250"/>
            <a:ext cx="2053832" cy="400110"/>
          </a:xfrm>
          <a:prstGeom prst="rect">
            <a:avLst/>
          </a:prstGeom>
          <a:noFill/>
        </p:spPr>
        <p:txBody>
          <a:bodyPr wrap="none" rtlCol="0">
            <a:spAutoFit/>
          </a:bodyPr>
          <a:lstStyle/>
          <a:p>
            <a:r>
              <a:rPr lang="fr-FR" sz="2000" dirty="0" smtClean="0"/>
              <a:t>18011 zones plates</a:t>
            </a:r>
            <a:endParaRPr lang="fr-FR" sz="2000" dirty="0"/>
          </a:p>
        </p:txBody>
      </p:sp>
      <p:sp>
        <p:nvSpPr>
          <p:cNvPr id="25" name="TextBox 24"/>
          <p:cNvSpPr txBox="1"/>
          <p:nvPr/>
        </p:nvSpPr>
        <p:spPr>
          <a:xfrm>
            <a:off x="7167097" y="6269250"/>
            <a:ext cx="1925592" cy="400110"/>
          </a:xfrm>
          <a:prstGeom prst="rect">
            <a:avLst/>
          </a:prstGeom>
          <a:noFill/>
        </p:spPr>
        <p:txBody>
          <a:bodyPr wrap="none" rtlCol="0">
            <a:spAutoFit/>
          </a:bodyPr>
          <a:lstStyle/>
          <a:p>
            <a:r>
              <a:rPr lang="fr-FR" sz="2000" dirty="0" smtClean="0"/>
              <a:t>7299 zones plates</a:t>
            </a:r>
            <a:endParaRPr lang="fr-FR" sz="2000" dirty="0"/>
          </a:p>
        </p:txBody>
      </p:sp>
      <mc:AlternateContent xmlns:mc="http://schemas.openxmlformats.org/markup-compatibility/2006" xmlns:a14="http://schemas.microsoft.com/office/drawing/2010/main">
        <mc:Choice Requires="a14">
          <p:sp>
            <p:nvSpPr>
              <p:cNvPr id="26" name="TextBox 25"/>
              <p:cNvSpPr txBox="1"/>
              <p:nvPr/>
            </p:nvSpPr>
            <p:spPr>
              <a:xfrm>
                <a:off x="5071201" y="4238296"/>
                <a:ext cx="1734706" cy="453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i="1" smtClean="0">
                          <a:latin typeface="Cambria Math"/>
                        </a:rPr>
                        <m:t>𝐴𝑆</m:t>
                      </m:r>
                      <m:sSubSup>
                        <m:sSubSupPr>
                          <m:ctrlPr>
                            <a:rPr lang="fr-FR" sz="2000" i="1">
                              <a:latin typeface="Cambria Math"/>
                            </a:rPr>
                          </m:ctrlPr>
                        </m:sSubSupPr>
                        <m:e>
                          <m:r>
                            <a:rPr lang="fr-FR" sz="2000" i="1">
                              <a:latin typeface="Cambria Math"/>
                            </a:rPr>
                            <m:t>𝐹</m:t>
                          </m:r>
                        </m:e>
                        <m:sub>
                          <m:r>
                            <a:rPr lang="fr-FR" sz="2000" i="1">
                              <a:latin typeface="Cambria Math"/>
                            </a:rPr>
                            <m:t>𝑜𝑓</m:t>
                          </m:r>
                          <m:r>
                            <a:rPr lang="fr-FR" sz="2000" i="1">
                              <a:latin typeface="Cambria Math"/>
                            </a:rPr>
                            <m:t>,</m:t>
                          </m:r>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r>
                            <a:rPr lang="fr-FR" sz="2000" i="1">
                              <a:latin typeface="Cambria Math"/>
                            </a:rPr>
                            <m:t>,</m:t>
                          </m:r>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sub>
                        <m:sup>
                          <m:r>
                            <a:rPr lang="fr-FR" sz="2000" b="0" i="1" smtClean="0">
                              <a:latin typeface="Cambria Math"/>
                            </a:rPr>
                            <m:t>17</m:t>
                          </m:r>
                        </m:sup>
                      </m:sSubSup>
                      <m:d>
                        <m:dPr>
                          <m:ctrlPr>
                            <a:rPr lang="fr-FR" sz="2000" i="1">
                              <a:latin typeface="Cambria Math"/>
                            </a:rPr>
                          </m:ctrlPr>
                        </m:dPr>
                        <m:e>
                          <m:r>
                            <a:rPr lang="fr-FR" sz="2000" i="1">
                              <a:latin typeface="Cambria Math"/>
                            </a:rPr>
                            <m:t>𝐼</m:t>
                          </m:r>
                        </m:e>
                      </m:d>
                    </m:oMath>
                  </m:oMathPara>
                </a14:m>
                <a:endParaRPr lang="fr-FR" sz="20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071201" y="4238296"/>
                <a:ext cx="1734706" cy="453650"/>
              </a:xfrm>
              <a:prstGeom prst="rect">
                <a:avLst/>
              </a:prstGeom>
              <a:blipFill rotWithShape="1">
                <a:blip r:embed="rId13"/>
                <a:stretch>
                  <a:fillRect b="-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236296" y="4253364"/>
                <a:ext cx="1734706" cy="455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i="1" smtClean="0">
                          <a:latin typeface="Cambria Math"/>
                        </a:rPr>
                        <m:t>𝐴𝑆</m:t>
                      </m:r>
                      <m:sSubSup>
                        <m:sSubSupPr>
                          <m:ctrlPr>
                            <a:rPr lang="fr-FR" sz="2000" i="1">
                              <a:latin typeface="Cambria Math"/>
                            </a:rPr>
                          </m:ctrlPr>
                        </m:sSubSupPr>
                        <m:e>
                          <m:r>
                            <a:rPr lang="fr-FR" sz="2000" i="1">
                              <a:latin typeface="Cambria Math"/>
                            </a:rPr>
                            <m:t>𝐹</m:t>
                          </m:r>
                        </m:e>
                        <m:sub>
                          <m:r>
                            <a:rPr lang="fr-FR" sz="2000" i="1">
                              <a:latin typeface="Cambria Math"/>
                            </a:rPr>
                            <m:t>𝑜𝑓</m:t>
                          </m:r>
                          <m:r>
                            <a:rPr lang="fr-FR" sz="2000" i="1">
                              <a:latin typeface="Cambria Math"/>
                            </a:rPr>
                            <m:t>,</m:t>
                          </m:r>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r>
                            <a:rPr lang="fr-FR" sz="2000" i="1">
                              <a:latin typeface="Cambria Math"/>
                            </a:rPr>
                            <m:t>,</m:t>
                          </m:r>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sub>
                        <m:sup>
                          <m:r>
                            <a:rPr lang="fr-FR" sz="2000" b="0" i="1" smtClean="0">
                              <a:latin typeface="Cambria Math"/>
                            </a:rPr>
                            <m:t>40</m:t>
                          </m:r>
                        </m:sup>
                      </m:sSubSup>
                      <m:d>
                        <m:dPr>
                          <m:ctrlPr>
                            <a:rPr lang="fr-FR" sz="2000" i="1">
                              <a:latin typeface="Cambria Math"/>
                            </a:rPr>
                          </m:ctrlPr>
                        </m:dPr>
                        <m:e>
                          <m:r>
                            <a:rPr lang="fr-FR" sz="2000" i="1">
                              <a:latin typeface="Cambria Math"/>
                            </a:rPr>
                            <m:t>𝐼</m:t>
                          </m:r>
                        </m:e>
                      </m:d>
                    </m:oMath>
                  </m:oMathPara>
                </a14:m>
                <a:endParaRPr lang="fr-FR"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236296" y="4253364"/>
                <a:ext cx="1734706" cy="455766"/>
              </a:xfrm>
              <a:prstGeom prst="rect">
                <a:avLst/>
              </a:prstGeom>
              <a:blipFill rotWithShape="1">
                <a:blip r:embed="rId14"/>
                <a:stretch>
                  <a:fillRect b="-8108"/>
                </a:stretch>
              </a:blipFill>
            </p:spPr>
            <p:txBody>
              <a:bodyPr/>
              <a:lstStyle/>
              <a:p>
                <a:r>
                  <a:rPr lang="fr-FR">
                    <a:noFill/>
                  </a:rPr>
                  <a:t> </a:t>
                </a:r>
              </a:p>
            </p:txBody>
          </p:sp>
        </mc:Fallback>
      </mc:AlternateContent>
    </p:spTree>
    <p:extLst>
      <p:ext uri="{BB962C8B-B14F-4D97-AF65-F5344CB8AC3E}">
        <p14:creationId xmlns:p14="http://schemas.microsoft.com/office/powerpoint/2010/main" val="1405746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Introduction</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9</a:t>
            </a:fld>
            <a:endParaRPr lang="fr-FR" dirty="0"/>
          </a:p>
        </p:txBody>
      </p:sp>
      <p:sp>
        <p:nvSpPr>
          <p:cNvPr id="6" name="Text Placeholder 5"/>
          <p:cNvSpPr>
            <a:spLocks noGrp="1"/>
          </p:cNvSpPr>
          <p:nvPr>
            <p:ph type="body" sz="quarter" idx="13"/>
          </p:nvPr>
        </p:nvSpPr>
        <p:spPr/>
        <p:txBody>
          <a:bodyPr/>
          <a:lstStyle/>
          <a:p>
            <a:r>
              <a:rPr lang="fr-FR" dirty="0" smtClean="0"/>
              <a:t>Dans la suite, on s’intéressera surtout aux </a:t>
            </a:r>
            <a:r>
              <a:rPr lang="fr-FR" b="1" dirty="0" smtClean="0"/>
              <a:t>images 2d en niveau de gris 8 bits</a:t>
            </a:r>
            <a:r>
              <a:rPr lang="fr-FR" dirty="0" smtClean="0"/>
              <a:t>.</a:t>
            </a:r>
          </a:p>
        </p:txBody>
      </p:sp>
      <p:sp>
        <p:nvSpPr>
          <p:cNvPr id="8" name="Text Placeholder 5"/>
          <p:cNvSpPr txBox="1">
            <a:spLocks/>
          </p:cNvSpPr>
          <p:nvPr/>
        </p:nvSpPr>
        <p:spPr>
          <a:xfrm>
            <a:off x="179081" y="1421160"/>
            <a:ext cx="8784976" cy="5184428"/>
          </a:xfrm>
          <a:prstGeom prst="rect">
            <a:avLst/>
          </a:prstGeom>
        </p:spPr>
        <p:txBody>
          <a:bodyPr vert="horz" lIns="91440" tIns="45720" rIns="91440" bIns="45720" rtlCol="0">
            <a:normAutofit/>
          </a:bodyPr>
          <a:lstStyle>
            <a:lvl1pPr marL="0" indent="0" algn="just" defTabSz="914400" rtl="0" eaLnBrk="1" latinLnBrk="0" hangingPunct="1">
              <a:lnSpc>
                <a:spcPct val="120000"/>
              </a:lnSpc>
              <a:spcBef>
                <a:spcPct val="20000"/>
              </a:spcBef>
              <a:buFontTx/>
              <a:buNone/>
              <a:defRPr sz="2400" kern="1200">
                <a:solidFill>
                  <a:schemeClr val="tx1">
                    <a:lumMod val="75000"/>
                    <a:lumOff val="25000"/>
                  </a:schemeClr>
                </a:solidFill>
                <a:latin typeface="Adobe Garamond Pro" pitchFamily="18" charset="0"/>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smtClean="0"/>
          </a:p>
        </p:txBody>
      </p:sp>
      <p:sp>
        <p:nvSpPr>
          <p:cNvPr id="10" name="Text Placeholder 5"/>
          <p:cNvSpPr txBox="1">
            <a:spLocks/>
          </p:cNvSpPr>
          <p:nvPr/>
        </p:nvSpPr>
        <p:spPr>
          <a:xfrm>
            <a:off x="179081" y="2636912"/>
            <a:ext cx="4176895" cy="3744416"/>
          </a:xfrm>
          <a:prstGeom prst="rect">
            <a:avLst/>
          </a:prstGeom>
        </p:spPr>
        <p:txBody>
          <a:bodyPr vert="horz" lIns="91440" tIns="45720" rIns="91440" bIns="45720" rtlCol="0">
            <a:normAutofit/>
          </a:bodyPr>
          <a:lstStyle>
            <a:lvl1pPr marL="0" indent="0" algn="just" defTabSz="914400" rtl="0" eaLnBrk="1" latinLnBrk="0" hangingPunct="1">
              <a:lnSpc>
                <a:spcPct val="120000"/>
              </a:lnSpc>
              <a:spcBef>
                <a:spcPct val="20000"/>
              </a:spcBef>
              <a:buFontTx/>
              <a:buNone/>
              <a:defRPr sz="2400" kern="1200">
                <a:solidFill>
                  <a:schemeClr val="tx1">
                    <a:lumMod val="75000"/>
                    <a:lumOff val="25000"/>
                  </a:schemeClr>
                </a:solidFill>
                <a:latin typeface="Adobe Garamond Pro" pitchFamily="18" charset="0"/>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lumMod val="75000"/>
                    <a:lumOff val="25000"/>
                  </a:schemeClr>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lumMod val="75000"/>
                    <a:lumOff val="25000"/>
                  </a:schemeClr>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lumMod val="75000"/>
                    <a:lumOff val="25000"/>
                  </a:schemeClr>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solidFill>
                  <a:schemeClr val="tx1"/>
                </a:solidFill>
              </a:rPr>
              <a:t>Tout comme les images binaires, on peut voir toute image en niveau de gris comme un relief topographique, où les valeurs élevées sont des montagnes tandis que les valeurs basses sont des fossés.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451" y="1820580"/>
            <a:ext cx="2426692" cy="219279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3501008"/>
            <a:ext cx="3807449" cy="3545632"/>
          </a:xfrm>
          <a:prstGeom prst="rect">
            <a:avLst/>
          </a:prstGeom>
        </p:spPr>
      </p:pic>
    </p:spTree>
    <p:extLst>
      <p:ext uri="{BB962C8B-B14F-4D97-AF65-F5344CB8AC3E}">
        <p14:creationId xmlns:p14="http://schemas.microsoft.com/office/powerpoint/2010/main" val="5501169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smtClean="0"/>
              <a:t>H-extrema et extrema régionaux</a:t>
            </a:r>
            <a:endParaRPr lang="fr-FR" dirty="0"/>
          </a:p>
        </p:txBody>
      </p:sp>
      <p:sp>
        <p:nvSpPr>
          <p:cNvPr id="9" name="Text Placeholder 8"/>
          <p:cNvSpPr>
            <a:spLocks noGrp="1"/>
          </p:cNvSpPr>
          <p:nvPr>
            <p:ph type="body" sz="quarter" idx="14"/>
          </p:nvPr>
        </p:nvSpPr>
        <p:spPr/>
        <p:txBody>
          <a:bodyPr/>
          <a:lstStyle/>
          <a:p>
            <a:r>
              <a:rPr lang="fr-FR" dirty="0" smtClean="0"/>
              <a:t>5</a:t>
            </a:r>
            <a:endParaRPr lang="fr-FR" dirty="0"/>
          </a:p>
        </p:txBody>
      </p:sp>
      <p:sp>
        <p:nvSpPr>
          <p:cNvPr id="10" name="Text Placeholder 9"/>
          <p:cNvSpPr>
            <a:spLocks noGrp="1"/>
          </p:cNvSpPr>
          <p:nvPr>
            <p:ph type="body" sz="quarter" idx="15"/>
          </p:nvPr>
        </p:nvSpPr>
        <p:spPr/>
        <p:txBody>
          <a:bodyPr/>
          <a:lstStyle/>
          <a:p>
            <a:r>
              <a:rPr lang="fr-FR" dirty="0" smtClean="0"/>
              <a:t>2</a:t>
            </a:r>
            <a:endParaRPr lang="fr-FR" dirty="0"/>
          </a:p>
        </p:txBody>
      </p:sp>
    </p:spTree>
    <p:extLst>
      <p:ext uri="{BB962C8B-B14F-4D97-AF65-F5344CB8AC3E}">
        <p14:creationId xmlns:p14="http://schemas.microsoft.com/office/powerpoint/2010/main" val="12596455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H-extrema</a:t>
            </a:r>
            <a:endParaRPr lang="fr-FR" dirty="0"/>
          </a:p>
        </p:txBody>
      </p:sp>
      <p:sp>
        <p:nvSpPr>
          <p:cNvPr id="6" name="Text Placeholder 5"/>
          <p:cNvSpPr>
            <a:spLocks noGrp="1"/>
          </p:cNvSpPr>
          <p:nvPr>
            <p:ph type="body" sz="quarter" idx="13"/>
          </p:nvPr>
        </p:nvSpPr>
        <p:spPr/>
        <p:txBody>
          <a:bodyPr/>
          <a:lstStyle/>
          <a:p>
            <a:r>
              <a:rPr lang="fr-FR" dirty="0" smtClean="0"/>
              <a:t>Le but des h-extrema est de supprimer des montagnes (ou des vallées) dont la hauteur (ou profondeur) est inférieure à h. C’est un filtre basé non pas sur la taille des éléments (largeur), </a:t>
            </a:r>
            <a:r>
              <a:rPr lang="fr-FR" b="1" dirty="0" smtClean="0">
                <a:latin typeface="+mn-lt"/>
              </a:rPr>
              <a:t>mais sur leur hauteur</a:t>
            </a:r>
            <a:r>
              <a:rPr lang="fr-FR" dirty="0" smtClean="0"/>
              <a:t>.</a:t>
            </a:r>
            <a:endParaRPr lang="fr-FR" dirty="0"/>
          </a:p>
          <a:p>
            <a:r>
              <a:rPr lang="fr-FR" dirty="0" smtClean="0"/>
              <a:t>Commençons par les h-maxima : comment supprimer, dans le signal 1d ci-dessous, les montagnes de hauteur inférieure à 30 ?</a:t>
            </a:r>
            <a:endParaRPr lang="fr-FR" dirty="0"/>
          </a:p>
        </p:txBody>
      </p:sp>
      <p:sp>
        <p:nvSpPr>
          <p:cNvPr id="9" name="Slide Number Placeholder 8"/>
          <p:cNvSpPr>
            <a:spLocks noGrp="1"/>
          </p:cNvSpPr>
          <p:nvPr>
            <p:ph type="sldNum" sz="quarter" idx="12"/>
          </p:nvPr>
        </p:nvSpPr>
        <p:spPr/>
        <p:txBody>
          <a:bodyPr/>
          <a:lstStyle/>
          <a:p>
            <a:fld id="{3E28E49E-0FA3-4073-82CF-17635106A4E9}" type="slidenum">
              <a:rPr lang="fr-FR" smtClean="0"/>
              <a:pPr/>
              <a:t>91</a:t>
            </a:fld>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157946"/>
            <a:ext cx="9144000" cy="2948584"/>
          </a:xfrm>
          <a:prstGeom prst="rect">
            <a:avLst/>
          </a:prstGeom>
        </p:spPr>
      </p:pic>
      <p:cxnSp>
        <p:nvCxnSpPr>
          <p:cNvPr id="13" name="Straight Arrow Connector 12"/>
          <p:cNvCxnSpPr/>
          <p:nvPr/>
        </p:nvCxnSpPr>
        <p:spPr>
          <a:xfrm>
            <a:off x="3203848" y="3501008"/>
            <a:ext cx="1152128" cy="39139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5" y="3157946"/>
            <a:ext cx="9143999" cy="2948584"/>
          </a:xfrm>
          <a:prstGeom prst="rect">
            <a:avLst/>
          </a:prstGeom>
        </p:spPr>
      </p:pic>
      <p:sp>
        <p:nvSpPr>
          <p:cNvPr id="11" name="TextBox 10"/>
          <p:cNvSpPr txBox="1"/>
          <p:nvPr/>
        </p:nvSpPr>
        <p:spPr>
          <a:xfrm>
            <a:off x="6166817" y="3892406"/>
            <a:ext cx="415498" cy="369332"/>
          </a:xfrm>
          <a:prstGeom prst="rect">
            <a:avLst/>
          </a:prstGeom>
          <a:noFill/>
        </p:spPr>
        <p:txBody>
          <a:bodyPr wrap="none" rtlCol="0">
            <a:spAutoFit/>
          </a:bodyPr>
          <a:lstStyle/>
          <a:p>
            <a:r>
              <a:rPr lang="fr-FR" dirty="0" smtClean="0"/>
              <a:t>30</a:t>
            </a:r>
            <a:endParaRPr lang="fr-FR" dirty="0"/>
          </a:p>
        </p:txBody>
      </p:sp>
      <p:cxnSp>
        <p:nvCxnSpPr>
          <p:cNvPr id="10" name="Straight Arrow Connector 9"/>
          <p:cNvCxnSpPr/>
          <p:nvPr/>
        </p:nvCxnSpPr>
        <p:spPr>
          <a:xfrm>
            <a:off x="6145510" y="3933056"/>
            <a:ext cx="0" cy="28803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8316415" y="4581128"/>
                <a:ext cx="38837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a:rPr>
                        <m:t>𝐼</m:t>
                      </m:r>
                    </m:oMath>
                  </m:oMathPara>
                </a14:m>
                <a:endParaRPr lang="fr-FR"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8316415" y="4581128"/>
                <a:ext cx="388375" cy="461665"/>
              </a:xfrm>
              <a:prstGeom prst="rect">
                <a:avLst/>
              </a:prstGeom>
              <a:blipFill rotWithShape="1">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144043" y="5589240"/>
                <a:ext cx="716991" cy="461665"/>
              </a:xfrm>
              <a:prstGeom prst="rect">
                <a:avLst/>
              </a:prstGeom>
              <a:noFill/>
            </p:spPr>
            <p:txBody>
              <a:bodyPr wrap="none" rtlCol="0">
                <a:spAutoFit/>
              </a:bodyPr>
              <a:lstStyle/>
              <a:p>
                <a14:m>
                  <m:oMath xmlns:m="http://schemas.openxmlformats.org/officeDocument/2006/math">
                    <m:r>
                      <a:rPr lang="fr-FR" sz="2400" b="0" i="1" smtClean="0">
                        <a:latin typeface="Cambria Math"/>
                      </a:rPr>
                      <m:t>𝐼</m:t>
                    </m:r>
                  </m:oMath>
                </a14:m>
                <a:r>
                  <a:rPr lang="fr-FR" sz="2400" dirty="0" smtClean="0"/>
                  <a:t>-30</a:t>
                </a:r>
                <a:endParaRPr lang="fr-FR"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144043" y="5589240"/>
                <a:ext cx="716991" cy="461665"/>
              </a:xfrm>
              <a:prstGeom prst="rect">
                <a:avLst/>
              </a:prstGeom>
              <a:blipFill rotWithShape="1">
                <a:blip r:embed="rId6"/>
                <a:stretch>
                  <a:fillRect l="-2542" t="-9211" r="-11864" b="-30263"/>
                </a:stretch>
              </a:blipFill>
            </p:spPr>
            <p:txBody>
              <a:bodyPr/>
              <a:lstStyle/>
              <a:p>
                <a:r>
                  <a:rPr lang="fr-FR">
                    <a:noFill/>
                  </a:rPr>
                  <a:t> </a:t>
                </a:r>
              </a:p>
            </p:txBody>
          </p:sp>
        </mc:Fallback>
      </mc:AlternateContent>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5" y="3157946"/>
            <a:ext cx="9143999" cy="2948583"/>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3609489" y="4892488"/>
                <a:ext cx="194309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smtClean="0">
                          <a:latin typeface="Cambria Math"/>
                        </a:rPr>
                        <m:t>𝐼</m:t>
                      </m:r>
                      <m:r>
                        <a:rPr lang="fr-FR" sz="2400" i="1" smtClean="0">
                          <a:latin typeface="Cambria Math"/>
                        </a:rPr>
                        <m:t> </m:t>
                      </m:r>
                      <m:sSub>
                        <m:sSubPr>
                          <m:ctrlPr>
                            <a:rPr lang="fr-FR" sz="2400" i="1">
                              <a:latin typeface="Cambria Math"/>
                            </a:rPr>
                          </m:ctrlPr>
                        </m:sSubPr>
                        <m:e>
                          <m:r>
                            <a:rPr lang="fr-FR" sz="2400" i="1">
                              <a:latin typeface="Cambria Math"/>
                              <a:ea typeface="Cambria Math"/>
                            </a:rPr>
                            <m:t>∆</m:t>
                          </m:r>
                        </m:e>
                        <m:sub>
                          <m:r>
                            <a:rPr lang="fr-FR" sz="2400" i="1">
                              <a:latin typeface="Cambria Math"/>
                            </a:rPr>
                            <m:t>𝐸</m:t>
                          </m:r>
                          <m:r>
                            <a:rPr lang="fr-FR" sz="2400" i="1">
                              <a:latin typeface="Cambria Math"/>
                            </a:rPr>
                            <m:t> </m:t>
                          </m:r>
                        </m:sub>
                      </m:sSub>
                      <m:r>
                        <a:rPr lang="fr-FR" sz="2400" b="0" i="1" smtClean="0">
                          <a:latin typeface="Cambria Math"/>
                        </a:rPr>
                        <m:t>(</m:t>
                      </m:r>
                      <m:r>
                        <a:rPr lang="fr-FR" sz="2400" b="0" i="1" smtClean="0">
                          <a:latin typeface="Cambria Math"/>
                        </a:rPr>
                        <m:t>𝐼</m:t>
                      </m:r>
                      <m:r>
                        <a:rPr lang="fr-FR" sz="2400" b="0" i="1" smtClean="0">
                          <a:latin typeface="Cambria Math"/>
                        </a:rPr>
                        <m:t>−30)</m:t>
                      </m:r>
                    </m:oMath>
                  </m:oMathPara>
                </a14:m>
                <a:endParaRPr lang="fr-FR"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609489" y="4892488"/>
                <a:ext cx="1943096" cy="461665"/>
              </a:xfrm>
              <a:prstGeom prst="rect">
                <a:avLst/>
              </a:prstGeom>
              <a:blipFill rotWithShape="1">
                <a:blip r:embed="rId8"/>
                <a:stretch>
                  <a:fillRect r="-627" b="-14667"/>
                </a:stretch>
              </a:blipFill>
            </p:spPr>
            <p:txBody>
              <a:bodyPr/>
              <a:lstStyle/>
              <a:p>
                <a:r>
                  <a:rPr lang="fr-FR">
                    <a:noFill/>
                  </a:rPr>
                  <a:t> </a:t>
                </a:r>
              </a:p>
            </p:txBody>
          </p:sp>
        </mc:Fallback>
      </mc:AlternateContent>
      <p:cxnSp>
        <p:nvCxnSpPr>
          <p:cNvPr id="20" name="Straight Connector 19"/>
          <p:cNvCxnSpPr/>
          <p:nvPr/>
        </p:nvCxnSpPr>
        <p:spPr>
          <a:xfrm>
            <a:off x="7515431" y="374839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598872" y="3563724"/>
            <a:ext cx="359394" cy="461665"/>
          </a:xfrm>
          <a:prstGeom prst="rect">
            <a:avLst/>
          </a:prstGeom>
          <a:noFill/>
        </p:spPr>
        <p:txBody>
          <a:bodyPr wrap="none" rtlCol="0">
            <a:spAutoFit/>
          </a:bodyPr>
          <a:lstStyle/>
          <a:p>
            <a:r>
              <a:rPr lang="fr-FR" sz="2400" i="1" dirty="0" smtClean="0"/>
              <a:t>E</a:t>
            </a:r>
            <a:endParaRPr lang="fr-FR" sz="2400" i="1" dirty="0"/>
          </a:p>
        </p:txBody>
      </p:sp>
      <p:cxnSp>
        <p:nvCxnSpPr>
          <p:cNvPr id="22" name="Straight Arrow Connector 21"/>
          <p:cNvCxnSpPr>
            <a:stCxn id="19" idx="0"/>
          </p:cNvCxnSpPr>
          <p:nvPr/>
        </p:nvCxnSpPr>
        <p:spPr>
          <a:xfrm flipH="1" flipV="1">
            <a:off x="3851921" y="4261738"/>
            <a:ext cx="729116" cy="6307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0323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H-extrema</a:t>
            </a:r>
          </a:p>
        </p:txBody>
      </p:sp>
      <p:sp>
        <p:nvSpPr>
          <p:cNvPr id="5" name="Slide Number Placeholder 4"/>
          <p:cNvSpPr>
            <a:spLocks noGrp="1"/>
          </p:cNvSpPr>
          <p:nvPr>
            <p:ph type="sldNum" sz="quarter" idx="12"/>
          </p:nvPr>
        </p:nvSpPr>
        <p:spPr/>
        <p:txBody>
          <a:bodyPr/>
          <a:lstStyle/>
          <a:p>
            <a:fld id="{3E28E49E-0FA3-4073-82CF-17635106A4E9}" type="slidenum">
              <a:rPr lang="fr-FR" smtClean="0"/>
              <a:pPr/>
              <a:t>92</a:t>
            </a:fld>
            <a:endParaRPr lang="fr-FR" dirty="0"/>
          </a:p>
        </p:txBody>
      </p:sp>
      <p:sp>
        <p:nvSpPr>
          <p:cNvPr id="6" name="Text Placeholder 5"/>
          <p:cNvSpPr>
            <a:spLocks noGrp="1"/>
          </p:cNvSpPr>
          <p:nvPr>
            <p:ph type="body" sz="quarter" idx="13"/>
          </p:nvPr>
        </p:nvSpPr>
        <p:spPr/>
        <p:txBody>
          <a:bodyPr/>
          <a:lstStyle/>
          <a:p>
            <a:r>
              <a:rPr lang="fr-FR" dirty="0" smtClean="0"/>
              <a:t>On peut définir la transformation h-maxima :</a:t>
            </a:r>
          </a:p>
          <a:p>
            <a:endParaRPr lang="fr-FR" dirty="0"/>
          </a:p>
          <a:p>
            <a:endParaRPr lang="fr-FR" dirty="0" smtClean="0"/>
          </a:p>
          <a:p>
            <a:endParaRPr lang="fr-FR" dirty="0"/>
          </a:p>
          <a:p>
            <a:endParaRPr lang="fr-FR" dirty="0" smtClean="0"/>
          </a:p>
          <a:p>
            <a:r>
              <a:rPr lang="fr-FR" dirty="0" smtClean="0"/>
              <a:t>Le h-minima se définit de la même manière :</a:t>
            </a:r>
          </a:p>
          <a:p>
            <a:endParaRPr lang="fr-FR"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4"/>
              </p:nvPr>
            </p:nvSpPr>
            <p:spPr>
              <a:xfrm>
                <a:off x="539552" y="2060848"/>
                <a:ext cx="8064896" cy="1366838"/>
              </a:xfrm>
            </p:spPr>
            <p:txBody>
              <a:bodyPr>
                <a:normAutofit lnSpcReduction="10000"/>
              </a:bodyPr>
              <a:lstStyle/>
              <a:p>
                <a:r>
                  <a:rPr lang="fr-FR" dirty="0" smtClean="0"/>
                  <a:t>Soient</a:t>
                </a:r>
                <a:r>
                  <a:rPr lang="fr-FR" i="1" dirty="0" smtClean="0"/>
                  <a:t> </a:t>
                </a:r>
                <a14:m>
                  <m:oMath xmlns:m="http://schemas.openxmlformats.org/officeDocument/2006/math">
                    <m:r>
                      <a:rPr lang="fr-FR" i="1">
                        <a:latin typeface="Cambria Math"/>
                      </a:rPr>
                      <m:t>𝐼</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a:t>
                </a:r>
                <a14:m>
                  <m:oMath xmlns:m="http://schemas.openxmlformats.org/officeDocument/2006/math">
                    <m:r>
                      <a:rPr lang="fr-FR" b="0" i="1" smtClean="0">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smtClean="0"/>
                  <a:t> et </a:t>
                </a:r>
                <a14:m>
                  <m:oMath xmlns:m="http://schemas.openxmlformats.org/officeDocument/2006/math">
                    <m:r>
                      <a:rPr lang="fr-FR" b="0" i="1" smtClean="0">
                        <a:latin typeface="Cambria Math"/>
                      </a:rPr>
                      <m:t>h</m:t>
                    </m:r>
                    <m:r>
                      <a:rPr lang="fr-FR" b="0" i="1" smtClean="0">
                        <a:latin typeface="Cambria Math"/>
                      </a:rPr>
                      <m:t>∈</m:t>
                    </m:r>
                    <m:r>
                      <a:rPr lang="fr-FR" b="0" i="1" smtClean="0">
                        <a:latin typeface="Cambria Math"/>
                      </a:rPr>
                      <m:t>𝐵</m:t>
                    </m:r>
                  </m:oMath>
                </a14:m>
                <a:r>
                  <a:rPr lang="fr-FR" dirty="0" smtClean="0"/>
                  <a:t>, le </a:t>
                </a:r>
                <a:r>
                  <a:rPr lang="fr-FR" b="1" dirty="0" smtClean="0">
                    <a:solidFill>
                      <a:schemeClr val="tx1"/>
                    </a:solidFill>
                  </a:rPr>
                  <a:t>h-maxima</a:t>
                </a:r>
                <a:r>
                  <a:rPr lang="fr-FR" dirty="0" smtClean="0"/>
                  <a:t> de </a:t>
                </a:r>
                <a:r>
                  <a:rPr lang="fr-FR" i="1" dirty="0" smtClean="0"/>
                  <a:t>I</a:t>
                </a:r>
                <a:r>
                  <a:rPr lang="fr-FR" dirty="0" smtClean="0"/>
                  <a:t> (sous </a:t>
                </a:r>
                <a:r>
                  <a:rPr lang="fr-FR" i="1" dirty="0" smtClean="0"/>
                  <a:t>E</a:t>
                </a:r>
                <a:r>
                  <a:rPr lang="fr-FR" dirty="0" smtClean="0"/>
                  <a:t>) est</a:t>
                </a:r>
              </a:p>
              <a:p>
                <a:pPr algn="ctr"/>
                <a:r>
                  <a:rPr lang="fr-FR" dirty="0" smtClean="0"/>
                  <a:t>________________________________</a:t>
                </a:r>
                <a:endParaRPr lang="fr-FR" dirty="0"/>
              </a:p>
            </p:txBody>
          </p:sp>
        </mc:Choice>
        <mc:Fallback xmlns="">
          <p:sp>
            <p:nvSpPr>
              <p:cNvPr id="7" name="Content Placeholder 6"/>
              <p:cNvSpPr>
                <a:spLocks noGrp="1" noRot="1" noChangeAspect="1" noMove="1" noResize="1" noEditPoints="1" noAdjustHandles="1" noChangeArrowheads="1" noChangeShapeType="1" noTextEdit="1"/>
              </p:cNvSpPr>
              <p:nvPr>
                <p:ph sz="quarter" idx="14"/>
              </p:nvPr>
            </p:nvSpPr>
            <p:spPr>
              <a:xfrm>
                <a:off x="539552" y="2060848"/>
                <a:ext cx="8064896" cy="1366838"/>
              </a:xfrm>
              <a:blipFill rotWithShape="1">
                <a:blip r:embed="rId2"/>
                <a:stretch>
                  <a:fillRect l="-979" r="-979" b="-913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Content Placeholder 6"/>
              <p:cNvSpPr txBox="1">
                <a:spLocks/>
              </p:cNvSpPr>
              <p:nvPr/>
            </p:nvSpPr>
            <p:spPr>
              <a:xfrm>
                <a:off x="539552" y="4437112"/>
                <a:ext cx="8064896" cy="1584176"/>
              </a:xfrm>
              <a:prstGeom prst="rect">
                <a:avLst/>
              </a:prstGeom>
              <a:noFill/>
              <a:ln w="38100" cap="flat" cmpd="sng" algn="ctr">
                <a:solidFill>
                  <a:schemeClr val="tx1"/>
                </a:solidFill>
                <a:prstDash val="solid"/>
              </a:ln>
              <a:effectLst/>
            </p:spPr>
            <p:txBody>
              <a:bodyPr vert="horz" lIns="91440" tIns="45720" rIns="91440" bIns="45720" rtlCol="0">
                <a:normAutofit/>
              </a:bodyPr>
              <a:lstStyle>
                <a:lvl1pPr marL="0" indent="0" algn="just" defTabSz="914400" rtl="0" eaLnBrk="1" latinLnBrk="0" hangingPunct="1">
                  <a:lnSpc>
                    <a:spcPct val="120000"/>
                  </a:lnSpc>
                  <a:spcBef>
                    <a:spcPct val="20000"/>
                  </a:spcBef>
                  <a:buFontTx/>
                  <a:buNone/>
                  <a:defRPr sz="2400" b="0" kern="1200">
                    <a:solidFill>
                      <a:schemeClr val="tx1">
                        <a:lumMod val="95000"/>
                        <a:lumOff val="5000"/>
                      </a:schemeClr>
                    </a:solidFill>
                    <a:latin typeface="+mn-lt"/>
                    <a:ea typeface="Adobe Kaiti Std R" pitchFamily="18" charset="-128"/>
                    <a:cs typeface="Miriam" pitchFamily="34" charset="-79"/>
                  </a:defRPr>
                </a:lvl1pPr>
                <a:lvl2pPr marL="457200" indent="0" algn="just" defTabSz="914400" rtl="0" eaLnBrk="1" latinLnBrk="0" hangingPunct="1">
                  <a:lnSpc>
                    <a:spcPct val="120000"/>
                  </a:lnSpc>
                  <a:spcBef>
                    <a:spcPct val="20000"/>
                  </a:spcBef>
                  <a:buFontTx/>
                  <a:buNone/>
                  <a:defRPr sz="2000" kern="1200">
                    <a:solidFill>
                      <a:schemeClr val="tx1"/>
                    </a:solidFill>
                    <a:latin typeface="Adobe Garamond Pro" pitchFamily="18" charset="0"/>
                    <a:ea typeface="Adobe Kaiti Std R" pitchFamily="18" charset="-128"/>
                    <a:cs typeface="Miriam" pitchFamily="34" charset="-79"/>
                  </a:defRPr>
                </a:lvl2pPr>
                <a:lvl3pPr marL="1143000" indent="-228600" algn="just" defTabSz="914400" rtl="0" eaLnBrk="1" latinLnBrk="0" hangingPunct="1">
                  <a:lnSpc>
                    <a:spcPct val="120000"/>
                  </a:lnSpc>
                  <a:spcBef>
                    <a:spcPct val="20000"/>
                  </a:spcBef>
                  <a:buFont typeface="Arial" pitchFamily="34" charset="0"/>
                  <a:buChar char="•"/>
                  <a:defRPr sz="1800" kern="1200">
                    <a:solidFill>
                      <a:schemeClr val="tx1"/>
                    </a:solidFill>
                    <a:latin typeface="Adobe Garamond Pro" pitchFamily="18" charset="0"/>
                    <a:ea typeface="Adobe Kaiti Std R" pitchFamily="18" charset="-128"/>
                    <a:cs typeface="Miriam" pitchFamily="34" charset="-79"/>
                  </a:defRPr>
                </a:lvl3pPr>
                <a:lvl4pPr marL="16002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4pPr>
                <a:lvl5pPr marL="2057400" indent="-228600" algn="just" defTabSz="914400" rtl="0" eaLnBrk="1" latinLnBrk="0" hangingPunct="1">
                  <a:lnSpc>
                    <a:spcPct val="120000"/>
                  </a:lnSpc>
                  <a:spcBef>
                    <a:spcPct val="20000"/>
                  </a:spcBef>
                  <a:buFont typeface="Arial" pitchFamily="34" charset="0"/>
                  <a:buChar char="»"/>
                  <a:defRPr sz="1600" kern="1200">
                    <a:solidFill>
                      <a:schemeClr val="tx1"/>
                    </a:solidFill>
                    <a:latin typeface="Adobe Garamond Pro" pitchFamily="18" charset="0"/>
                    <a:ea typeface="Adobe Kaiti Std R" pitchFamily="18" charset="-128"/>
                    <a:cs typeface="Miria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Soient</a:t>
                </a:r>
                <a:r>
                  <a:rPr lang="fr-FR" i="1" dirty="0"/>
                  <a:t> </a:t>
                </a:r>
                <a14:m>
                  <m:oMath xmlns:m="http://schemas.openxmlformats.org/officeDocument/2006/math">
                    <m:r>
                      <a:rPr lang="fr-FR" i="1">
                        <a:latin typeface="Cambria Math"/>
                      </a:rPr>
                      <m:t>𝐼</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oMath>
                </a14:m>
                <a:r>
                  <a:rPr lang="fr-FR" dirty="0"/>
                  <a:t>, </a:t>
                </a:r>
                <a14:m>
                  <m:oMath xmlns:m="http://schemas.openxmlformats.org/officeDocument/2006/math">
                    <m:r>
                      <a:rPr lang="fr-FR" i="1">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et </a:t>
                </a:r>
                <a14:m>
                  <m:oMath xmlns:m="http://schemas.openxmlformats.org/officeDocument/2006/math">
                    <m:r>
                      <a:rPr lang="fr-FR" i="1">
                        <a:latin typeface="Cambria Math"/>
                      </a:rPr>
                      <m:t>h</m:t>
                    </m:r>
                    <m:r>
                      <a:rPr lang="fr-FR" i="1">
                        <a:latin typeface="Cambria Math"/>
                      </a:rPr>
                      <m:t>∈</m:t>
                    </m:r>
                    <m:r>
                      <a:rPr lang="fr-FR" i="1">
                        <a:latin typeface="Cambria Math"/>
                      </a:rPr>
                      <m:t>𝐵</m:t>
                    </m:r>
                  </m:oMath>
                </a14:m>
                <a:r>
                  <a:rPr lang="fr-FR" dirty="0"/>
                  <a:t>, le </a:t>
                </a:r>
                <a:r>
                  <a:rPr lang="fr-FR" b="1" dirty="0">
                    <a:solidFill>
                      <a:schemeClr val="tx1"/>
                    </a:solidFill>
                  </a:rPr>
                  <a:t>h-minima</a:t>
                </a:r>
                <a:r>
                  <a:rPr lang="fr-FR" dirty="0"/>
                  <a:t> de </a:t>
                </a:r>
                <a:r>
                  <a:rPr lang="fr-FR" i="1" dirty="0"/>
                  <a:t>I</a:t>
                </a:r>
                <a:r>
                  <a:rPr lang="fr-FR" dirty="0"/>
                  <a:t> (sous </a:t>
                </a:r>
                <a:r>
                  <a:rPr lang="fr-FR" i="1" dirty="0"/>
                  <a:t>E</a:t>
                </a:r>
                <a:r>
                  <a:rPr lang="fr-FR" dirty="0"/>
                  <a:t>) </a:t>
                </a:r>
                <a:r>
                  <a:rPr lang="fr-FR" dirty="0" smtClean="0"/>
                  <a:t>est</a:t>
                </a:r>
              </a:p>
              <a:p>
                <a:pPr algn="ctr"/>
                <a:r>
                  <a:rPr lang="fr-FR" dirty="0" smtClean="0"/>
                  <a:t>_________________________________________</a:t>
                </a:r>
                <a:endParaRPr lang="fr-FR" dirty="0"/>
              </a:p>
            </p:txBody>
          </p:sp>
        </mc:Choice>
        <mc:Fallback xmlns="">
          <p:sp>
            <p:nvSpPr>
              <p:cNvPr id="9" name="Content Placeholder 6"/>
              <p:cNvSpPr txBox="1">
                <a:spLocks noRot="1" noChangeAspect="1" noMove="1" noResize="1" noEditPoints="1" noAdjustHandles="1" noChangeArrowheads="1" noChangeShapeType="1" noTextEdit="1"/>
              </p:cNvSpPr>
              <p:nvPr/>
            </p:nvSpPr>
            <p:spPr>
              <a:xfrm>
                <a:off x="539552" y="4437112"/>
                <a:ext cx="8064896" cy="1584176"/>
              </a:xfrm>
              <a:prstGeom prst="rect">
                <a:avLst/>
              </a:prstGeom>
              <a:blipFill rotWithShape="1">
                <a:blip r:embed="rId3"/>
                <a:stretch>
                  <a:fillRect l="-979" r="-979"/>
                </a:stretch>
              </a:blipFill>
              <a:ln w="38100" cap="flat" cmpd="sng" algn="ctr">
                <a:solidFill>
                  <a:schemeClr val="tx1"/>
                </a:solidFill>
                <a:prstDash val="solid"/>
              </a:ln>
              <a:effectLst/>
            </p:spPr>
            <p:txBody>
              <a:bodyPr/>
              <a:lstStyle/>
              <a:p>
                <a:r>
                  <a:rPr lang="fr-FR">
                    <a:noFill/>
                  </a:rPr>
                  <a:t> </a:t>
                </a:r>
              </a:p>
            </p:txBody>
          </p:sp>
        </mc:Fallback>
      </mc:AlternateContent>
    </p:spTree>
    <p:extLst>
      <p:ext uri="{BB962C8B-B14F-4D97-AF65-F5344CB8AC3E}">
        <p14:creationId xmlns:p14="http://schemas.microsoft.com/office/powerpoint/2010/main" val="26976463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H-extrema</a:t>
            </a:r>
          </a:p>
        </p:txBody>
      </p:sp>
      <p:sp>
        <p:nvSpPr>
          <p:cNvPr id="5" name="Slide Number Placeholder 4"/>
          <p:cNvSpPr>
            <a:spLocks noGrp="1"/>
          </p:cNvSpPr>
          <p:nvPr>
            <p:ph type="sldNum" sz="quarter" idx="12"/>
          </p:nvPr>
        </p:nvSpPr>
        <p:spPr/>
        <p:txBody>
          <a:bodyPr/>
          <a:lstStyle/>
          <a:p>
            <a:fld id="{3E28E49E-0FA3-4073-82CF-17635106A4E9}" type="slidenum">
              <a:rPr lang="fr-FR" smtClean="0"/>
              <a:pPr/>
              <a:t>93</a:t>
            </a:fld>
            <a:endParaRPr lang="fr-FR" dirty="0"/>
          </a:p>
        </p:txBody>
      </p:sp>
      <p:sp>
        <p:nvSpPr>
          <p:cNvPr id="9" name="Text Placeholder 8"/>
          <p:cNvSpPr>
            <a:spLocks noGrp="1"/>
          </p:cNvSpPr>
          <p:nvPr>
            <p:ph type="body" sz="quarter" idx="13"/>
          </p:nvPr>
        </p:nvSpPr>
        <p:spPr/>
        <p:txBody>
          <a:bodyPr/>
          <a:lstStyle/>
          <a:p>
            <a:r>
              <a:rPr lang="fr-FR" dirty="0" smtClean="0"/>
              <a:t>Exemple : retirer du bruit</a:t>
            </a:r>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020597"/>
            <a:ext cx="2668661" cy="241144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23529" y="4541883"/>
                <a:ext cx="213696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a:rPr>
                        <m:t>𝐼𝑚</m:t>
                      </m:r>
                    </m:oMath>
                  </m:oMathPara>
                </a14:m>
                <a:endParaRPr lang="fr-FR"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23529" y="4541883"/>
                <a:ext cx="2136965" cy="461665"/>
              </a:xfrm>
              <a:prstGeom prst="rect">
                <a:avLst/>
              </a:prstGeom>
              <a:blipFill rotWithShape="1">
                <a:blip r:embed="rId4"/>
                <a:stretch>
                  <a:fillRect/>
                </a:stretch>
              </a:blipFill>
            </p:spPr>
            <p:txBody>
              <a:bodyPr/>
              <a:lstStyle/>
              <a:p>
                <a:r>
                  <a:rPr lang="fr-FR">
                    <a:noFill/>
                  </a:rPr>
                  <a:t> </a:t>
                </a:r>
              </a:p>
            </p:txBody>
          </p:sp>
        </mc:Fallback>
      </mc:AlternateContent>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6033" y="2025672"/>
            <a:ext cx="2668660" cy="2411440"/>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3491881" y="4546958"/>
                <a:ext cx="2136965" cy="4958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i="1" smtClean="0">
                          <a:latin typeface="Cambria Math"/>
                        </a:rPr>
                        <m:t>𝐻𝑀𝐴</m:t>
                      </m:r>
                      <m:sSub>
                        <m:sSubPr>
                          <m:ctrlPr>
                            <a:rPr lang="fr-FR" sz="2400" i="1">
                              <a:latin typeface="Cambria Math"/>
                            </a:rPr>
                          </m:ctrlPr>
                        </m:sSubPr>
                        <m:e>
                          <m:r>
                            <a:rPr lang="fr-FR" sz="2400" i="1">
                              <a:latin typeface="Cambria Math"/>
                            </a:rPr>
                            <m:t>𝑋</m:t>
                          </m:r>
                        </m:e>
                        <m:sub>
                          <m:r>
                            <a:rPr lang="fr-FR" sz="2400" b="0" i="1" smtClean="0">
                              <a:latin typeface="Cambria Math"/>
                            </a:rPr>
                            <m:t>30</m:t>
                          </m:r>
                          <m:r>
                            <a:rPr lang="fr-FR" sz="2400" i="1">
                              <a:latin typeface="Cambria Math"/>
                            </a:rPr>
                            <m:t>,</m:t>
                          </m:r>
                          <m:sSub>
                            <m:sSubPr>
                              <m:ctrlPr>
                                <a:rPr lang="fr-FR" sz="2400" b="0" i="1" smtClean="0">
                                  <a:latin typeface="Cambria Math"/>
                                </a:rPr>
                              </m:ctrlPr>
                            </m:sSubPr>
                            <m:e>
                              <m:r>
                                <m:rPr>
                                  <m:sty m:val="p"/>
                                </m:rPr>
                                <a:rPr lang="fr-FR" sz="2400" b="0" i="0" smtClean="0">
                                  <a:latin typeface="Cambria Math"/>
                                </a:rPr>
                                <m:t>Γ</m:t>
                              </m:r>
                            </m:e>
                            <m:sub>
                              <m:r>
                                <a:rPr lang="fr-FR" sz="2400" b="0" i="1" smtClean="0">
                                  <a:latin typeface="Cambria Math"/>
                                </a:rPr>
                                <m:t>8</m:t>
                              </m:r>
                            </m:sub>
                          </m:sSub>
                        </m:sub>
                      </m:sSub>
                      <m:d>
                        <m:dPr>
                          <m:ctrlPr>
                            <a:rPr lang="fr-FR" sz="2400" i="1">
                              <a:latin typeface="Cambria Math"/>
                            </a:rPr>
                          </m:ctrlPr>
                        </m:dPr>
                        <m:e>
                          <m:r>
                            <a:rPr lang="fr-FR" sz="2400" i="1">
                              <a:latin typeface="Cambria Math"/>
                            </a:rPr>
                            <m:t>𝐼</m:t>
                          </m:r>
                          <m:r>
                            <a:rPr lang="fr-FR" sz="2400" b="0" i="1" smtClean="0">
                              <a:latin typeface="Cambria Math"/>
                            </a:rPr>
                            <m:t>𝑚</m:t>
                          </m:r>
                        </m:e>
                      </m:d>
                    </m:oMath>
                  </m:oMathPara>
                </a14:m>
                <a:endParaRPr lang="fr-FR"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491881" y="4546958"/>
                <a:ext cx="2136965" cy="495841"/>
              </a:xfrm>
              <a:prstGeom prst="rect">
                <a:avLst/>
              </a:prstGeom>
              <a:blipFill rotWithShape="1">
                <a:blip r:embed="rId6"/>
                <a:stretch>
                  <a:fillRect l="-857"/>
                </a:stretch>
              </a:blipFill>
            </p:spPr>
            <p:txBody>
              <a:bodyPr/>
              <a:lstStyle/>
              <a:p>
                <a:r>
                  <a:rPr lang="fr-FR">
                    <a:noFill/>
                  </a:rPr>
                  <a:t> </a:t>
                </a:r>
              </a:p>
            </p:txBody>
          </p:sp>
        </mc:Fallback>
      </mc:AlternateContent>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0192" y="2016518"/>
            <a:ext cx="2668660" cy="2411439"/>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6516217" y="4537805"/>
                <a:ext cx="2136965" cy="4958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i="1" smtClean="0">
                          <a:latin typeface="Cambria Math"/>
                        </a:rPr>
                        <m:t>𝐻𝑀𝐴</m:t>
                      </m:r>
                      <m:sSub>
                        <m:sSubPr>
                          <m:ctrlPr>
                            <a:rPr lang="fr-FR" sz="2400" i="1">
                              <a:latin typeface="Cambria Math"/>
                            </a:rPr>
                          </m:ctrlPr>
                        </m:sSubPr>
                        <m:e>
                          <m:r>
                            <a:rPr lang="fr-FR" sz="2400" i="1">
                              <a:latin typeface="Cambria Math"/>
                            </a:rPr>
                            <m:t>𝑋</m:t>
                          </m:r>
                        </m:e>
                        <m:sub>
                          <m:r>
                            <a:rPr lang="fr-FR" sz="2400" b="0" i="1" smtClean="0">
                              <a:latin typeface="Cambria Math"/>
                            </a:rPr>
                            <m:t>50</m:t>
                          </m:r>
                          <m:r>
                            <a:rPr lang="fr-FR" sz="2400" i="1">
                              <a:latin typeface="Cambria Math"/>
                            </a:rPr>
                            <m:t>,</m:t>
                          </m:r>
                          <m:sSub>
                            <m:sSubPr>
                              <m:ctrlPr>
                                <a:rPr lang="fr-FR" sz="2400" b="0" i="1" smtClean="0">
                                  <a:latin typeface="Cambria Math"/>
                                </a:rPr>
                              </m:ctrlPr>
                            </m:sSubPr>
                            <m:e>
                              <m:r>
                                <m:rPr>
                                  <m:sty m:val="p"/>
                                </m:rPr>
                                <a:rPr lang="fr-FR" sz="2400" b="0" i="0" smtClean="0">
                                  <a:latin typeface="Cambria Math"/>
                                </a:rPr>
                                <m:t>Γ</m:t>
                              </m:r>
                            </m:e>
                            <m:sub>
                              <m:r>
                                <a:rPr lang="fr-FR" sz="2400" b="0" i="1" smtClean="0">
                                  <a:latin typeface="Cambria Math"/>
                                </a:rPr>
                                <m:t>8</m:t>
                              </m:r>
                            </m:sub>
                          </m:sSub>
                        </m:sub>
                      </m:sSub>
                      <m:d>
                        <m:dPr>
                          <m:ctrlPr>
                            <a:rPr lang="fr-FR" sz="2400" i="1">
                              <a:latin typeface="Cambria Math"/>
                            </a:rPr>
                          </m:ctrlPr>
                        </m:dPr>
                        <m:e>
                          <m:r>
                            <a:rPr lang="fr-FR" sz="2400" i="1">
                              <a:latin typeface="Cambria Math"/>
                            </a:rPr>
                            <m:t>𝐼</m:t>
                          </m:r>
                          <m:r>
                            <a:rPr lang="fr-FR" sz="2400" b="0" i="1" smtClean="0">
                              <a:latin typeface="Cambria Math"/>
                            </a:rPr>
                            <m:t>𝑚</m:t>
                          </m:r>
                        </m:e>
                      </m:d>
                    </m:oMath>
                  </m:oMathPara>
                </a14:m>
                <a:endParaRPr lang="fr-FR"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516217" y="4537805"/>
                <a:ext cx="2136965" cy="495841"/>
              </a:xfrm>
              <a:prstGeom prst="rect">
                <a:avLst/>
              </a:prstGeom>
              <a:blipFill rotWithShape="1">
                <a:blip r:embed="rId8"/>
                <a:stretch>
                  <a:fillRect l="-857"/>
                </a:stretch>
              </a:blipFill>
            </p:spPr>
            <p:txBody>
              <a:bodyPr/>
              <a:lstStyle/>
              <a:p>
                <a:r>
                  <a:rPr lang="fr-FR">
                    <a:noFill/>
                  </a:rPr>
                  <a:t> </a:t>
                </a:r>
              </a:p>
            </p:txBody>
          </p:sp>
        </mc:Fallback>
      </mc:AlternateContent>
      <p:sp>
        <p:nvSpPr>
          <p:cNvPr id="14" name="TextBox 13"/>
          <p:cNvSpPr txBox="1"/>
          <p:nvPr/>
        </p:nvSpPr>
        <p:spPr>
          <a:xfrm>
            <a:off x="107505" y="5085184"/>
            <a:ext cx="8928992" cy="1569660"/>
          </a:xfrm>
          <a:prstGeom prst="rect">
            <a:avLst/>
          </a:prstGeom>
          <a:noFill/>
        </p:spPr>
        <p:txBody>
          <a:bodyPr wrap="square" rtlCol="0">
            <a:spAutoFit/>
          </a:bodyPr>
          <a:lstStyle/>
          <a:p>
            <a:r>
              <a:rPr lang="fr-FR" sz="2400" dirty="0" smtClean="0"/>
              <a:t>On peut retirer du bruit avec cette transformation : elle détruit les montagnes trop basses (le bruit) </a:t>
            </a:r>
            <a:r>
              <a:rPr lang="fr-FR" sz="2400" u="sng" dirty="0" smtClean="0"/>
              <a:t>mais abaisse aussi le niveau des autres montagnes </a:t>
            </a:r>
            <a:r>
              <a:rPr lang="fr-FR" sz="2400" dirty="0" smtClean="0"/>
              <a:t>(perte de contraste).</a:t>
            </a:r>
            <a:endParaRPr lang="fr-FR" sz="2400" dirty="0"/>
          </a:p>
          <a:p>
            <a:r>
              <a:rPr lang="fr-FR" sz="2400" b="1" dirty="0" smtClean="0"/>
              <a:t>L’intérêt de cette transformation réside dans les </a:t>
            </a:r>
            <a:r>
              <a:rPr lang="fr-FR" sz="2400" b="1" dirty="0" err="1" smtClean="0"/>
              <a:t>extremas</a:t>
            </a:r>
            <a:r>
              <a:rPr lang="fr-FR" sz="2400" b="1" dirty="0" smtClean="0"/>
              <a:t> régionaux</a:t>
            </a:r>
            <a:r>
              <a:rPr lang="fr-FR" sz="2400" dirty="0" smtClean="0"/>
              <a:t>…</a:t>
            </a:r>
            <a:endParaRPr lang="fr-FR" sz="2400" dirty="0"/>
          </a:p>
        </p:txBody>
      </p:sp>
    </p:spTree>
    <p:extLst>
      <p:ext uri="{BB962C8B-B14F-4D97-AF65-F5344CB8AC3E}">
        <p14:creationId xmlns:p14="http://schemas.microsoft.com/office/powerpoint/2010/main" val="15377838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Extrema régionaux</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94</a:t>
            </a:fld>
            <a:endParaRPr lang="fr-FR" dirty="0"/>
          </a:p>
        </p:txBody>
      </p:sp>
      <p:sp>
        <p:nvSpPr>
          <p:cNvPr id="8" name="Text Placeholder 7"/>
          <p:cNvSpPr>
            <a:spLocks noGrp="1"/>
          </p:cNvSpPr>
          <p:nvPr>
            <p:ph type="body" sz="quarter" idx="13"/>
          </p:nvPr>
        </p:nvSpPr>
        <p:spPr/>
        <p:txBody>
          <a:bodyPr/>
          <a:lstStyle/>
          <a:p>
            <a:r>
              <a:rPr lang="fr-FR" dirty="0" smtClean="0"/>
              <a:t>Un maximum (minimum) régional est une _____________________</a:t>
            </a:r>
          </a:p>
          <a:p>
            <a:r>
              <a:rPr lang="fr-FR" dirty="0" smtClean="0"/>
              <a:t>_______________________________________________________.</a:t>
            </a:r>
          </a:p>
          <a:p>
            <a:endParaRPr lang="fr-FR" dirty="0" smtClean="0"/>
          </a:p>
          <a:p>
            <a:r>
              <a:rPr lang="fr-FR" u="sng" dirty="0" smtClean="0"/>
              <a:t>Ex : </a:t>
            </a:r>
            <a:endParaRPr lang="fr-FR" u="sng" dirty="0"/>
          </a:p>
        </p:txBody>
      </p:sp>
      <p:pic>
        <p:nvPicPr>
          <p:cNvPr id="66562" name="Picture 2" descr="C:\Users\John\Enseignement\trunk\2012-2013\Master 2\Traitement Image\Cours Morpho\images\Results\037 - Extrema\I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175620"/>
            <a:ext cx="9649072" cy="368238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2627784" y="2348880"/>
            <a:ext cx="1368152" cy="136815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995936" y="2348880"/>
            <a:ext cx="864096" cy="18002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995936" y="2348880"/>
            <a:ext cx="2952328" cy="259228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995936" y="2348880"/>
            <a:ext cx="4392488" cy="266793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316416" y="5110311"/>
            <a:ext cx="432048" cy="0"/>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6758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Extrema régionaux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95</a:t>
            </a:fld>
            <a:endParaRPr lang="fr-FR" dirty="0"/>
          </a:p>
        </p:txBody>
      </p:sp>
      <p:sp>
        <p:nvSpPr>
          <p:cNvPr id="6" name="Text Placeholder 5"/>
          <p:cNvSpPr>
            <a:spLocks noGrp="1"/>
          </p:cNvSpPr>
          <p:nvPr>
            <p:ph type="body" sz="quarter" idx="13"/>
          </p:nvPr>
        </p:nvSpPr>
        <p:spPr/>
        <p:txBody>
          <a:bodyPr/>
          <a:lstStyle/>
          <a:p>
            <a:r>
              <a:rPr lang="fr-FR" dirty="0" smtClean="0"/>
              <a:t>Comment obtenir les maxima régionaux ?</a:t>
            </a:r>
          </a:p>
          <a:p>
            <a:endParaRPr lang="fr-FR" dirty="0" smtClean="0"/>
          </a:p>
          <a:p>
            <a:r>
              <a:rPr lang="fr-FR" dirty="0" smtClean="0"/>
              <a:t>Un </a:t>
            </a:r>
            <a:r>
              <a:rPr lang="fr-FR" dirty="0"/>
              <a:t>maximum </a:t>
            </a:r>
            <a:r>
              <a:rPr lang="fr-FR" dirty="0" smtClean="0"/>
              <a:t>régional </a:t>
            </a:r>
            <a:r>
              <a:rPr lang="fr-FR" dirty="0"/>
              <a:t>est une zone plate qui n’est pas adjacente à une zone plate de plus haute </a:t>
            </a:r>
            <a:r>
              <a:rPr lang="fr-FR" dirty="0" smtClean="0"/>
              <a:t>altitude -&gt; c’est donc </a:t>
            </a:r>
            <a:r>
              <a:rPr lang="fr-FR" b="1" dirty="0" smtClean="0"/>
              <a:t>le sommet d’une montagne de l’image</a:t>
            </a:r>
            <a:r>
              <a:rPr lang="fr-FR" dirty="0" smtClean="0"/>
              <a:t>.</a:t>
            </a:r>
          </a:p>
          <a:p>
            <a:endParaRPr lang="fr-FR" dirty="0"/>
          </a:p>
          <a:p>
            <a:r>
              <a:rPr lang="fr-FR" dirty="0" smtClean="0"/>
              <a:t>Une transformation h-max, avec h=1, supprimera tous les sommets de toutes les montagnes.</a:t>
            </a:r>
          </a:p>
          <a:p>
            <a:endParaRPr lang="fr-FR" dirty="0"/>
          </a:p>
          <a:p>
            <a:r>
              <a:rPr lang="fr-FR" b="1" dirty="0" smtClean="0"/>
              <a:t>Le résidu d’une telle transformation</a:t>
            </a:r>
            <a:r>
              <a:rPr lang="fr-FR" b="1" dirty="0" smtClean="0">
                <a:solidFill>
                  <a:srgbClr val="C00000"/>
                </a:solidFill>
              </a:rPr>
              <a:t> </a:t>
            </a:r>
            <a:r>
              <a:rPr lang="fr-FR" dirty="0" smtClean="0"/>
              <a:t>permettra de récupérer les sommets des montagnes, donc les maxima régionaux.</a:t>
            </a:r>
          </a:p>
          <a:p>
            <a:endParaRPr lang="fr-FR" dirty="0"/>
          </a:p>
          <a:p>
            <a:endParaRPr lang="fr-FR" dirty="0"/>
          </a:p>
          <a:p>
            <a:endParaRPr lang="fr-FR" dirty="0"/>
          </a:p>
        </p:txBody>
      </p:sp>
    </p:spTree>
    <p:extLst>
      <p:ext uri="{BB962C8B-B14F-4D97-AF65-F5344CB8AC3E}">
        <p14:creationId xmlns:p14="http://schemas.microsoft.com/office/powerpoint/2010/main" val="210533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wipe(left)">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wipe(left)">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Extrema régionaux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96</a:t>
            </a:fld>
            <a:endParaRPr lang="fr-FR" dirty="0"/>
          </a:p>
        </p:txBody>
      </p:sp>
      <p:sp>
        <p:nvSpPr>
          <p:cNvPr id="6" name="Text Placeholder 5"/>
          <p:cNvSpPr>
            <a:spLocks noGrp="1"/>
          </p:cNvSpPr>
          <p:nvPr>
            <p:ph type="body" sz="quarter" idx="13"/>
          </p:nvPr>
        </p:nvSpPr>
        <p:spPr/>
        <p:txBody>
          <a:bodyPr/>
          <a:lstStyle/>
          <a:p>
            <a:endParaRPr lang="fr-FR" dirty="0"/>
          </a:p>
          <a:p>
            <a:endParaRPr lang="fr-FR" dirty="0"/>
          </a:p>
          <a:p>
            <a:endParaRPr lang="fr-FR" dirty="0"/>
          </a:p>
        </p:txBody>
      </p:sp>
      <p:pic>
        <p:nvPicPr>
          <p:cNvPr id="14" name="RedBi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348479"/>
            <a:ext cx="9144000" cy="3057935"/>
          </a:xfrm>
          <a:prstGeom prst="rect">
            <a:avLst/>
          </a:prstGeom>
        </p:spPr>
      </p:pic>
      <p:pic>
        <p:nvPicPr>
          <p:cNvPr id="16" name="BlueueBi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348479"/>
            <a:ext cx="9144000" cy="3057935"/>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80" y="620688"/>
            <a:ext cx="2947988" cy="2090738"/>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2996952"/>
            <a:ext cx="9144000" cy="3057935"/>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2080" y="620688"/>
            <a:ext cx="2947988" cy="2090737"/>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323528" y="3356992"/>
                <a:ext cx="64197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dirty="0" smtClean="0">
                          <a:latin typeface="Cambria Math"/>
                        </a:rPr>
                        <m:t>𝐼𝑚</m:t>
                      </m:r>
                    </m:oMath>
                  </m:oMathPara>
                </a14:m>
                <a:endParaRPr lang="fr-FR"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23528" y="3356992"/>
                <a:ext cx="641971" cy="461665"/>
              </a:xfrm>
              <a:prstGeom prst="rect">
                <a:avLst/>
              </a:prstGeom>
              <a:blipFill rotWithShape="1">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27809" y="4156587"/>
                <a:ext cx="2103012" cy="4778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smtClean="0">
                          <a:latin typeface="Cambria Math"/>
                        </a:rPr>
                        <m:t>𝐻𝑀𝐴</m:t>
                      </m:r>
                      <m:sSub>
                        <m:sSubPr>
                          <m:ctrlPr>
                            <a:rPr lang="fr-FR" sz="2400" i="1">
                              <a:latin typeface="Cambria Math"/>
                            </a:rPr>
                          </m:ctrlPr>
                        </m:sSubPr>
                        <m:e>
                          <m:r>
                            <a:rPr lang="fr-FR" sz="2400" i="1">
                              <a:latin typeface="Cambria Math"/>
                            </a:rPr>
                            <m:t>𝑋</m:t>
                          </m:r>
                        </m:e>
                        <m:sub>
                          <m:r>
                            <a:rPr lang="fr-FR" sz="2400" i="1">
                              <a:latin typeface="Cambria Math"/>
                            </a:rPr>
                            <m:t>1,</m:t>
                          </m:r>
                          <m:r>
                            <a:rPr lang="fr-FR" sz="2400" i="1">
                              <a:latin typeface="Cambria Math"/>
                            </a:rPr>
                            <m:t>𝐸</m:t>
                          </m:r>
                        </m:sub>
                      </m:sSub>
                      <m:r>
                        <a:rPr lang="fr-FR" sz="2400" i="1">
                          <a:latin typeface="Cambria Math"/>
                        </a:rPr>
                        <m:t>(</m:t>
                      </m:r>
                      <m:r>
                        <a:rPr lang="fr-FR" sz="2400" i="1">
                          <a:latin typeface="Cambria Math"/>
                        </a:rPr>
                        <m:t>𝐼𝑚</m:t>
                      </m:r>
                      <m:r>
                        <a:rPr lang="fr-FR" sz="2400" i="1">
                          <a:latin typeface="Cambria Math"/>
                        </a:rPr>
                        <m:t>)</m:t>
                      </m:r>
                    </m:oMath>
                  </m:oMathPara>
                </a14:m>
                <a:endParaRPr lang="fr-FR"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27809" y="4156587"/>
                <a:ext cx="2103012" cy="477888"/>
              </a:xfrm>
              <a:prstGeom prst="rect">
                <a:avLst/>
              </a:prstGeom>
              <a:blipFill rotWithShape="1">
                <a:blip r:embed="rId9"/>
                <a:stretch>
                  <a:fillRect b="-12821"/>
                </a:stretch>
              </a:blipFill>
            </p:spPr>
            <p:txBody>
              <a:bodyPr/>
              <a:lstStyle/>
              <a:p>
                <a:r>
                  <a:rPr lang="fr-FR">
                    <a:noFill/>
                  </a:rPr>
                  <a:t> </a:t>
                </a:r>
              </a:p>
            </p:txBody>
          </p:sp>
        </mc:Fallback>
      </mc:AlternateContent>
      <p:cxnSp>
        <p:nvCxnSpPr>
          <p:cNvPr id="22" name="Straight Connector 21"/>
          <p:cNvCxnSpPr/>
          <p:nvPr/>
        </p:nvCxnSpPr>
        <p:spPr>
          <a:xfrm>
            <a:off x="449247" y="148139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2688" y="1296724"/>
            <a:ext cx="359394" cy="461665"/>
          </a:xfrm>
          <a:prstGeom prst="rect">
            <a:avLst/>
          </a:prstGeom>
          <a:noFill/>
        </p:spPr>
        <p:txBody>
          <a:bodyPr wrap="none" rtlCol="0">
            <a:spAutoFit/>
          </a:bodyPr>
          <a:lstStyle/>
          <a:p>
            <a:r>
              <a:rPr lang="fr-FR" sz="2400" i="1" dirty="0" smtClean="0"/>
              <a:t>E</a:t>
            </a:r>
            <a:endParaRPr lang="fr-FR" sz="2400" i="1" dirty="0"/>
          </a:p>
        </p:txBody>
      </p:sp>
      <p:sp>
        <p:nvSpPr>
          <p:cNvPr id="24" name="Rectangle 23"/>
          <p:cNvSpPr/>
          <p:nvPr/>
        </p:nvSpPr>
        <p:spPr>
          <a:xfrm>
            <a:off x="6516216" y="3726324"/>
            <a:ext cx="144016" cy="2787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Straight Arrow Connector 27"/>
          <p:cNvCxnSpPr/>
          <p:nvPr/>
        </p:nvCxnSpPr>
        <p:spPr>
          <a:xfrm flipV="1">
            <a:off x="6588224" y="2852936"/>
            <a:ext cx="177850" cy="8733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5508104" y="1112058"/>
                <a:ext cx="64197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dirty="0" smtClean="0">
                          <a:latin typeface="Cambria Math"/>
                        </a:rPr>
                        <m:t>𝐼𝑚</m:t>
                      </m:r>
                    </m:oMath>
                  </m:oMathPara>
                </a14:m>
                <a:endParaRPr lang="fr-FR"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5508104" y="1112058"/>
                <a:ext cx="641971" cy="461665"/>
              </a:xfrm>
              <a:prstGeom prst="rect">
                <a:avLst/>
              </a:prstGeom>
              <a:blipFill rotWithShape="1">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148492" y="1747445"/>
                <a:ext cx="2103012" cy="4778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i="1" smtClean="0">
                          <a:latin typeface="Cambria Math"/>
                        </a:rPr>
                        <m:t>𝐻𝑀𝐴</m:t>
                      </m:r>
                      <m:sSub>
                        <m:sSubPr>
                          <m:ctrlPr>
                            <a:rPr lang="fr-FR" sz="2400" i="1">
                              <a:latin typeface="Cambria Math"/>
                            </a:rPr>
                          </m:ctrlPr>
                        </m:sSubPr>
                        <m:e>
                          <m:r>
                            <a:rPr lang="fr-FR" sz="2400" i="1">
                              <a:latin typeface="Cambria Math"/>
                            </a:rPr>
                            <m:t>𝑋</m:t>
                          </m:r>
                        </m:e>
                        <m:sub>
                          <m:r>
                            <a:rPr lang="fr-FR" sz="2400" i="1">
                              <a:latin typeface="Cambria Math"/>
                            </a:rPr>
                            <m:t>1,</m:t>
                          </m:r>
                          <m:r>
                            <a:rPr lang="fr-FR" sz="2400" i="1">
                              <a:latin typeface="Cambria Math"/>
                            </a:rPr>
                            <m:t>𝐸</m:t>
                          </m:r>
                        </m:sub>
                      </m:sSub>
                      <m:r>
                        <a:rPr lang="fr-FR" sz="2400" i="1">
                          <a:latin typeface="Cambria Math"/>
                        </a:rPr>
                        <m:t>(</m:t>
                      </m:r>
                      <m:r>
                        <a:rPr lang="fr-FR" sz="2400" i="1">
                          <a:latin typeface="Cambria Math"/>
                        </a:rPr>
                        <m:t>𝐼𝑚</m:t>
                      </m:r>
                      <m:r>
                        <a:rPr lang="fr-FR" sz="2400" i="1">
                          <a:latin typeface="Cambria Math"/>
                        </a:rPr>
                        <m:t>)</m:t>
                      </m:r>
                    </m:oMath>
                  </m:oMathPara>
                </a14:m>
                <a:endParaRPr lang="fr-FR" sz="2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7148492" y="1747445"/>
                <a:ext cx="2103012" cy="477888"/>
              </a:xfrm>
              <a:prstGeom prst="rect">
                <a:avLst/>
              </a:prstGeom>
              <a:blipFill rotWithShape="1">
                <a:blip r:embed="rId11"/>
                <a:stretch>
                  <a:fillRect b="-12821"/>
                </a:stretch>
              </a:blipFill>
            </p:spPr>
            <p:txBody>
              <a:bodyPr/>
              <a:lstStyle/>
              <a:p>
                <a:r>
                  <a:rPr lang="fr-FR">
                    <a:noFill/>
                  </a:rPr>
                  <a:t> </a:t>
                </a:r>
              </a:p>
            </p:txBody>
          </p:sp>
        </mc:Fallback>
      </mc:AlternateContent>
      <p:cxnSp>
        <p:nvCxnSpPr>
          <p:cNvPr id="32" name="Straight Arrow Connector 31"/>
          <p:cNvCxnSpPr>
            <a:stCxn id="29" idx="3"/>
          </p:cNvCxnSpPr>
          <p:nvPr/>
        </p:nvCxnSpPr>
        <p:spPr>
          <a:xfrm flipV="1">
            <a:off x="6150075" y="1340768"/>
            <a:ext cx="615999" cy="21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0" idx="1"/>
          </p:cNvCxnSpPr>
          <p:nvPr/>
        </p:nvCxnSpPr>
        <p:spPr>
          <a:xfrm flipH="1" flipV="1">
            <a:off x="6876256" y="1573723"/>
            <a:ext cx="272236" cy="4126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107504" y="6021288"/>
                <a:ext cx="2849434" cy="4778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a:rPr>
                        <m:t>𝐼𝑚</m:t>
                      </m:r>
                      <m:r>
                        <a:rPr lang="fr-FR" sz="2400" b="0" i="1" smtClean="0">
                          <a:latin typeface="Cambria Math"/>
                        </a:rPr>
                        <m:t>−</m:t>
                      </m:r>
                      <m:r>
                        <a:rPr lang="fr-FR" sz="2400" i="1" smtClean="0">
                          <a:latin typeface="Cambria Math"/>
                        </a:rPr>
                        <m:t>𝐻𝑀𝐴</m:t>
                      </m:r>
                      <m:sSub>
                        <m:sSubPr>
                          <m:ctrlPr>
                            <a:rPr lang="fr-FR" sz="2400" i="1">
                              <a:latin typeface="Cambria Math"/>
                            </a:rPr>
                          </m:ctrlPr>
                        </m:sSubPr>
                        <m:e>
                          <m:r>
                            <a:rPr lang="fr-FR" sz="2400" i="1">
                              <a:latin typeface="Cambria Math"/>
                            </a:rPr>
                            <m:t>𝑋</m:t>
                          </m:r>
                        </m:e>
                        <m:sub>
                          <m:r>
                            <a:rPr lang="fr-FR" sz="2400" i="1">
                              <a:latin typeface="Cambria Math"/>
                            </a:rPr>
                            <m:t>1,</m:t>
                          </m:r>
                          <m:r>
                            <a:rPr lang="fr-FR" sz="2400" i="1">
                              <a:latin typeface="Cambria Math"/>
                            </a:rPr>
                            <m:t>𝐸</m:t>
                          </m:r>
                        </m:sub>
                      </m:sSub>
                      <m:r>
                        <a:rPr lang="fr-FR" sz="2400" i="1">
                          <a:latin typeface="Cambria Math"/>
                        </a:rPr>
                        <m:t>(</m:t>
                      </m:r>
                      <m:r>
                        <a:rPr lang="fr-FR" sz="2400" i="1">
                          <a:latin typeface="Cambria Math"/>
                        </a:rPr>
                        <m:t>𝐼𝑚</m:t>
                      </m:r>
                      <m:r>
                        <a:rPr lang="fr-FR" sz="2400" i="1">
                          <a:latin typeface="Cambria Math"/>
                        </a:rPr>
                        <m:t>)</m:t>
                      </m:r>
                    </m:oMath>
                  </m:oMathPara>
                </a14:m>
                <a:endParaRPr lang="fr-FR" sz="2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07504" y="6021288"/>
                <a:ext cx="2849434" cy="477888"/>
              </a:xfrm>
              <a:prstGeom prst="rect">
                <a:avLst/>
              </a:prstGeom>
              <a:blipFill rotWithShape="1">
                <a:blip r:embed="rId12"/>
                <a:stretch>
                  <a:fillRect b="-12821"/>
                </a:stretch>
              </a:blipFill>
            </p:spPr>
            <p:txBody>
              <a:bodyPr/>
              <a:lstStyle/>
              <a:p>
                <a:r>
                  <a:rPr lang="fr-FR">
                    <a:noFill/>
                  </a:rPr>
                  <a:t> </a:t>
                </a:r>
              </a:p>
            </p:txBody>
          </p:sp>
        </mc:Fallback>
      </mc:AlternateContent>
    </p:spTree>
    <p:extLst>
      <p:ext uri="{BB962C8B-B14F-4D97-AF65-F5344CB8AC3E}">
        <p14:creationId xmlns:p14="http://schemas.microsoft.com/office/powerpoint/2010/main" val="156186364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dirty="0"/>
              <a:t>Extrema régionaux</a:t>
            </a:r>
          </a:p>
        </p:txBody>
      </p:sp>
      <p:sp>
        <p:nvSpPr>
          <p:cNvPr id="5" name="Slide Number Placeholder 4"/>
          <p:cNvSpPr>
            <a:spLocks noGrp="1"/>
          </p:cNvSpPr>
          <p:nvPr>
            <p:ph type="sldNum" sz="quarter" idx="12"/>
          </p:nvPr>
        </p:nvSpPr>
        <p:spPr/>
        <p:txBody>
          <a:bodyPr/>
          <a:lstStyle/>
          <a:p>
            <a:fld id="{3E28E49E-0FA3-4073-82CF-17635106A4E9}" type="slidenum">
              <a:rPr lang="fr-FR" smtClean="0"/>
              <a:pPr/>
              <a:t>97</a:t>
            </a:fld>
            <a:endParaRPr lang="fr-FR" dirty="0"/>
          </a:p>
        </p:txBody>
      </p:sp>
      <p:sp>
        <p:nvSpPr>
          <p:cNvPr id="11" name="Text Placeholder 10"/>
          <p:cNvSpPr>
            <a:spLocks noGrp="1"/>
          </p:cNvSpPr>
          <p:nvPr>
            <p:ph type="body" sz="quarter" idx="13"/>
          </p:nvPr>
        </p:nvSpPr>
        <p:spPr/>
        <p:txBody>
          <a:bodyPr/>
          <a:lstStyle/>
          <a:p>
            <a:r>
              <a:rPr lang="fr-FR" dirty="0" smtClean="0"/>
              <a:t>On peut définir la transformation de </a:t>
            </a:r>
            <a:r>
              <a:rPr lang="fr-FR" b="1" dirty="0" smtClean="0"/>
              <a:t>maximum et minimum régional</a:t>
            </a:r>
            <a:r>
              <a:rPr lang="fr-FR" dirty="0" smtClean="0"/>
              <a:t> :</a:t>
            </a:r>
            <a:endParaRPr lang="fr-FR" dirty="0"/>
          </a:p>
        </p:txBody>
      </p:sp>
      <mc:AlternateContent xmlns:mc="http://schemas.openxmlformats.org/markup-compatibility/2006" xmlns:a14="http://schemas.microsoft.com/office/drawing/2010/main">
        <mc:Choice Requires="a14">
          <p:sp>
            <p:nvSpPr>
              <p:cNvPr id="12" name="Content Placeholder 11"/>
              <p:cNvSpPr>
                <a:spLocks noGrp="1"/>
              </p:cNvSpPr>
              <p:nvPr>
                <p:ph sz="quarter" idx="14"/>
              </p:nvPr>
            </p:nvSpPr>
            <p:spPr>
              <a:xfrm>
                <a:off x="539552" y="2853704"/>
                <a:ext cx="8064896" cy="1583408"/>
              </a:xfrm>
            </p:spPr>
            <p:txBody>
              <a:bodyPr>
                <a:normAutofit lnSpcReduction="10000"/>
              </a:bodyPr>
              <a:lstStyle/>
              <a:p>
                <a:r>
                  <a:rPr lang="fr-FR" dirty="0" smtClean="0"/>
                  <a:t>Soient</a:t>
                </a:r>
                <a:r>
                  <a:rPr lang="fr-FR" i="1" dirty="0"/>
                  <a:t> </a:t>
                </a:r>
                <a14:m>
                  <m:oMath xmlns:m="http://schemas.openxmlformats.org/officeDocument/2006/math">
                    <m:r>
                      <a:rPr lang="fr-FR" i="1">
                        <a:latin typeface="Cambria Math"/>
                      </a:rPr>
                      <m:t>𝐼</m:t>
                    </m:r>
                    <m:r>
                      <a:rPr lang="fr-FR" i="1">
                        <a:latin typeface="Cambria Math"/>
                      </a:rPr>
                      <m:t>:</m:t>
                    </m:r>
                    <m:r>
                      <a:rPr lang="fr-FR" i="1">
                        <a:latin typeface="Cambria Math"/>
                      </a:rPr>
                      <m:t>𝐴</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r>
                      <a:rPr lang="fr-FR" i="1">
                        <a:latin typeface="Cambria Math"/>
                      </a:rPr>
                      <m:t>→</m:t>
                    </m:r>
                    <m:r>
                      <a:rPr lang="fr-FR" i="1">
                        <a:latin typeface="Cambria Math"/>
                      </a:rPr>
                      <m:t>𝐵</m:t>
                    </m:r>
                    <m:r>
                      <a:rPr lang="fr-FR" b="0" i="0" smtClean="0">
                        <a:latin typeface="Cambria Math"/>
                      </a:rPr>
                      <m:t> </m:t>
                    </m:r>
                  </m:oMath>
                </a14:m>
                <a:r>
                  <a:rPr lang="fr-FR" dirty="0" smtClean="0"/>
                  <a:t>et </a:t>
                </a:r>
                <a14:m>
                  <m:oMath xmlns:m="http://schemas.openxmlformats.org/officeDocument/2006/math">
                    <m:r>
                      <a:rPr lang="fr-FR" i="1">
                        <a:latin typeface="Cambria Math"/>
                      </a:rPr>
                      <m:t>𝐸</m:t>
                    </m:r>
                    <m:r>
                      <a:rPr lang="fr-FR" i="1">
                        <a:latin typeface="Cambria Math"/>
                      </a:rPr>
                      <m:t>⊂</m:t>
                    </m:r>
                    <m:sSup>
                      <m:sSupPr>
                        <m:ctrlPr>
                          <a:rPr lang="fr-FR" i="1">
                            <a:latin typeface="Cambria Math"/>
                          </a:rPr>
                        </m:ctrlPr>
                      </m:sSupPr>
                      <m:e>
                        <m:r>
                          <a:rPr lang="fr-FR" i="1">
                            <a:latin typeface="Cambria Math"/>
                          </a:rPr>
                          <m:t>ℤ</m:t>
                        </m:r>
                      </m:e>
                      <m:sup>
                        <m:r>
                          <a:rPr lang="fr-FR" i="1">
                            <a:latin typeface="Cambria Math"/>
                          </a:rPr>
                          <m:t>𝑛</m:t>
                        </m:r>
                      </m:sup>
                    </m:sSup>
                  </m:oMath>
                </a14:m>
                <a:r>
                  <a:rPr lang="fr-FR" dirty="0"/>
                  <a:t> </a:t>
                </a:r>
                <a:r>
                  <a:rPr lang="fr-FR" dirty="0" smtClean="0"/>
                  <a:t>,</a:t>
                </a:r>
              </a:p>
              <a:p>
                <a:pPr algn="ctr"/>
                <a:r>
                  <a:rPr lang="fr-FR" b="0" dirty="0" smtClean="0"/>
                  <a:t>_____________________________</a:t>
                </a:r>
                <a:r>
                  <a:rPr lang="fr-FR" dirty="0" smtClean="0"/>
                  <a:t>  </a:t>
                </a:r>
                <a:r>
                  <a:rPr lang="fr-FR" b="1" dirty="0" smtClean="0">
                    <a:solidFill>
                      <a:schemeClr val="tx1"/>
                    </a:solidFill>
                  </a:rPr>
                  <a:t>(maximum régional)</a:t>
                </a:r>
              </a:p>
              <a:p>
                <a:pPr algn="ctr"/>
                <a:r>
                  <a:rPr lang="fr-FR" b="1" dirty="0" smtClean="0">
                    <a:solidFill>
                      <a:schemeClr val="tx1"/>
                    </a:solidFill>
                  </a:rPr>
                  <a:t>____________________________  (minimum </a:t>
                </a:r>
                <a:r>
                  <a:rPr lang="fr-FR" b="1" dirty="0">
                    <a:solidFill>
                      <a:schemeClr val="tx1"/>
                    </a:solidFill>
                  </a:rPr>
                  <a:t>régional)</a:t>
                </a:r>
              </a:p>
              <a:p>
                <a:endParaRPr lang="fr-FR" dirty="0"/>
              </a:p>
              <a:p>
                <a:endParaRPr lang="fr-FR" dirty="0"/>
              </a:p>
              <a:p>
                <a:endParaRPr lang="fr-FR" dirty="0"/>
              </a:p>
            </p:txBody>
          </p:sp>
        </mc:Choice>
        <mc:Fallback xmlns="">
          <p:sp>
            <p:nvSpPr>
              <p:cNvPr id="12" name="Content Placeholder 11"/>
              <p:cNvSpPr>
                <a:spLocks noGrp="1" noRot="1" noChangeAspect="1" noMove="1" noResize="1" noEditPoints="1" noAdjustHandles="1" noChangeArrowheads="1" noChangeShapeType="1" noTextEdit="1"/>
              </p:cNvSpPr>
              <p:nvPr>
                <p:ph sz="quarter" idx="14"/>
              </p:nvPr>
            </p:nvSpPr>
            <p:spPr>
              <a:xfrm>
                <a:off x="539552" y="2853704"/>
                <a:ext cx="8064896" cy="1583408"/>
              </a:xfrm>
              <a:blipFill rotWithShape="1">
                <a:blip r:embed="rId2"/>
                <a:stretch>
                  <a:fillRect l="-979"/>
                </a:stretch>
              </a:blipFill>
            </p:spPr>
            <p:txBody>
              <a:bodyPr/>
              <a:lstStyle/>
              <a:p>
                <a:r>
                  <a:rPr lang="fr-FR">
                    <a:noFill/>
                  </a:rPr>
                  <a:t> </a:t>
                </a:r>
              </a:p>
            </p:txBody>
          </p:sp>
        </mc:Fallback>
      </mc:AlternateContent>
    </p:spTree>
    <p:extLst>
      <p:ext uri="{BB962C8B-B14F-4D97-AF65-F5344CB8AC3E}">
        <p14:creationId xmlns:p14="http://schemas.microsoft.com/office/powerpoint/2010/main" val="139670341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Extrema </a:t>
            </a:r>
            <a:r>
              <a:rPr lang="fr-FR" dirty="0" smtClean="0"/>
              <a:t>régionaux : applications</a:t>
            </a:r>
            <a:endParaRPr lang="fr-FR" dirty="0"/>
          </a:p>
        </p:txBody>
      </p:sp>
      <p:sp>
        <p:nvSpPr>
          <p:cNvPr id="5" name="Slide Number Placeholder 4"/>
          <p:cNvSpPr>
            <a:spLocks noGrp="1"/>
          </p:cNvSpPr>
          <p:nvPr>
            <p:ph type="sldNum" sz="quarter" idx="12"/>
          </p:nvPr>
        </p:nvSpPr>
        <p:spPr/>
        <p:txBody>
          <a:bodyPr/>
          <a:lstStyle/>
          <a:p>
            <a:fld id="{3E28E49E-0FA3-4073-82CF-17635106A4E9}" type="slidenum">
              <a:rPr lang="fr-FR" smtClean="0"/>
              <a:pPr/>
              <a:t>98</a:t>
            </a:fld>
            <a:endParaRPr lang="fr-FR" dirty="0"/>
          </a:p>
        </p:txBody>
      </p:sp>
      <p:sp>
        <p:nvSpPr>
          <p:cNvPr id="8" name="Text Placeholder 7"/>
          <p:cNvSpPr>
            <a:spLocks noGrp="1"/>
          </p:cNvSpPr>
          <p:nvPr>
            <p:ph type="body" sz="quarter" idx="13"/>
          </p:nvPr>
        </p:nvSpPr>
        <p:spPr/>
        <p:txBody>
          <a:bodyPr/>
          <a:lstStyle/>
          <a:p>
            <a:r>
              <a:rPr lang="fr-FR" dirty="0" smtClean="0"/>
              <a:t>Les extrema régionaux des h-maxima (ou minima) permettent de récupérer des objets d’intérêt dans une image…</a:t>
            </a:r>
            <a:endParaRPr lang="fr-F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348880"/>
            <a:ext cx="3903256" cy="3044540"/>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251520" y="5445224"/>
                <a:ext cx="390325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fr-FR" sz="2000" i="1" dirty="0" smtClean="0">
                          <a:latin typeface="Cambria Math"/>
                        </a:rPr>
                        <m:t>𝐼𝑚</m:t>
                      </m:r>
                    </m:oMath>
                  </m:oMathPara>
                </a14:m>
                <a:endParaRPr lang="fr-FR" i="1" dirty="0"/>
              </a:p>
            </p:txBody>
          </p:sp>
        </mc:Choice>
        <mc:Fallback xmlns="">
          <p:sp>
            <p:nvSpPr>
              <p:cNvPr id="10" name="TextBox 9"/>
              <p:cNvSpPr txBox="1">
                <a:spLocks noRot="1" noChangeAspect="1" noMove="1" noResize="1" noEditPoints="1" noAdjustHandles="1" noChangeArrowheads="1" noChangeShapeType="1" noTextEdit="1"/>
              </p:cNvSpPr>
              <p:nvPr/>
            </p:nvSpPr>
            <p:spPr>
              <a:xfrm>
                <a:off x="251520" y="5445224"/>
                <a:ext cx="3903256" cy="400110"/>
              </a:xfrm>
              <a:prstGeom prst="rect">
                <a:avLst/>
              </a:prstGeom>
              <a:blipFill rotWithShape="1">
                <a:blip r:embed="rId4"/>
                <a:stretch>
                  <a:fillRect/>
                </a:stretch>
              </a:blipFill>
            </p:spPr>
            <p:txBody>
              <a:bodyPr/>
              <a:lstStyle/>
              <a:p>
                <a:r>
                  <a:rPr lang="fr-FR">
                    <a:noFill/>
                  </a:rPr>
                  <a:t> </a:t>
                </a:r>
              </a:p>
            </p:txBody>
          </p:sp>
        </mc:Fallback>
      </mc:AlternateContent>
      <p:sp>
        <p:nvSpPr>
          <p:cNvPr id="12" name="TextBox 11"/>
          <p:cNvSpPr txBox="1"/>
          <p:nvPr/>
        </p:nvSpPr>
        <p:spPr>
          <a:xfrm>
            <a:off x="179512" y="6021288"/>
            <a:ext cx="5329472" cy="461665"/>
          </a:xfrm>
          <a:prstGeom prst="rect">
            <a:avLst/>
          </a:prstGeom>
          <a:noFill/>
        </p:spPr>
        <p:txBody>
          <a:bodyPr wrap="none" rtlCol="0">
            <a:spAutoFit/>
          </a:bodyPr>
          <a:lstStyle/>
          <a:p>
            <a:r>
              <a:rPr lang="fr-FR" sz="2400" dirty="0" smtClean="0"/>
              <a:t>Pourquoi des tâches blanches apparaissent ?</a:t>
            </a:r>
            <a:endParaRPr lang="fr-FR" sz="2400"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420888"/>
            <a:ext cx="2385914" cy="186101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4456" y="4391107"/>
            <a:ext cx="2385914" cy="1861013"/>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6156176" y="1988840"/>
                <a:ext cx="3109376" cy="428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𝑅𝑀𝐴</m:t>
                      </m:r>
                      <m:sSub>
                        <m:sSubPr>
                          <m:ctrlPr>
                            <a:rPr lang="fr-FR" sz="2000" b="0" i="1" smtClean="0">
                              <a:latin typeface="Cambria Math"/>
                            </a:rPr>
                          </m:ctrlPr>
                        </m:sSubPr>
                        <m:e>
                          <m:r>
                            <a:rPr lang="fr-FR" sz="2000" b="0" i="1" smtClean="0">
                              <a:latin typeface="Cambria Math"/>
                            </a:rPr>
                            <m:t>𝑋</m:t>
                          </m:r>
                        </m:e>
                        <m:sub>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sub>
                      </m:sSub>
                      <m:r>
                        <a:rPr lang="fr-FR" sz="2000" b="0" i="1" smtClean="0">
                          <a:latin typeface="Cambria Math"/>
                        </a:rPr>
                        <m:t>(</m:t>
                      </m:r>
                      <m:r>
                        <a:rPr lang="fr-FR" sz="2000" i="1" smtClean="0">
                          <a:latin typeface="Cambria Math"/>
                        </a:rPr>
                        <m:t>𝐻𝑀𝐴</m:t>
                      </m:r>
                      <m:sSub>
                        <m:sSubPr>
                          <m:ctrlPr>
                            <a:rPr lang="fr-FR" sz="2000" i="1">
                              <a:latin typeface="Cambria Math"/>
                            </a:rPr>
                          </m:ctrlPr>
                        </m:sSubPr>
                        <m:e>
                          <m:r>
                            <a:rPr lang="fr-FR" sz="2000" i="1">
                              <a:latin typeface="Cambria Math"/>
                            </a:rPr>
                            <m:t>𝑋</m:t>
                          </m:r>
                        </m:e>
                        <m:sub>
                          <m:r>
                            <a:rPr lang="fr-FR" sz="2000" b="0" i="1" smtClean="0">
                              <a:latin typeface="Cambria Math"/>
                            </a:rPr>
                            <m:t>20</m:t>
                          </m:r>
                          <m:r>
                            <a:rPr lang="fr-FR" sz="2000" i="1">
                              <a:latin typeface="Cambria Math"/>
                            </a:rPr>
                            <m:t>,</m:t>
                          </m:r>
                          <m:sSub>
                            <m:sSubPr>
                              <m:ctrlPr>
                                <a:rPr lang="fr-FR" sz="2000" i="1">
                                  <a:latin typeface="Cambria Math"/>
                                </a:rPr>
                              </m:ctrlPr>
                            </m:sSubPr>
                            <m:e>
                              <m:r>
                                <m:rPr>
                                  <m:sty m:val="p"/>
                                </m:rPr>
                                <a:rPr lang="fr-FR" sz="2000">
                                  <a:latin typeface="Cambria Math"/>
                                </a:rPr>
                                <m:t>Γ</m:t>
                              </m:r>
                            </m:e>
                            <m:sub>
                              <m:r>
                                <a:rPr lang="fr-FR" sz="2000" i="1">
                                  <a:latin typeface="Cambria Math"/>
                                </a:rPr>
                                <m:t>8</m:t>
                              </m:r>
                            </m:sub>
                          </m:sSub>
                        </m:sub>
                      </m:sSub>
                      <m:d>
                        <m:dPr>
                          <m:ctrlPr>
                            <a:rPr lang="fr-FR" sz="2000" i="1">
                              <a:latin typeface="Cambria Math"/>
                            </a:rPr>
                          </m:ctrlPr>
                        </m:dPr>
                        <m:e>
                          <m:r>
                            <a:rPr lang="fr-FR" sz="2000" i="1">
                              <a:latin typeface="Cambria Math"/>
                            </a:rPr>
                            <m:t>𝐼</m:t>
                          </m:r>
                          <m:r>
                            <a:rPr lang="fr-FR" sz="2000" b="0" i="1" smtClean="0">
                              <a:latin typeface="Cambria Math"/>
                            </a:rPr>
                            <m:t>𝑚</m:t>
                          </m:r>
                        </m:e>
                      </m:d>
                      <m:r>
                        <a:rPr lang="fr-FR" sz="2000" b="0" i="1" smtClean="0">
                          <a:latin typeface="Cambria Math"/>
                        </a:rPr>
                        <m:t>)</m:t>
                      </m:r>
                    </m:oMath>
                  </m:oMathPara>
                </a14:m>
                <a:endParaRPr lang="fr-FR"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156176" y="1988840"/>
                <a:ext cx="3109376" cy="428515"/>
              </a:xfrm>
              <a:prstGeom prst="rect">
                <a:avLst/>
              </a:prstGeom>
              <a:blipFill rotWithShape="1">
                <a:blip r:embed="rId7"/>
                <a:stretch>
                  <a:fillRect b="-704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758373" y="6285495"/>
                <a:ext cx="3109376" cy="428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𝑅𝑀𝐴</m:t>
                      </m:r>
                      <m:sSub>
                        <m:sSubPr>
                          <m:ctrlPr>
                            <a:rPr lang="fr-FR" sz="2000" b="0" i="1" smtClean="0">
                              <a:latin typeface="Cambria Math"/>
                            </a:rPr>
                          </m:ctrlPr>
                        </m:sSubPr>
                        <m:e>
                          <m:r>
                            <a:rPr lang="fr-FR" sz="2000" b="0" i="1" smtClean="0">
                              <a:latin typeface="Cambria Math"/>
                            </a:rPr>
                            <m:t>𝑋</m:t>
                          </m:r>
                        </m:e>
                        <m:sub>
                          <m:sSub>
                            <m:sSubPr>
                              <m:ctrlPr>
                                <a:rPr lang="fr-FR" sz="2000" b="0" i="1" smtClean="0">
                                  <a:latin typeface="Cambria Math"/>
                                </a:rPr>
                              </m:ctrlPr>
                            </m:sSubPr>
                            <m:e>
                              <m:r>
                                <m:rPr>
                                  <m:sty m:val="p"/>
                                </m:rPr>
                                <a:rPr lang="fr-FR" sz="2000" b="0" i="0" smtClean="0">
                                  <a:latin typeface="Cambria Math"/>
                                </a:rPr>
                                <m:t>Γ</m:t>
                              </m:r>
                            </m:e>
                            <m:sub>
                              <m:r>
                                <a:rPr lang="fr-FR" sz="2000" b="0" i="1" smtClean="0">
                                  <a:latin typeface="Cambria Math"/>
                                </a:rPr>
                                <m:t>8</m:t>
                              </m:r>
                            </m:sub>
                          </m:sSub>
                        </m:sub>
                      </m:sSub>
                      <m:r>
                        <a:rPr lang="fr-FR" sz="2000" b="0" i="1" smtClean="0">
                          <a:latin typeface="Cambria Math"/>
                        </a:rPr>
                        <m:t>(</m:t>
                      </m:r>
                      <m:r>
                        <a:rPr lang="fr-FR" sz="2000" i="1" smtClean="0">
                          <a:latin typeface="Cambria Math"/>
                        </a:rPr>
                        <m:t>𝐻𝑀𝐴</m:t>
                      </m:r>
                      <m:sSub>
                        <m:sSubPr>
                          <m:ctrlPr>
                            <a:rPr lang="fr-FR" sz="2000" i="1">
                              <a:latin typeface="Cambria Math"/>
                            </a:rPr>
                          </m:ctrlPr>
                        </m:sSubPr>
                        <m:e>
                          <m:r>
                            <a:rPr lang="fr-FR" sz="2000" i="1">
                              <a:latin typeface="Cambria Math"/>
                            </a:rPr>
                            <m:t>𝑋</m:t>
                          </m:r>
                        </m:e>
                        <m:sub>
                          <m:r>
                            <a:rPr lang="fr-FR" sz="2000" b="0" i="1" smtClean="0">
                              <a:latin typeface="Cambria Math"/>
                            </a:rPr>
                            <m:t>30</m:t>
                          </m:r>
                          <m:r>
                            <a:rPr lang="fr-FR" sz="2000" i="1">
                              <a:latin typeface="Cambria Math"/>
                            </a:rPr>
                            <m:t>,</m:t>
                          </m:r>
                          <m:sSub>
                            <m:sSubPr>
                              <m:ctrlPr>
                                <a:rPr lang="fr-FR" sz="2000" i="1">
                                  <a:latin typeface="Cambria Math"/>
                                </a:rPr>
                              </m:ctrlPr>
                            </m:sSubPr>
                            <m:e>
                              <m:r>
                                <m:rPr>
                                  <m:sty m:val="p"/>
                                </m:rPr>
                                <a:rPr lang="fr-FR" sz="2000">
                                  <a:latin typeface="Cambria Math"/>
                                </a:rPr>
                                <m:t>Γ</m:t>
                              </m:r>
                            </m:e>
                            <m:sub>
                              <m:r>
                                <a:rPr lang="fr-FR" sz="2000" i="1">
                                  <a:latin typeface="Cambria Math"/>
                                </a:rPr>
                                <m:t>8</m:t>
                              </m:r>
                            </m:sub>
                          </m:sSub>
                        </m:sub>
                      </m:sSub>
                      <m:d>
                        <m:dPr>
                          <m:ctrlPr>
                            <a:rPr lang="fr-FR" sz="2000" i="1">
                              <a:latin typeface="Cambria Math"/>
                            </a:rPr>
                          </m:ctrlPr>
                        </m:dPr>
                        <m:e>
                          <m:r>
                            <a:rPr lang="fr-FR" sz="2000" i="1">
                              <a:latin typeface="Cambria Math"/>
                            </a:rPr>
                            <m:t>𝐼</m:t>
                          </m:r>
                          <m:r>
                            <a:rPr lang="fr-FR" sz="2000" b="0" i="1" smtClean="0">
                              <a:latin typeface="Cambria Math"/>
                            </a:rPr>
                            <m:t>𝑚</m:t>
                          </m:r>
                        </m:e>
                      </m:d>
                      <m:r>
                        <a:rPr lang="fr-FR" sz="2000" b="0" i="1" smtClean="0">
                          <a:latin typeface="Cambria Math"/>
                        </a:rPr>
                        <m:t>)</m:t>
                      </m:r>
                    </m:oMath>
                  </m:oMathPara>
                </a14:m>
                <a:endParaRPr lang="fr-FR"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758373" y="6285495"/>
                <a:ext cx="3109376" cy="428515"/>
              </a:xfrm>
              <a:prstGeom prst="rect">
                <a:avLst/>
              </a:prstGeom>
              <a:blipFill rotWithShape="1">
                <a:blip r:embed="rId8"/>
                <a:stretch>
                  <a:fillRect b="-8571"/>
                </a:stretch>
              </a:blipFill>
            </p:spPr>
            <p:txBody>
              <a:bodyPr/>
              <a:lstStyle/>
              <a:p>
                <a:r>
                  <a:rPr lang="fr-FR">
                    <a:noFill/>
                  </a:rPr>
                  <a:t> </a:t>
                </a:r>
              </a:p>
            </p:txBody>
          </p:sp>
        </mc:Fallback>
      </mc:AlternateContent>
    </p:spTree>
    <p:extLst>
      <p:ext uri="{BB962C8B-B14F-4D97-AF65-F5344CB8AC3E}">
        <p14:creationId xmlns:p14="http://schemas.microsoft.com/office/powerpoint/2010/main" val="402475425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dirty="0"/>
              <a:t>Extrema régionaux : applications</a:t>
            </a:r>
          </a:p>
        </p:txBody>
      </p:sp>
      <p:pic>
        <p:nvPicPr>
          <p:cNvPr id="14" name="BlueueBi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96" y="836712"/>
            <a:ext cx="9144000" cy="3057935"/>
          </a:xfrm>
          <a:prstGeom prst="rect">
            <a:avLst/>
          </a:prstGeom>
        </p:spPr>
      </p:pic>
      <p:pic>
        <p:nvPicPr>
          <p:cNvPr id="15" name="HMax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6" y="836712"/>
            <a:ext cx="9144000" cy="3057934"/>
          </a:xfrm>
          <a:prstGeom prst="rect">
            <a:avLst/>
          </a:prstGeom>
        </p:spPr>
      </p:pic>
      <p:pic>
        <p:nvPicPr>
          <p:cNvPr id="16" name="RegMax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97" y="836712"/>
            <a:ext cx="9143997" cy="3057934"/>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a:off x="8244408" y="2301788"/>
                <a:ext cx="56573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𝐼𝑚</m:t>
                      </m:r>
                    </m:oMath>
                  </m:oMathPara>
                </a14:m>
                <a:endParaRPr lang="fr-FR"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8244408" y="2301788"/>
                <a:ext cx="565731" cy="400110"/>
              </a:xfrm>
              <a:prstGeom prst="rect">
                <a:avLst/>
              </a:prstGeom>
              <a:blipFill rotWithShape="1">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098631" y="2909084"/>
                <a:ext cx="1895455"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i="1" smtClean="0">
                          <a:latin typeface="Cambria Math"/>
                        </a:rPr>
                        <m:t>𝐻𝑀𝐴</m:t>
                      </m:r>
                      <m:sSub>
                        <m:sSubPr>
                          <m:ctrlPr>
                            <a:rPr lang="fr-FR" sz="2000" i="1">
                              <a:latin typeface="Cambria Math"/>
                            </a:rPr>
                          </m:ctrlPr>
                        </m:sSubPr>
                        <m:e>
                          <m:r>
                            <a:rPr lang="fr-FR" sz="2000" i="1">
                              <a:latin typeface="Cambria Math"/>
                            </a:rPr>
                            <m:t>𝑋</m:t>
                          </m:r>
                        </m:e>
                        <m:sub>
                          <m:r>
                            <a:rPr lang="fr-FR" sz="2000" b="0" i="1" smtClean="0">
                              <a:latin typeface="Cambria Math"/>
                            </a:rPr>
                            <m:t>30</m:t>
                          </m:r>
                          <m:r>
                            <a:rPr lang="fr-FR" sz="2000" i="1">
                              <a:latin typeface="Cambria Math"/>
                            </a:rPr>
                            <m:t>,</m:t>
                          </m:r>
                          <m:r>
                            <a:rPr lang="fr-FR" sz="2000" i="1">
                              <a:latin typeface="Cambria Math"/>
                            </a:rPr>
                            <m:t>𝐸</m:t>
                          </m:r>
                        </m:sub>
                      </m:sSub>
                      <m:d>
                        <m:dPr>
                          <m:ctrlPr>
                            <a:rPr lang="fr-FR" sz="2000" i="1">
                              <a:latin typeface="Cambria Math"/>
                            </a:rPr>
                          </m:ctrlPr>
                        </m:dPr>
                        <m:e>
                          <m:r>
                            <a:rPr lang="fr-FR" sz="2000" i="1">
                              <a:latin typeface="Cambria Math"/>
                            </a:rPr>
                            <m:t>𝐼</m:t>
                          </m:r>
                          <m:r>
                            <a:rPr lang="fr-FR" sz="2000" b="0" i="1" smtClean="0">
                              <a:latin typeface="Cambria Math"/>
                            </a:rPr>
                            <m:t>𝑚</m:t>
                          </m:r>
                        </m:e>
                      </m:d>
                    </m:oMath>
                  </m:oMathPara>
                </a14:m>
                <a:endParaRPr lang="fr-FR"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098631" y="2909084"/>
                <a:ext cx="1895455" cy="413511"/>
              </a:xfrm>
              <a:prstGeom prst="rect">
                <a:avLst/>
              </a:prstGeom>
              <a:blipFill rotWithShape="1">
                <a:blip r:embed="rId6"/>
                <a:stretch>
                  <a:fillRect/>
                </a:stretch>
              </a:blipFill>
            </p:spPr>
            <p:txBody>
              <a:bodyPr/>
              <a:lstStyle/>
              <a:p>
                <a:r>
                  <a:rPr lang="fr-FR">
                    <a:noFill/>
                  </a:rPr>
                  <a:t> </a:t>
                </a:r>
              </a:p>
            </p:txBody>
          </p:sp>
        </mc:Fallback>
      </mc:AlternateContent>
      <p:cxnSp>
        <p:nvCxnSpPr>
          <p:cNvPr id="19" name="Straight Connector 18"/>
          <p:cNvCxnSpPr/>
          <p:nvPr/>
        </p:nvCxnSpPr>
        <p:spPr>
          <a:xfrm>
            <a:off x="6000727" y="1406334"/>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84168" y="1221668"/>
            <a:ext cx="330540" cy="400110"/>
          </a:xfrm>
          <a:prstGeom prst="rect">
            <a:avLst/>
          </a:prstGeom>
          <a:noFill/>
        </p:spPr>
        <p:txBody>
          <a:bodyPr wrap="none" rtlCol="0">
            <a:spAutoFit/>
          </a:bodyPr>
          <a:lstStyle/>
          <a:p>
            <a:r>
              <a:rPr lang="fr-FR" sz="2000" i="1" dirty="0" smtClean="0"/>
              <a:t>E</a:t>
            </a:r>
            <a:endParaRPr lang="fr-FR" sz="2000" i="1" dirty="0"/>
          </a:p>
        </p:txBody>
      </p:sp>
      <mc:AlternateContent xmlns:mc="http://schemas.openxmlformats.org/markup-compatibility/2006" xmlns:a14="http://schemas.microsoft.com/office/drawing/2010/main">
        <mc:Choice Requires="a14">
          <p:sp>
            <p:nvSpPr>
              <p:cNvPr id="21" name="TextBox 20"/>
              <p:cNvSpPr txBox="1"/>
              <p:nvPr/>
            </p:nvSpPr>
            <p:spPr>
              <a:xfrm>
                <a:off x="6228184" y="3789040"/>
                <a:ext cx="2944973"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𝑅𝑀𝐴</m:t>
                      </m:r>
                      <m:sSub>
                        <m:sSubPr>
                          <m:ctrlPr>
                            <a:rPr lang="fr-FR" sz="2000" b="0" i="1" smtClean="0">
                              <a:latin typeface="Cambria Math"/>
                            </a:rPr>
                          </m:ctrlPr>
                        </m:sSubPr>
                        <m:e>
                          <m:r>
                            <a:rPr lang="fr-FR" sz="2000" b="0" i="1" smtClean="0">
                              <a:latin typeface="Cambria Math"/>
                            </a:rPr>
                            <m:t>𝑋</m:t>
                          </m:r>
                        </m:e>
                        <m:sub>
                          <m:r>
                            <a:rPr lang="fr-FR" sz="2000" b="0" i="1" smtClean="0">
                              <a:latin typeface="Cambria Math"/>
                            </a:rPr>
                            <m:t>𝐸</m:t>
                          </m:r>
                        </m:sub>
                      </m:sSub>
                      <m:r>
                        <a:rPr lang="fr-FR" sz="2000" b="0" i="1" smtClean="0">
                          <a:latin typeface="Cambria Math"/>
                        </a:rPr>
                        <m:t>(</m:t>
                      </m:r>
                      <m:r>
                        <a:rPr lang="fr-FR" sz="2000" i="1" smtClean="0">
                          <a:latin typeface="Cambria Math"/>
                        </a:rPr>
                        <m:t>𝐻𝑀𝐴</m:t>
                      </m:r>
                      <m:sSub>
                        <m:sSubPr>
                          <m:ctrlPr>
                            <a:rPr lang="fr-FR" sz="2000" i="1">
                              <a:latin typeface="Cambria Math"/>
                            </a:rPr>
                          </m:ctrlPr>
                        </m:sSubPr>
                        <m:e>
                          <m:r>
                            <a:rPr lang="fr-FR" sz="2000" i="1">
                              <a:latin typeface="Cambria Math"/>
                            </a:rPr>
                            <m:t>𝑋</m:t>
                          </m:r>
                        </m:e>
                        <m:sub>
                          <m:r>
                            <a:rPr lang="fr-FR" sz="2000" b="0" i="1" smtClean="0">
                              <a:latin typeface="Cambria Math"/>
                            </a:rPr>
                            <m:t>30</m:t>
                          </m:r>
                          <m:r>
                            <a:rPr lang="fr-FR" sz="2000" i="1">
                              <a:latin typeface="Cambria Math"/>
                            </a:rPr>
                            <m:t>,</m:t>
                          </m:r>
                          <m:r>
                            <a:rPr lang="fr-FR" sz="2000" i="1">
                              <a:latin typeface="Cambria Math"/>
                            </a:rPr>
                            <m:t>𝐸</m:t>
                          </m:r>
                        </m:sub>
                      </m:sSub>
                      <m:d>
                        <m:dPr>
                          <m:ctrlPr>
                            <a:rPr lang="fr-FR" sz="2000" i="1">
                              <a:latin typeface="Cambria Math"/>
                            </a:rPr>
                          </m:ctrlPr>
                        </m:dPr>
                        <m:e>
                          <m:r>
                            <a:rPr lang="fr-FR" sz="2000" i="1">
                              <a:latin typeface="Cambria Math"/>
                            </a:rPr>
                            <m:t>𝐼</m:t>
                          </m:r>
                          <m:r>
                            <a:rPr lang="fr-FR" sz="2000" b="0" i="1" smtClean="0">
                              <a:latin typeface="Cambria Math"/>
                            </a:rPr>
                            <m:t>𝑚</m:t>
                          </m:r>
                        </m:e>
                      </m:d>
                      <m:r>
                        <a:rPr lang="fr-FR" sz="2000" b="0" i="1" smtClean="0">
                          <a:latin typeface="Cambria Math"/>
                        </a:rPr>
                        <m:t>)</m:t>
                      </m:r>
                    </m:oMath>
                  </m:oMathPara>
                </a14:m>
                <a:endParaRPr lang="fr-FR"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228184" y="3789040"/>
                <a:ext cx="2944973" cy="413511"/>
              </a:xfrm>
              <a:prstGeom prst="rect">
                <a:avLst/>
              </a:prstGeom>
              <a:blipFill rotWithShape="1">
                <a:blip r:embed="rId7"/>
                <a:stretch>
                  <a:fillRect b="-11940"/>
                </a:stretch>
              </a:blipFill>
            </p:spPr>
            <p:txBody>
              <a:bodyPr/>
              <a:lstStyle/>
              <a:p>
                <a:r>
                  <a:rPr lang="fr-FR">
                    <a:noFill/>
                  </a:rPr>
                  <a:t> </a:t>
                </a:r>
              </a:p>
            </p:txBody>
          </p:sp>
        </mc:Fallback>
      </mc:AlternateContent>
      <p:cxnSp>
        <p:nvCxnSpPr>
          <p:cNvPr id="10" name="Straight Connector 9"/>
          <p:cNvCxnSpPr/>
          <p:nvPr/>
        </p:nvCxnSpPr>
        <p:spPr>
          <a:xfrm>
            <a:off x="-108520" y="4221088"/>
            <a:ext cx="93547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BlueueBi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01" y="3831099"/>
            <a:ext cx="9144000" cy="3057935"/>
          </a:xfrm>
          <a:prstGeom prst="rect">
            <a:avLst/>
          </a:prstGeom>
        </p:spPr>
      </p:pic>
      <p:pic>
        <p:nvPicPr>
          <p:cNvPr id="23" name="HMax9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402" y="3831099"/>
            <a:ext cx="9143997" cy="3057934"/>
          </a:xfrm>
          <a:prstGeom prst="rect">
            <a:avLst/>
          </a:prstGeom>
        </p:spPr>
      </p:pic>
      <p:pic>
        <p:nvPicPr>
          <p:cNvPr id="24" name="RegMax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402" y="3831099"/>
            <a:ext cx="9143997" cy="3057933"/>
          </a:xfrm>
          <a:prstGeom prst="rect">
            <a:avLst/>
          </a:prstGeom>
        </p:spPr>
      </p:pic>
      <mc:AlternateContent xmlns:mc="http://schemas.openxmlformats.org/markup-compatibility/2006" xmlns:a14="http://schemas.microsoft.com/office/drawing/2010/main">
        <mc:Choice Requires="a14">
          <p:sp>
            <p:nvSpPr>
              <p:cNvPr id="25" name="TextBox 24"/>
              <p:cNvSpPr txBox="1"/>
              <p:nvPr/>
            </p:nvSpPr>
            <p:spPr>
              <a:xfrm>
                <a:off x="8208613" y="5296175"/>
                <a:ext cx="56573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𝐼𝑚</m:t>
                      </m:r>
                    </m:oMath>
                  </m:oMathPara>
                </a14:m>
                <a:endParaRPr lang="fr-FR"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208613" y="5296175"/>
                <a:ext cx="565731" cy="400110"/>
              </a:xfrm>
              <a:prstGeom prst="rect">
                <a:avLst/>
              </a:prstGeom>
              <a:blipFill rotWithShape="1">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170639" y="5805264"/>
                <a:ext cx="1889043"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i="1" smtClean="0">
                          <a:latin typeface="Cambria Math"/>
                        </a:rPr>
                        <m:t>𝐻𝑀𝐴</m:t>
                      </m:r>
                      <m:sSub>
                        <m:sSubPr>
                          <m:ctrlPr>
                            <a:rPr lang="fr-FR" sz="2000" i="1">
                              <a:latin typeface="Cambria Math"/>
                            </a:rPr>
                          </m:ctrlPr>
                        </m:sSubPr>
                        <m:e>
                          <m:r>
                            <a:rPr lang="fr-FR" sz="2000" i="1">
                              <a:latin typeface="Cambria Math"/>
                            </a:rPr>
                            <m:t>𝑋</m:t>
                          </m:r>
                        </m:e>
                        <m:sub>
                          <m:r>
                            <a:rPr lang="fr-FR" sz="2000" b="0" i="1" smtClean="0">
                              <a:latin typeface="Cambria Math"/>
                            </a:rPr>
                            <m:t>90</m:t>
                          </m:r>
                          <m:r>
                            <a:rPr lang="fr-FR" sz="2000" i="1">
                              <a:latin typeface="Cambria Math"/>
                            </a:rPr>
                            <m:t>,</m:t>
                          </m:r>
                          <m:r>
                            <a:rPr lang="fr-FR" sz="2000" i="1">
                              <a:latin typeface="Cambria Math"/>
                            </a:rPr>
                            <m:t>𝐸</m:t>
                          </m:r>
                        </m:sub>
                      </m:sSub>
                      <m:d>
                        <m:dPr>
                          <m:ctrlPr>
                            <a:rPr lang="fr-FR" sz="2000" i="1">
                              <a:latin typeface="Cambria Math"/>
                            </a:rPr>
                          </m:ctrlPr>
                        </m:dPr>
                        <m:e>
                          <m:r>
                            <a:rPr lang="fr-FR" sz="2000" i="1">
                              <a:latin typeface="Cambria Math"/>
                            </a:rPr>
                            <m:t>𝐼</m:t>
                          </m:r>
                          <m:r>
                            <a:rPr lang="fr-FR" sz="2000" b="0" i="1" smtClean="0">
                              <a:latin typeface="Cambria Math"/>
                            </a:rPr>
                            <m:t>𝑚</m:t>
                          </m:r>
                        </m:e>
                      </m:d>
                    </m:oMath>
                  </m:oMathPara>
                </a14:m>
                <a:endParaRPr lang="fr-FR" sz="2000" dirty="0"/>
              </a:p>
            </p:txBody>
          </p:sp>
        </mc:Choice>
        <mc:Fallback xmlns="">
          <p:sp>
            <p:nvSpPr>
              <p:cNvPr id="26" name="TextBox 25"/>
              <p:cNvSpPr txBox="1">
                <a:spLocks noRot="1" noChangeAspect="1" noMove="1" noResize="1" noEditPoints="1" noAdjustHandles="1" noChangeArrowheads="1" noChangeShapeType="1" noTextEdit="1"/>
              </p:cNvSpPr>
              <p:nvPr/>
            </p:nvSpPr>
            <p:spPr>
              <a:xfrm>
                <a:off x="7170639" y="5805264"/>
                <a:ext cx="1889043" cy="413511"/>
              </a:xfrm>
              <a:prstGeom prst="rect">
                <a:avLst/>
              </a:prstGeom>
              <a:blipFill rotWithShape="1">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300192" y="6427137"/>
                <a:ext cx="2938561"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0" i="1" smtClean="0">
                          <a:latin typeface="Cambria Math"/>
                        </a:rPr>
                        <m:t>𝑅𝑀𝐴</m:t>
                      </m:r>
                      <m:sSub>
                        <m:sSubPr>
                          <m:ctrlPr>
                            <a:rPr lang="fr-FR" sz="2000" b="0" i="1" smtClean="0">
                              <a:latin typeface="Cambria Math"/>
                            </a:rPr>
                          </m:ctrlPr>
                        </m:sSubPr>
                        <m:e>
                          <m:r>
                            <a:rPr lang="fr-FR" sz="2000" b="0" i="1" smtClean="0">
                              <a:latin typeface="Cambria Math"/>
                            </a:rPr>
                            <m:t>𝑋</m:t>
                          </m:r>
                        </m:e>
                        <m:sub>
                          <m:r>
                            <a:rPr lang="fr-FR" sz="2000" b="0" i="1" smtClean="0">
                              <a:latin typeface="Cambria Math"/>
                            </a:rPr>
                            <m:t>𝐸</m:t>
                          </m:r>
                        </m:sub>
                      </m:sSub>
                      <m:r>
                        <a:rPr lang="fr-FR" sz="2000" b="0" i="1" smtClean="0">
                          <a:latin typeface="Cambria Math"/>
                        </a:rPr>
                        <m:t>(</m:t>
                      </m:r>
                      <m:r>
                        <a:rPr lang="fr-FR" sz="2000" i="1" smtClean="0">
                          <a:latin typeface="Cambria Math"/>
                        </a:rPr>
                        <m:t>𝐻𝑀𝐴</m:t>
                      </m:r>
                      <m:sSub>
                        <m:sSubPr>
                          <m:ctrlPr>
                            <a:rPr lang="fr-FR" sz="2000" i="1">
                              <a:latin typeface="Cambria Math"/>
                            </a:rPr>
                          </m:ctrlPr>
                        </m:sSubPr>
                        <m:e>
                          <m:r>
                            <a:rPr lang="fr-FR" sz="2000" i="1">
                              <a:latin typeface="Cambria Math"/>
                            </a:rPr>
                            <m:t>𝑋</m:t>
                          </m:r>
                        </m:e>
                        <m:sub>
                          <m:r>
                            <a:rPr lang="fr-FR" sz="2000" b="0" i="1" smtClean="0">
                              <a:latin typeface="Cambria Math"/>
                            </a:rPr>
                            <m:t>90</m:t>
                          </m:r>
                          <m:r>
                            <a:rPr lang="fr-FR" sz="2000" i="1">
                              <a:latin typeface="Cambria Math"/>
                            </a:rPr>
                            <m:t>,</m:t>
                          </m:r>
                          <m:r>
                            <a:rPr lang="fr-FR" sz="2000" i="1">
                              <a:latin typeface="Cambria Math"/>
                            </a:rPr>
                            <m:t>𝐸</m:t>
                          </m:r>
                        </m:sub>
                      </m:sSub>
                      <m:d>
                        <m:dPr>
                          <m:ctrlPr>
                            <a:rPr lang="fr-FR" sz="2000" i="1">
                              <a:latin typeface="Cambria Math"/>
                            </a:rPr>
                          </m:ctrlPr>
                        </m:dPr>
                        <m:e>
                          <m:r>
                            <a:rPr lang="fr-FR" sz="2000" i="1">
                              <a:latin typeface="Cambria Math"/>
                            </a:rPr>
                            <m:t>𝐼</m:t>
                          </m:r>
                          <m:r>
                            <a:rPr lang="fr-FR" sz="2000" b="0" i="1" smtClean="0">
                              <a:latin typeface="Cambria Math"/>
                            </a:rPr>
                            <m:t>𝑚</m:t>
                          </m:r>
                        </m:e>
                      </m:d>
                      <m:r>
                        <a:rPr lang="fr-FR" sz="2000" b="0" i="1" smtClean="0">
                          <a:latin typeface="Cambria Math"/>
                        </a:rPr>
                        <m:t>)</m:t>
                      </m:r>
                    </m:oMath>
                  </m:oMathPara>
                </a14:m>
                <a:endParaRPr lang="fr-FR" sz="2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6300192" y="6427137"/>
                <a:ext cx="2938561" cy="413511"/>
              </a:xfrm>
              <a:prstGeom prst="rect">
                <a:avLst/>
              </a:prstGeom>
              <a:blipFill rotWithShape="1">
                <a:blip r:embed="rId12"/>
                <a:stretch>
                  <a:fillRect b="-10294"/>
                </a:stretch>
              </a:blipFill>
            </p:spPr>
            <p:txBody>
              <a:bodyPr/>
              <a:lstStyle/>
              <a:p>
                <a:r>
                  <a:rPr lang="fr-FR">
                    <a:noFill/>
                  </a:rPr>
                  <a:t> </a:t>
                </a:r>
              </a:p>
            </p:txBody>
          </p:sp>
        </mc:Fallback>
      </mc:AlternateContent>
      <p:sp>
        <p:nvSpPr>
          <p:cNvPr id="11" name="TextBox 10"/>
          <p:cNvSpPr txBox="1"/>
          <p:nvPr/>
        </p:nvSpPr>
        <p:spPr>
          <a:xfrm>
            <a:off x="51993" y="2671120"/>
            <a:ext cx="4717702" cy="707886"/>
          </a:xfrm>
          <a:prstGeom prst="rect">
            <a:avLst/>
          </a:prstGeom>
          <a:noFill/>
        </p:spPr>
        <p:txBody>
          <a:bodyPr wrap="none" rtlCol="0">
            <a:spAutoFit/>
          </a:bodyPr>
          <a:lstStyle/>
          <a:p>
            <a:r>
              <a:rPr lang="fr-FR" sz="2000" dirty="0" smtClean="0"/>
              <a:t>A h=30, on identifie trois </a:t>
            </a:r>
            <a:r>
              <a:rPr lang="fr-FR" sz="2000" dirty="0" err="1" smtClean="0"/>
              <a:t>extremas</a:t>
            </a:r>
            <a:r>
              <a:rPr lang="fr-FR" sz="2000" dirty="0" smtClean="0"/>
              <a:t> régionaux </a:t>
            </a:r>
          </a:p>
          <a:p>
            <a:r>
              <a:rPr lang="fr-FR" sz="2000" dirty="0" smtClean="0"/>
              <a:t>intéressants…</a:t>
            </a:r>
            <a:endParaRPr lang="fr-FR" sz="2000" dirty="0"/>
          </a:p>
        </p:txBody>
      </p:sp>
      <p:sp>
        <p:nvSpPr>
          <p:cNvPr id="30" name="TextBox 29"/>
          <p:cNvSpPr txBox="1"/>
          <p:nvPr/>
        </p:nvSpPr>
        <p:spPr>
          <a:xfrm>
            <a:off x="30535" y="5805264"/>
            <a:ext cx="5235472" cy="707886"/>
          </a:xfrm>
          <a:prstGeom prst="rect">
            <a:avLst/>
          </a:prstGeom>
          <a:noFill/>
        </p:spPr>
        <p:txBody>
          <a:bodyPr wrap="none" rtlCol="0">
            <a:spAutoFit/>
          </a:bodyPr>
          <a:lstStyle/>
          <a:p>
            <a:r>
              <a:rPr lang="fr-FR" sz="2000" dirty="0" smtClean="0"/>
              <a:t>A h=90, on identifie deux </a:t>
            </a:r>
            <a:r>
              <a:rPr lang="fr-FR" sz="2000" dirty="0" err="1" smtClean="0"/>
              <a:t>extremas</a:t>
            </a:r>
            <a:r>
              <a:rPr lang="fr-FR" sz="2000" dirty="0" smtClean="0"/>
              <a:t> régionaux trop </a:t>
            </a:r>
          </a:p>
          <a:p>
            <a:r>
              <a:rPr lang="fr-FR" sz="2000" dirty="0" smtClean="0"/>
              <a:t>larges</a:t>
            </a:r>
            <a:endParaRPr lang="fr-FR" sz="2000" dirty="0"/>
          </a:p>
        </p:txBody>
      </p:sp>
    </p:spTree>
    <p:extLst>
      <p:ext uri="{BB962C8B-B14F-4D97-AF65-F5344CB8AC3E}">
        <p14:creationId xmlns:p14="http://schemas.microsoft.com/office/powerpoint/2010/main" val="3778326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urs">
      <a:majorFont>
        <a:latin typeface="Adobe Garamond Pro"/>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ten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urs">
      <a:majorFont>
        <a:latin typeface="Adobe Garamond Pro"/>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6013</TotalTime>
  <Words>5669</Words>
  <Application>Microsoft Office PowerPoint</Application>
  <PresentationFormat>On-screen Show (4:3)</PresentationFormat>
  <Paragraphs>908</Paragraphs>
  <Slides>106</Slides>
  <Notes>41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106</vt:i4>
      </vt:variant>
    </vt:vector>
  </HeadingPairs>
  <TitlesOfParts>
    <vt:vector size="110" baseType="lpstr">
      <vt:lpstr>Titres</vt:lpstr>
      <vt:lpstr>Contenu</vt:lpstr>
      <vt:lpstr>1_Contenu</vt:lpstr>
      <vt:lpstr>Worksheet</vt:lpstr>
      <vt:lpstr>PowerPoint Presentation</vt:lpstr>
      <vt:lpstr>Introduction</vt:lpstr>
      <vt:lpstr>Introduction</vt:lpstr>
      <vt:lpstr>Introduction</vt:lpstr>
      <vt:lpstr>Introduction</vt:lpstr>
      <vt:lpstr>Introduction</vt:lpstr>
      <vt:lpstr>Introduction</vt:lpstr>
      <vt:lpstr>Introduction</vt:lpstr>
      <vt:lpstr>Introduction</vt:lpstr>
      <vt:lpstr>Introduction</vt:lpstr>
      <vt:lpstr>Plan</vt:lpstr>
      <vt:lpstr>Erosion et dilatation en niveau de gris</vt:lpstr>
      <vt:lpstr>L’érosion</vt:lpstr>
      <vt:lpstr>L’érosion en niveau de gris</vt:lpstr>
      <vt:lpstr>L’érosion en niveau de gris</vt:lpstr>
      <vt:lpstr>L’érosion en niveau de gris</vt:lpstr>
      <vt:lpstr>L’érosion en niveau de gris</vt:lpstr>
      <vt:lpstr>L’érosion en niveau de gris</vt:lpstr>
      <vt:lpstr>L’érosion en niveau de gris</vt:lpstr>
      <vt:lpstr>La dilatation</vt:lpstr>
      <vt:lpstr>La dilatation en niveau de gris</vt:lpstr>
      <vt:lpstr>La dilatation en niveau de gris</vt:lpstr>
      <vt:lpstr>La dilatation en niveau de gris</vt:lpstr>
      <vt:lpstr>La dilatation en niveau de gris</vt:lpstr>
      <vt:lpstr>La dilatation en niveau de gris</vt:lpstr>
      <vt:lpstr>La dilatation en niveau de gris</vt:lpstr>
      <vt:lpstr>Propriétés de l’érosion et de la dilatation</vt:lpstr>
      <vt:lpstr>Erosion et dilatation : propriétés</vt:lpstr>
      <vt:lpstr>Erosion et dilatation : propriétés</vt:lpstr>
      <vt:lpstr>Erosion et dilatation : propriétés</vt:lpstr>
      <vt:lpstr>Erosion et dilatation : propriétés</vt:lpstr>
      <vt:lpstr>Erosion et dilatation : propriétés</vt:lpstr>
      <vt:lpstr>Conclusion &amp; applications</vt:lpstr>
      <vt:lpstr>Erosion et dilatation : conclusion &amp; applications</vt:lpstr>
      <vt:lpstr>Erosion et dilatation : conclusion &amp; applications</vt:lpstr>
      <vt:lpstr>Erosion et dilatation : conclusion &amp; applications</vt:lpstr>
      <vt:lpstr>Ouverture et fermeture en niveau de gris</vt:lpstr>
      <vt:lpstr>L’ouverture</vt:lpstr>
      <vt:lpstr>L’ouverture en niveau de gris</vt:lpstr>
      <vt:lpstr>L’ouverture en niveau de gris</vt:lpstr>
      <vt:lpstr>L’ouverture en niveau de gris</vt:lpstr>
      <vt:lpstr>La fermeture</vt:lpstr>
      <vt:lpstr>La fermeture en niveau de gris</vt:lpstr>
      <vt:lpstr>La fermeture en niveau de gris</vt:lpstr>
      <vt:lpstr>La fermeture en niveau de gris</vt:lpstr>
      <vt:lpstr>Propriétés de l’ouverture et de la fermeture</vt:lpstr>
      <vt:lpstr>Ouverture et fermeture : propriétés</vt:lpstr>
      <vt:lpstr>Conclusion &amp; applications</vt:lpstr>
      <vt:lpstr>Ouverture et fermeture : conclusion &amp; applications</vt:lpstr>
      <vt:lpstr>Cas pratique : suppression de bruit poivre et sel</vt:lpstr>
      <vt:lpstr>Cas pratique : top hat</vt:lpstr>
      <vt:lpstr>Cas pratique : top hat</vt:lpstr>
      <vt:lpstr>Filtres par reconstruction</vt:lpstr>
      <vt:lpstr>Reconstruction inférieure et   ouverture par reconstruction</vt:lpstr>
      <vt:lpstr>Reconstruction inférieure</vt:lpstr>
      <vt:lpstr>Reconstruction inférieure</vt:lpstr>
      <vt:lpstr>Reconstruction inférieure</vt:lpstr>
      <vt:lpstr>Reconstruction inférieure</vt:lpstr>
      <vt:lpstr>Reconstruction inférieure</vt:lpstr>
      <vt:lpstr>Reconstruction inférieure</vt:lpstr>
      <vt:lpstr>Reconstruction inférieure</vt:lpstr>
      <vt:lpstr>L’ouverture par reconstruction</vt:lpstr>
      <vt:lpstr>L’ouverture par reconstruction</vt:lpstr>
      <vt:lpstr>L’ouverture par reconstruction</vt:lpstr>
      <vt:lpstr>L’ouverture par reconstruction</vt:lpstr>
      <vt:lpstr>Reconstruction supérieure et   fermeture par reconstruction</vt:lpstr>
      <vt:lpstr>Reconstruction supérieure</vt:lpstr>
      <vt:lpstr>Reconstruction supérieure</vt:lpstr>
      <vt:lpstr>Reconstruction supérieure</vt:lpstr>
      <vt:lpstr>Reconstruction supérieure</vt:lpstr>
      <vt:lpstr>Reconstruction supérieure</vt:lpstr>
      <vt:lpstr>Reconstruction inférieure</vt:lpstr>
      <vt:lpstr>Reconstruction inférieure</vt:lpstr>
      <vt:lpstr>Reconstruction inférieure</vt:lpstr>
      <vt:lpstr>La fermeture par reconstruction</vt:lpstr>
      <vt:lpstr>La fermeture par reconstruction</vt:lpstr>
      <vt:lpstr>Propriétés des filtres par reconstruction</vt:lpstr>
      <vt:lpstr>Propriétés des filtres par reconstruction</vt:lpstr>
      <vt:lpstr>Propriétés des filtres par reconstruction</vt:lpstr>
      <vt:lpstr>Propriétés des filtres par reconstruction</vt:lpstr>
      <vt:lpstr>Propriétés des filtres par reconstruction</vt:lpstr>
      <vt:lpstr>Filtres avancés</vt:lpstr>
      <vt:lpstr>ASF en niveau de gris</vt:lpstr>
      <vt:lpstr>ASF en niveau de gris</vt:lpstr>
      <vt:lpstr>ASF en niveau de gris</vt:lpstr>
      <vt:lpstr>ASF en niveau de gris</vt:lpstr>
      <vt:lpstr>ASF par reconstruction</vt:lpstr>
      <vt:lpstr>ASF en niveau de gris</vt:lpstr>
      <vt:lpstr>ASF par reconstruction</vt:lpstr>
      <vt:lpstr>H-extrema et extrema régionaux</vt:lpstr>
      <vt:lpstr>H-extrema</vt:lpstr>
      <vt:lpstr>H-extrema</vt:lpstr>
      <vt:lpstr>H-extrema</vt:lpstr>
      <vt:lpstr>Extrema régionaux</vt:lpstr>
      <vt:lpstr>Extrema régionaux</vt:lpstr>
      <vt:lpstr>Extrema régionaux</vt:lpstr>
      <vt:lpstr>Extrema régionaux</vt:lpstr>
      <vt:lpstr>Extrema régionaux : applications</vt:lpstr>
      <vt:lpstr>Extrema régionaux : applications</vt:lpstr>
      <vt:lpstr>Extrema régionaux : applications</vt:lpstr>
      <vt:lpstr>Extrema régionaux : applications</vt:lpstr>
      <vt:lpstr>La ligne de partage des eaux</vt:lpstr>
      <vt:lpstr>La ligne de partage des eaux</vt:lpstr>
      <vt:lpstr>La ligne de partage des eaux</vt:lpstr>
      <vt:lpstr>La ligne de partage des eaux</vt:lpstr>
      <vt:lpstr>La ligne de partage des eaux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John</cp:lastModifiedBy>
  <cp:revision>284</cp:revision>
  <dcterms:created xsi:type="dcterms:W3CDTF">2012-11-18T19:41:47Z</dcterms:created>
  <dcterms:modified xsi:type="dcterms:W3CDTF">2013-01-15T10:51:48Z</dcterms:modified>
</cp:coreProperties>
</file>