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45"/>
  </p:notesMasterIdLst>
  <p:handoutMasterIdLst>
    <p:handoutMasterId r:id="rId146"/>
  </p:handoutMasterIdLst>
  <p:sldIdLst>
    <p:sldId id="256" r:id="rId3"/>
    <p:sldId id="371" r:id="rId4"/>
    <p:sldId id="377" r:id="rId5"/>
    <p:sldId id="359" r:id="rId6"/>
    <p:sldId id="367" r:id="rId7"/>
    <p:sldId id="368" r:id="rId8"/>
    <p:sldId id="369" r:id="rId9"/>
    <p:sldId id="370" r:id="rId10"/>
    <p:sldId id="372" r:id="rId11"/>
    <p:sldId id="373" r:id="rId12"/>
    <p:sldId id="378" r:id="rId13"/>
    <p:sldId id="379" r:id="rId14"/>
    <p:sldId id="374" r:id="rId15"/>
    <p:sldId id="375" r:id="rId16"/>
    <p:sldId id="376" r:id="rId17"/>
    <p:sldId id="380" r:id="rId18"/>
    <p:sldId id="257" r:id="rId19"/>
    <p:sldId id="259" r:id="rId20"/>
    <p:sldId id="260" r:id="rId21"/>
    <p:sldId id="261" r:id="rId22"/>
    <p:sldId id="262" r:id="rId23"/>
    <p:sldId id="263" r:id="rId24"/>
    <p:sldId id="264" r:id="rId25"/>
    <p:sldId id="381" r:id="rId26"/>
    <p:sldId id="382" r:id="rId27"/>
    <p:sldId id="258" r:id="rId28"/>
    <p:sldId id="265" r:id="rId29"/>
    <p:sldId id="270" r:id="rId30"/>
    <p:sldId id="268" r:id="rId31"/>
    <p:sldId id="266" r:id="rId32"/>
    <p:sldId id="383" r:id="rId33"/>
    <p:sldId id="386" r:id="rId34"/>
    <p:sldId id="384" r:id="rId35"/>
    <p:sldId id="269" r:id="rId36"/>
    <p:sldId id="271" r:id="rId37"/>
    <p:sldId id="385" r:id="rId38"/>
    <p:sldId id="272" r:id="rId39"/>
    <p:sldId id="273" r:id="rId40"/>
    <p:sldId id="387" r:id="rId41"/>
    <p:sldId id="388" r:id="rId42"/>
    <p:sldId id="277" r:id="rId43"/>
    <p:sldId id="280" r:id="rId44"/>
    <p:sldId id="281" r:id="rId45"/>
    <p:sldId id="282" r:id="rId46"/>
    <p:sldId id="285" r:id="rId47"/>
    <p:sldId id="283" r:id="rId48"/>
    <p:sldId id="284" r:id="rId49"/>
    <p:sldId id="278" r:id="rId50"/>
    <p:sldId id="286" r:id="rId51"/>
    <p:sldId id="287" r:id="rId52"/>
    <p:sldId id="288" r:id="rId53"/>
    <p:sldId id="343" r:id="rId54"/>
    <p:sldId id="344" r:id="rId55"/>
    <p:sldId id="389" r:id="rId56"/>
    <p:sldId id="279" r:id="rId57"/>
    <p:sldId id="292" r:id="rId58"/>
    <p:sldId id="289" r:id="rId59"/>
    <p:sldId id="290" r:id="rId60"/>
    <p:sldId id="291" r:id="rId61"/>
    <p:sldId id="390" r:id="rId62"/>
    <p:sldId id="391" r:id="rId63"/>
    <p:sldId id="392" r:id="rId64"/>
    <p:sldId id="295" r:id="rId65"/>
    <p:sldId id="296" r:id="rId66"/>
    <p:sldId id="297" r:id="rId67"/>
    <p:sldId id="298" r:id="rId68"/>
    <p:sldId id="394" r:id="rId69"/>
    <p:sldId id="300" r:id="rId70"/>
    <p:sldId id="393" r:id="rId71"/>
    <p:sldId id="301" r:id="rId72"/>
    <p:sldId id="302" r:id="rId73"/>
    <p:sldId id="304" r:id="rId74"/>
    <p:sldId id="395" r:id="rId75"/>
    <p:sldId id="305" r:id="rId76"/>
    <p:sldId id="306" r:id="rId77"/>
    <p:sldId id="308" r:id="rId78"/>
    <p:sldId id="307" r:id="rId79"/>
    <p:sldId id="396" r:id="rId80"/>
    <p:sldId id="309" r:id="rId81"/>
    <p:sldId id="310" r:id="rId82"/>
    <p:sldId id="346" r:id="rId83"/>
    <p:sldId id="345" r:id="rId84"/>
    <p:sldId id="397" r:id="rId85"/>
    <p:sldId id="398" r:id="rId86"/>
    <p:sldId id="311" r:id="rId87"/>
    <p:sldId id="313" r:id="rId88"/>
    <p:sldId id="315" r:id="rId89"/>
    <p:sldId id="314" r:id="rId90"/>
    <p:sldId id="316" r:id="rId91"/>
    <p:sldId id="321" r:id="rId92"/>
    <p:sldId id="341" r:id="rId93"/>
    <p:sldId id="317" r:id="rId94"/>
    <p:sldId id="399" r:id="rId95"/>
    <p:sldId id="312" r:id="rId96"/>
    <p:sldId id="318" r:id="rId97"/>
    <p:sldId id="319" r:id="rId98"/>
    <p:sldId id="320" r:id="rId99"/>
    <p:sldId id="322" r:id="rId100"/>
    <p:sldId id="325" r:id="rId101"/>
    <p:sldId id="323" r:id="rId102"/>
    <p:sldId id="326" r:id="rId103"/>
    <p:sldId id="327" r:id="rId104"/>
    <p:sldId id="400" r:id="rId105"/>
    <p:sldId id="329" r:id="rId106"/>
    <p:sldId id="330" r:id="rId107"/>
    <p:sldId id="331" r:id="rId108"/>
    <p:sldId id="332" r:id="rId109"/>
    <p:sldId id="401" r:id="rId110"/>
    <p:sldId id="402" r:id="rId111"/>
    <p:sldId id="403" r:id="rId112"/>
    <p:sldId id="337" r:id="rId113"/>
    <p:sldId id="333" r:id="rId114"/>
    <p:sldId id="334" r:id="rId115"/>
    <p:sldId id="335" r:id="rId116"/>
    <p:sldId id="338" r:id="rId117"/>
    <p:sldId id="339" r:id="rId118"/>
    <p:sldId id="342" r:id="rId119"/>
    <p:sldId id="404" r:id="rId120"/>
    <p:sldId id="360" r:id="rId121"/>
    <p:sldId id="361" r:id="rId122"/>
    <p:sldId id="365" r:id="rId123"/>
    <p:sldId id="362" r:id="rId124"/>
    <p:sldId id="363" r:id="rId125"/>
    <p:sldId id="364" r:id="rId126"/>
    <p:sldId id="366" r:id="rId127"/>
    <p:sldId id="405" r:id="rId128"/>
    <p:sldId id="406" r:id="rId129"/>
    <p:sldId id="340" r:id="rId130"/>
    <p:sldId id="409" r:id="rId131"/>
    <p:sldId id="347" r:id="rId132"/>
    <p:sldId id="348" r:id="rId133"/>
    <p:sldId id="349" r:id="rId134"/>
    <p:sldId id="350" r:id="rId135"/>
    <p:sldId id="410" r:id="rId136"/>
    <p:sldId id="351" r:id="rId137"/>
    <p:sldId id="352" r:id="rId138"/>
    <p:sldId id="353" r:id="rId139"/>
    <p:sldId id="354" r:id="rId140"/>
    <p:sldId id="355" r:id="rId141"/>
    <p:sldId id="356" r:id="rId142"/>
    <p:sldId id="357" r:id="rId143"/>
    <p:sldId id="358" r:id="rId144"/>
  </p:sldIdLst>
  <p:sldSz cx="9144000" cy="6858000" type="screen4x3"/>
  <p:notesSz cx="987425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2EB"/>
    <a:srgbClr val="33CCFF"/>
    <a:srgbClr val="047FBC"/>
    <a:srgbClr val="9FDEFD"/>
    <a:srgbClr val="F0D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50" y="66"/>
      </p:cViewPr>
      <p:guideLst>
        <p:guide orient="horz" pos="2160"/>
        <p:guide pos="2880"/>
      </p:guideLst>
    </p:cSldViewPr>
  </p:slideViewPr>
  <p:notesTextViewPr>
    <p:cViewPr>
      <p:scale>
        <a:sx n="1" d="1"/>
        <a:sy n="1" d="1"/>
      </p:scale>
      <p:origin x="0" y="0"/>
    </p:cViewPr>
  </p:notesTextViewPr>
  <p:sorterViewPr>
    <p:cViewPr>
      <p:scale>
        <a:sx n="100" d="100"/>
        <a:sy n="100" d="100"/>
      </p:scale>
      <p:origin x="0" y="2478"/>
    </p:cViewPr>
  </p:sorterViewPr>
  <p:notesViewPr>
    <p:cSldViewPr>
      <p:cViewPr varScale="1">
        <p:scale>
          <a:sx n="123" d="100"/>
          <a:sy n="123" d="100"/>
        </p:scale>
        <p:origin x="-1464" y="-108"/>
      </p:cViewPr>
      <p:guideLst>
        <p:guide orient="horz" pos="2160"/>
        <p:guide pos="311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57.emf"/><Relationship Id="rId1" Type="http://schemas.openxmlformats.org/officeDocument/2006/relationships/image" Target="../media/image61.emf"/><Relationship Id="rId4"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4"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4"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4" Type="http://schemas.openxmlformats.org/officeDocument/2006/relationships/image" Target="../media/image7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4" Type="http://schemas.openxmlformats.org/officeDocument/2006/relationships/image" Target="../media/image83.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image" Target="../media/image96.emf"/><Relationship Id="rId3" Type="http://schemas.openxmlformats.org/officeDocument/2006/relationships/image" Target="../media/image86.emf"/><Relationship Id="rId7" Type="http://schemas.openxmlformats.org/officeDocument/2006/relationships/image" Target="../media/image90.emf"/><Relationship Id="rId12" Type="http://schemas.openxmlformats.org/officeDocument/2006/relationships/image" Target="../media/image95.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11" Type="http://schemas.openxmlformats.org/officeDocument/2006/relationships/image" Target="../media/image94.emf"/><Relationship Id="rId5" Type="http://schemas.openxmlformats.org/officeDocument/2006/relationships/image" Target="../media/image88.emf"/><Relationship Id="rId15" Type="http://schemas.openxmlformats.org/officeDocument/2006/relationships/image" Target="../media/image98.emf"/><Relationship Id="rId10" Type="http://schemas.openxmlformats.org/officeDocument/2006/relationships/image" Target="../media/image93.emf"/><Relationship Id="rId4" Type="http://schemas.openxmlformats.org/officeDocument/2006/relationships/image" Target="../media/image87.emf"/><Relationship Id="rId9" Type="http://schemas.openxmlformats.org/officeDocument/2006/relationships/image" Target="../media/image92.emf"/><Relationship Id="rId14" Type="http://schemas.openxmlformats.org/officeDocument/2006/relationships/image" Target="../media/image9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 Id="rId5" Type="http://schemas.openxmlformats.org/officeDocument/2006/relationships/image" Target="../media/image105.emf"/><Relationship Id="rId4" Type="http://schemas.openxmlformats.org/officeDocument/2006/relationships/image" Target="../media/image104.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image" Target="../media/image11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3.emf"/><Relationship Id="rId1"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image" Target="../media/image112.emf"/><Relationship Id="rId4" Type="http://schemas.openxmlformats.org/officeDocument/2006/relationships/image" Target="../media/image12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 Id="rId4" Type="http://schemas.openxmlformats.org/officeDocument/2006/relationships/image" Target="../media/image11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image" Target="../media/image139.emf"/><Relationship Id="rId1" Type="http://schemas.openxmlformats.org/officeDocument/2006/relationships/image" Target="../media/image138.emf"/><Relationship Id="rId6" Type="http://schemas.openxmlformats.org/officeDocument/2006/relationships/image" Target="../media/image112.emf"/><Relationship Id="rId5" Type="http://schemas.openxmlformats.org/officeDocument/2006/relationships/image" Target="../media/image142.emf"/><Relationship Id="rId4" Type="http://schemas.openxmlformats.org/officeDocument/2006/relationships/image" Target="../media/image141.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image" Target="../media/image161.emf"/><Relationship Id="rId1" Type="http://schemas.openxmlformats.org/officeDocument/2006/relationships/image" Target="../media/image160.emf"/><Relationship Id="rId5" Type="http://schemas.openxmlformats.org/officeDocument/2006/relationships/image" Target="../media/image112.emf"/><Relationship Id="rId4" Type="http://schemas.openxmlformats.org/officeDocument/2006/relationships/image" Target="../media/image163.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65.emf"/><Relationship Id="rId1" Type="http://schemas.openxmlformats.org/officeDocument/2006/relationships/image" Target="../media/image164.emf"/><Relationship Id="rId4" Type="http://schemas.openxmlformats.org/officeDocument/2006/relationships/image" Target="../media/image16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1.emf"/><Relationship Id="rId1" Type="http://schemas.openxmlformats.org/officeDocument/2006/relationships/image" Target="../media/image170.emf"/><Relationship Id="rId4" Type="http://schemas.openxmlformats.org/officeDocument/2006/relationships/image" Target="../media/image173.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75.emf"/><Relationship Id="rId2" Type="http://schemas.openxmlformats.org/officeDocument/2006/relationships/image" Target="../media/image174.emf"/><Relationship Id="rId1" Type="http://schemas.openxmlformats.org/officeDocument/2006/relationships/image" Target="../media/image170.emf"/><Relationship Id="rId4" Type="http://schemas.openxmlformats.org/officeDocument/2006/relationships/image" Target="../media/image173.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76.emf"/><Relationship Id="rId1" Type="http://schemas.openxmlformats.org/officeDocument/2006/relationships/image" Target="../media/image170.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image" Target="../media/image178.emf"/><Relationship Id="rId1" Type="http://schemas.openxmlformats.org/officeDocument/2006/relationships/image" Target="../media/image177.emf"/><Relationship Id="rId4" Type="http://schemas.openxmlformats.org/officeDocument/2006/relationships/image" Target="../media/image17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emf"/><Relationship Id="rId1" Type="http://schemas.openxmlformats.org/officeDocument/2006/relationships/image" Target="../media/image180.emf"/><Relationship Id="rId5" Type="http://schemas.openxmlformats.org/officeDocument/2006/relationships/image" Target="../media/image173.emf"/><Relationship Id="rId4" Type="http://schemas.openxmlformats.org/officeDocument/2006/relationships/image" Target="../media/image183.e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73.emf"/><Relationship Id="rId3" Type="http://schemas.openxmlformats.org/officeDocument/2006/relationships/image" Target="../media/image186.emf"/><Relationship Id="rId7" Type="http://schemas.openxmlformats.org/officeDocument/2006/relationships/image" Target="../media/image190.emf"/><Relationship Id="rId2" Type="http://schemas.openxmlformats.org/officeDocument/2006/relationships/image" Target="../media/image185.emf"/><Relationship Id="rId1" Type="http://schemas.openxmlformats.org/officeDocument/2006/relationships/image" Target="../media/image184.emf"/><Relationship Id="rId6" Type="http://schemas.openxmlformats.org/officeDocument/2006/relationships/image" Target="../media/image189.emf"/><Relationship Id="rId5" Type="http://schemas.openxmlformats.org/officeDocument/2006/relationships/image" Target="../media/image188.emf"/><Relationship Id="rId4" Type="http://schemas.openxmlformats.org/officeDocument/2006/relationships/image" Target="../media/image187.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image" Target="../media/image191.emf"/><Relationship Id="rId1" Type="http://schemas.openxmlformats.org/officeDocument/2006/relationships/image" Target="../media/image184.emf"/><Relationship Id="rId4" Type="http://schemas.openxmlformats.org/officeDocument/2006/relationships/image" Target="../media/image17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42.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45.emf"/><Relationship Id="rId2" Type="http://schemas.openxmlformats.org/officeDocument/2006/relationships/image" Target="../media/image244.emf"/><Relationship Id="rId1" Type="http://schemas.openxmlformats.org/officeDocument/2006/relationships/image" Target="../media/image243.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47.emf"/><Relationship Id="rId2" Type="http://schemas.openxmlformats.org/officeDocument/2006/relationships/image" Target="../media/image246.emf"/><Relationship Id="rId1" Type="http://schemas.openxmlformats.org/officeDocument/2006/relationships/image" Target="../media/image243.emf"/><Relationship Id="rId4" Type="http://schemas.openxmlformats.org/officeDocument/2006/relationships/image" Target="../media/image248.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51.emf"/><Relationship Id="rId2" Type="http://schemas.openxmlformats.org/officeDocument/2006/relationships/image" Target="../media/image250.emf"/><Relationship Id="rId1" Type="http://schemas.openxmlformats.org/officeDocument/2006/relationships/image" Target="../media/image249.emf"/><Relationship Id="rId4" Type="http://schemas.openxmlformats.org/officeDocument/2006/relationships/image" Target="../media/image25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7.emf"/><Relationship Id="rId1" Type="http://schemas.openxmlformats.org/officeDocument/2006/relationships/image" Target="../media/image59.emf"/><Relationship Id="rId4"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5593694" y="0"/>
            <a:ext cx="4278842" cy="342900"/>
          </a:xfrm>
          <a:prstGeom prst="rect">
            <a:avLst/>
          </a:prstGeom>
        </p:spPr>
        <p:txBody>
          <a:bodyPr vert="horz" lIns="91440" tIns="45720" rIns="91440" bIns="45720" rtlCol="0"/>
          <a:lstStyle>
            <a:lvl1pPr algn="r">
              <a:defRPr sz="1200"/>
            </a:lvl1pPr>
          </a:lstStyle>
          <a:p>
            <a:r>
              <a:rPr lang="fr-FR" dirty="0" smtClean="0"/>
              <a:t>Décembre 2012</a:t>
            </a:r>
            <a:endParaRPr lang="fr-FR" dirty="0"/>
          </a:p>
        </p:txBody>
      </p:sp>
      <p:sp>
        <p:nvSpPr>
          <p:cNvPr id="8" name="Slide Number Placeholder 7"/>
          <p:cNvSpPr>
            <a:spLocks noGrp="1"/>
          </p:cNvSpPr>
          <p:nvPr>
            <p:ph type="sldNum" sz="quarter" idx="3"/>
          </p:nvPr>
        </p:nvSpPr>
        <p:spPr>
          <a:xfrm>
            <a:off x="5593694" y="6513513"/>
            <a:ext cx="4278842" cy="342900"/>
          </a:xfrm>
          <a:prstGeom prst="rect">
            <a:avLst/>
          </a:prstGeom>
        </p:spPr>
        <p:txBody>
          <a:bodyPr vert="horz" lIns="91440" tIns="45720" rIns="91440" bIns="45720" rtlCol="0" anchor="b"/>
          <a:lstStyle>
            <a:lvl1pPr algn="r">
              <a:defRPr sz="1200"/>
            </a:lvl1pPr>
          </a:lstStyle>
          <a:p>
            <a:fld id="{E37F8864-EDBE-44F8-AD97-E33B6E879676}" type="slidenum">
              <a:rPr lang="fr-FR" smtClean="0"/>
              <a:t>‹#›</a:t>
            </a:fld>
            <a:endParaRPr lang="fr-FR"/>
          </a:p>
        </p:txBody>
      </p:sp>
      <p:sp>
        <p:nvSpPr>
          <p:cNvPr id="9" name="Header Placeholder 8"/>
          <p:cNvSpPr>
            <a:spLocks noGrp="1"/>
          </p:cNvSpPr>
          <p:nvPr>
            <p:ph type="hdr" sz="quarter"/>
          </p:nvPr>
        </p:nvSpPr>
        <p:spPr>
          <a:xfrm>
            <a:off x="0" y="0"/>
            <a:ext cx="4278842" cy="342900"/>
          </a:xfrm>
          <a:prstGeom prst="rect">
            <a:avLst/>
          </a:prstGeom>
        </p:spPr>
        <p:txBody>
          <a:bodyPr vert="horz" lIns="91440" tIns="45720" rIns="91440" bIns="45720" rtlCol="0"/>
          <a:lstStyle>
            <a:lvl1pPr algn="l">
              <a:defRPr sz="1200"/>
            </a:lvl1pPr>
          </a:lstStyle>
          <a:p>
            <a:r>
              <a:rPr lang="fr-FR" dirty="0" smtClean="0"/>
              <a:t>Cours de traitement d’images</a:t>
            </a:r>
            <a:endParaRPr lang="fr-FR" dirty="0"/>
          </a:p>
        </p:txBody>
      </p:sp>
    </p:spTree>
    <p:extLst>
      <p:ext uri="{BB962C8B-B14F-4D97-AF65-F5344CB8AC3E}">
        <p14:creationId xmlns:p14="http://schemas.microsoft.com/office/powerpoint/2010/main" val="3579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29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5593123" y="0"/>
            <a:ext cx="4278842" cy="342900"/>
          </a:xfrm>
          <a:prstGeom prst="rect">
            <a:avLst/>
          </a:prstGeom>
        </p:spPr>
        <p:txBody>
          <a:bodyPr vert="horz" lIns="91440" tIns="45720" rIns="91440" bIns="45720" rtlCol="0"/>
          <a:lstStyle>
            <a:lvl1pPr algn="r">
              <a:defRPr sz="1200"/>
            </a:lvl1pPr>
          </a:lstStyle>
          <a:p>
            <a:fld id="{13DA68C6-ECB7-477A-AB6F-0D75D5415E40}" type="datetimeFigureOut">
              <a:rPr lang="fr-FR" smtClean="0"/>
              <a:t>14/11/2013</a:t>
            </a:fld>
            <a:endParaRPr lang="fr-FR"/>
          </a:p>
        </p:txBody>
      </p:sp>
      <p:sp>
        <p:nvSpPr>
          <p:cNvPr id="4" name="Slide Image Placeholder 3"/>
          <p:cNvSpPr>
            <a:spLocks noGrp="1" noRot="1" noChangeAspect="1"/>
          </p:cNvSpPr>
          <p:nvPr>
            <p:ph type="sldImg" idx="2"/>
          </p:nvPr>
        </p:nvSpPr>
        <p:spPr>
          <a:xfrm>
            <a:off x="3222625"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987425" y="3257550"/>
            <a:ext cx="7899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6513910"/>
            <a:ext cx="4278842" cy="3429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5593123" y="6513910"/>
            <a:ext cx="4278842" cy="342900"/>
          </a:xfrm>
          <a:prstGeom prst="rect">
            <a:avLst/>
          </a:prstGeom>
        </p:spPr>
        <p:txBody>
          <a:bodyPr vert="horz" lIns="91440" tIns="45720" rIns="91440" bIns="45720" rtlCol="0" anchor="b"/>
          <a:lstStyle>
            <a:lvl1pPr algn="r">
              <a:defRPr sz="1200"/>
            </a:lvl1pPr>
          </a:lstStyle>
          <a:p>
            <a:fld id="{39D5CA36-4C04-4927-A656-BFCA863844B4}" type="slidenum">
              <a:rPr lang="fr-FR" smtClean="0"/>
              <a:t>‹#›</a:t>
            </a:fld>
            <a:endParaRPr lang="fr-FR"/>
          </a:p>
        </p:txBody>
      </p:sp>
    </p:spTree>
    <p:extLst>
      <p:ext uri="{BB962C8B-B14F-4D97-AF65-F5344CB8AC3E}">
        <p14:creationId xmlns:p14="http://schemas.microsoft.com/office/powerpoint/2010/main" val="311183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a:t>
            </a:fld>
            <a:endParaRPr lang="fr-FR"/>
          </a:p>
        </p:txBody>
      </p:sp>
    </p:spTree>
    <p:extLst>
      <p:ext uri="{BB962C8B-B14F-4D97-AF65-F5344CB8AC3E}">
        <p14:creationId xmlns:p14="http://schemas.microsoft.com/office/powerpoint/2010/main" val="137411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21</a:t>
            </a:fld>
            <a:endParaRPr lang="fr-FR"/>
          </a:p>
        </p:txBody>
      </p:sp>
    </p:spTree>
    <p:extLst>
      <p:ext uri="{BB962C8B-B14F-4D97-AF65-F5344CB8AC3E}">
        <p14:creationId xmlns:p14="http://schemas.microsoft.com/office/powerpoint/2010/main" val="347662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22</a:t>
            </a:fld>
            <a:endParaRPr lang="fr-FR"/>
          </a:p>
        </p:txBody>
      </p:sp>
    </p:spTree>
    <p:extLst>
      <p:ext uri="{BB962C8B-B14F-4D97-AF65-F5344CB8AC3E}">
        <p14:creationId xmlns:p14="http://schemas.microsoft.com/office/powerpoint/2010/main" val="347662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23</a:t>
            </a:fld>
            <a:endParaRPr lang="fr-FR"/>
          </a:p>
        </p:txBody>
      </p:sp>
    </p:spTree>
    <p:extLst>
      <p:ext uri="{BB962C8B-B14F-4D97-AF65-F5344CB8AC3E}">
        <p14:creationId xmlns:p14="http://schemas.microsoft.com/office/powerpoint/2010/main" val="347662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26</a:t>
            </a:fld>
            <a:endParaRPr lang="fr-FR"/>
          </a:p>
        </p:txBody>
      </p:sp>
    </p:spTree>
    <p:extLst>
      <p:ext uri="{BB962C8B-B14F-4D97-AF65-F5344CB8AC3E}">
        <p14:creationId xmlns:p14="http://schemas.microsoft.com/office/powerpoint/2010/main" val="264826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27</a:t>
            </a:fld>
            <a:endParaRPr lang="fr-FR"/>
          </a:p>
        </p:txBody>
      </p:sp>
    </p:spTree>
    <p:extLst>
      <p:ext uri="{BB962C8B-B14F-4D97-AF65-F5344CB8AC3E}">
        <p14:creationId xmlns:p14="http://schemas.microsoft.com/office/powerpoint/2010/main" val="345209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pPr lvl="0"/>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28</a:t>
            </a:fld>
            <a:endParaRPr lang="fr-FR"/>
          </a:p>
        </p:txBody>
      </p:sp>
    </p:spTree>
    <p:extLst>
      <p:ext uri="{BB962C8B-B14F-4D97-AF65-F5344CB8AC3E}">
        <p14:creationId xmlns:p14="http://schemas.microsoft.com/office/powerpoint/2010/main" val="358601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29</a:t>
            </a:fld>
            <a:endParaRPr lang="fr-FR"/>
          </a:p>
        </p:txBody>
      </p:sp>
    </p:spTree>
    <p:extLst>
      <p:ext uri="{BB962C8B-B14F-4D97-AF65-F5344CB8AC3E}">
        <p14:creationId xmlns:p14="http://schemas.microsoft.com/office/powerpoint/2010/main" val="305985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30</a:t>
            </a:fld>
            <a:endParaRPr lang="fr-FR"/>
          </a:p>
        </p:txBody>
      </p:sp>
    </p:spTree>
    <p:extLst>
      <p:ext uri="{BB962C8B-B14F-4D97-AF65-F5344CB8AC3E}">
        <p14:creationId xmlns:p14="http://schemas.microsoft.com/office/powerpoint/2010/main" val="241530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31</a:t>
            </a:fld>
            <a:endParaRPr lang="fr-FR"/>
          </a:p>
        </p:txBody>
      </p:sp>
    </p:spTree>
    <p:extLst>
      <p:ext uri="{BB962C8B-B14F-4D97-AF65-F5344CB8AC3E}">
        <p14:creationId xmlns:p14="http://schemas.microsoft.com/office/powerpoint/2010/main" val="2415309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32</a:t>
            </a:fld>
            <a:endParaRPr lang="fr-FR"/>
          </a:p>
        </p:txBody>
      </p:sp>
    </p:spTree>
    <p:extLst>
      <p:ext uri="{BB962C8B-B14F-4D97-AF65-F5344CB8AC3E}">
        <p14:creationId xmlns:p14="http://schemas.microsoft.com/office/powerpoint/2010/main" val="241530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a:t>
            </a:fld>
            <a:endParaRPr lang="fr-FR"/>
          </a:p>
        </p:txBody>
      </p:sp>
    </p:spTree>
    <p:extLst>
      <p:ext uri="{BB962C8B-B14F-4D97-AF65-F5344CB8AC3E}">
        <p14:creationId xmlns:p14="http://schemas.microsoft.com/office/powerpoint/2010/main" val="159520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34</a:t>
            </a:fld>
            <a:endParaRPr lang="fr-FR"/>
          </a:p>
        </p:txBody>
      </p:sp>
    </p:spTree>
    <p:extLst>
      <p:ext uri="{BB962C8B-B14F-4D97-AF65-F5344CB8AC3E}">
        <p14:creationId xmlns:p14="http://schemas.microsoft.com/office/powerpoint/2010/main" val="1571616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35</a:t>
            </a:fld>
            <a:endParaRPr lang="fr-FR"/>
          </a:p>
        </p:txBody>
      </p:sp>
    </p:spTree>
    <p:extLst>
      <p:ext uri="{BB962C8B-B14F-4D97-AF65-F5344CB8AC3E}">
        <p14:creationId xmlns:p14="http://schemas.microsoft.com/office/powerpoint/2010/main" val="1943772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pPr lvl="0"/>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36</a:t>
            </a:fld>
            <a:endParaRPr lang="fr-FR"/>
          </a:p>
        </p:txBody>
      </p:sp>
    </p:spTree>
    <p:extLst>
      <p:ext uri="{BB962C8B-B14F-4D97-AF65-F5344CB8AC3E}">
        <p14:creationId xmlns:p14="http://schemas.microsoft.com/office/powerpoint/2010/main" val="358601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37</a:t>
            </a:fld>
            <a:endParaRPr lang="fr-FR"/>
          </a:p>
        </p:txBody>
      </p:sp>
    </p:spTree>
    <p:extLst>
      <p:ext uri="{BB962C8B-B14F-4D97-AF65-F5344CB8AC3E}">
        <p14:creationId xmlns:p14="http://schemas.microsoft.com/office/powerpoint/2010/main" val="3068308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38</a:t>
            </a:fld>
            <a:endParaRPr lang="fr-FR"/>
          </a:p>
        </p:txBody>
      </p:sp>
    </p:spTree>
    <p:extLst>
      <p:ext uri="{BB962C8B-B14F-4D97-AF65-F5344CB8AC3E}">
        <p14:creationId xmlns:p14="http://schemas.microsoft.com/office/powerpoint/2010/main" val="2086042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39</a:t>
            </a:fld>
            <a:endParaRPr lang="fr-FR"/>
          </a:p>
        </p:txBody>
      </p:sp>
    </p:spTree>
    <p:extLst>
      <p:ext uri="{BB962C8B-B14F-4D97-AF65-F5344CB8AC3E}">
        <p14:creationId xmlns:p14="http://schemas.microsoft.com/office/powerpoint/2010/main" val="2415309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41</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42</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43</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44</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10</a:t>
            </a:fld>
            <a:endParaRPr lang="fr-FR"/>
          </a:p>
        </p:txBody>
      </p:sp>
    </p:spTree>
    <p:extLst>
      <p:ext uri="{BB962C8B-B14F-4D97-AF65-F5344CB8AC3E}">
        <p14:creationId xmlns:p14="http://schemas.microsoft.com/office/powerpoint/2010/main" val="3078089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45</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46</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47</a:t>
            </a:fld>
            <a:endParaRPr lang="fr-FR"/>
          </a:p>
        </p:txBody>
      </p:sp>
    </p:spTree>
    <p:extLst>
      <p:ext uri="{BB962C8B-B14F-4D97-AF65-F5344CB8AC3E}">
        <p14:creationId xmlns:p14="http://schemas.microsoft.com/office/powerpoint/2010/main" val="1155592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obtenir position </a:t>
            </a:r>
            <a:r>
              <a:rPr lang="fr-FR" dirty="0" err="1" smtClean="0"/>
              <a:t>aterrissage</a:t>
            </a:r>
            <a:r>
              <a:rPr lang="fr-FR" dirty="0" smtClean="0"/>
              <a:t> </a:t>
            </a:r>
            <a:r>
              <a:rPr lang="fr-FR" dirty="0" err="1" smtClean="0"/>
              <a:t>helicoptere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55</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a:t>
            </a:r>
            <a:r>
              <a:rPr lang="fr-FR" baseline="0" dirty="0" smtClean="0"/>
              <a:t>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56</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57</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58</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59</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 : extraire</a:t>
            </a:r>
            <a:r>
              <a:rPr lang="fr-FR" baseline="0" dirty="0" smtClean="0"/>
              <a:t> les contours d’un objet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60</a:t>
            </a:fld>
            <a:endParaRPr lang="fr-FR"/>
          </a:p>
        </p:txBody>
      </p:sp>
    </p:spTree>
    <p:extLst>
      <p:ext uri="{BB962C8B-B14F-4D97-AF65-F5344CB8AC3E}">
        <p14:creationId xmlns:p14="http://schemas.microsoft.com/office/powerpoint/2010/main" val="3970556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65</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15</a:t>
            </a:fld>
            <a:endParaRPr lang="fr-FR"/>
          </a:p>
        </p:txBody>
      </p:sp>
    </p:spTree>
    <p:extLst>
      <p:ext uri="{BB962C8B-B14F-4D97-AF65-F5344CB8AC3E}">
        <p14:creationId xmlns:p14="http://schemas.microsoft.com/office/powerpoint/2010/main" val="1012154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La trajectoire</a:t>
            </a:r>
            <a:r>
              <a:rPr lang="fr-FR" baseline="0" dirty="0" smtClean="0"/>
              <a:t> a été dessinée à partir du bord de I </a:t>
            </a:r>
            <a:r>
              <a:rPr lang="fr-FR" baseline="0" dirty="0" err="1" smtClean="0"/>
              <a:t>erodé</a:t>
            </a:r>
            <a:r>
              <a:rPr lang="fr-FR" baseline="0" dirty="0" smtClean="0"/>
              <a:t> par 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66</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68</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72</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74</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75</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77</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79</a:t>
            </a:fld>
            <a:endParaRPr lang="fr-FR"/>
          </a:p>
        </p:txBody>
      </p:sp>
    </p:spTree>
    <p:extLst>
      <p:ext uri="{BB962C8B-B14F-4D97-AF65-F5344CB8AC3E}">
        <p14:creationId xmlns:p14="http://schemas.microsoft.com/office/powerpoint/2010/main" val="3611782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80</a:t>
            </a:fld>
            <a:endParaRPr lang="fr-FR"/>
          </a:p>
        </p:txBody>
      </p:sp>
    </p:spTree>
    <p:extLst>
      <p:ext uri="{BB962C8B-B14F-4D97-AF65-F5344CB8AC3E}">
        <p14:creationId xmlns:p14="http://schemas.microsoft.com/office/powerpoint/2010/main" val="2826451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81</a:t>
            </a:fld>
            <a:endParaRPr lang="fr-FR"/>
          </a:p>
        </p:txBody>
      </p:sp>
    </p:spTree>
    <p:extLst>
      <p:ext uri="{BB962C8B-B14F-4D97-AF65-F5344CB8AC3E}">
        <p14:creationId xmlns:p14="http://schemas.microsoft.com/office/powerpoint/2010/main" val="2826451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82</a:t>
            </a:fld>
            <a:endParaRPr lang="fr-FR"/>
          </a:p>
        </p:txBody>
      </p:sp>
    </p:spTree>
    <p:extLst>
      <p:ext uri="{BB962C8B-B14F-4D97-AF65-F5344CB8AC3E}">
        <p14:creationId xmlns:p14="http://schemas.microsoft.com/office/powerpoint/2010/main" val="105705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16</a:t>
            </a:fld>
            <a:endParaRPr lang="fr-FR"/>
          </a:p>
        </p:txBody>
      </p:sp>
    </p:spTree>
    <p:extLst>
      <p:ext uri="{BB962C8B-B14F-4D97-AF65-F5344CB8AC3E}">
        <p14:creationId xmlns:p14="http://schemas.microsoft.com/office/powerpoint/2010/main" val="2909662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85</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86</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87</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88</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89</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90</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92</a:t>
            </a:fld>
            <a:endParaRPr lang="fr-FR"/>
          </a:p>
        </p:txBody>
      </p:sp>
    </p:spTree>
    <p:extLst>
      <p:ext uri="{BB962C8B-B14F-4D97-AF65-F5344CB8AC3E}">
        <p14:creationId xmlns:p14="http://schemas.microsoft.com/office/powerpoint/2010/main" val="3724577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104</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106</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107</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17</a:t>
            </a:fld>
            <a:endParaRPr lang="fr-FR"/>
          </a:p>
        </p:txBody>
      </p:sp>
    </p:spTree>
    <p:extLst>
      <p:ext uri="{BB962C8B-B14F-4D97-AF65-F5344CB8AC3E}">
        <p14:creationId xmlns:p14="http://schemas.microsoft.com/office/powerpoint/2010/main" val="2330142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112</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113</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114</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115</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116</a:t>
            </a:fld>
            <a:endParaRPr lang="fr-FR"/>
          </a:p>
        </p:txBody>
      </p:sp>
    </p:spTree>
    <p:extLst>
      <p:ext uri="{BB962C8B-B14F-4D97-AF65-F5344CB8AC3E}">
        <p14:creationId xmlns:p14="http://schemas.microsoft.com/office/powerpoint/2010/main" val="7010716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120</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121</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122</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123</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124</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18</a:t>
            </a:fld>
            <a:endParaRPr lang="fr-FR"/>
          </a:p>
        </p:txBody>
      </p:sp>
    </p:spTree>
    <p:extLst>
      <p:ext uri="{BB962C8B-B14F-4D97-AF65-F5344CB8AC3E}">
        <p14:creationId xmlns:p14="http://schemas.microsoft.com/office/powerpoint/2010/main" val="9474305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125</a:t>
            </a:fld>
            <a:endParaRPr lang="fr-FR"/>
          </a:p>
        </p:txBody>
      </p:sp>
    </p:spTree>
    <p:extLst>
      <p:ext uri="{BB962C8B-B14F-4D97-AF65-F5344CB8AC3E}">
        <p14:creationId xmlns:p14="http://schemas.microsoft.com/office/powerpoint/2010/main" val="431441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128</a:t>
            </a:fld>
            <a:endParaRPr lang="fr-FR"/>
          </a:p>
        </p:txBody>
      </p:sp>
    </p:spTree>
    <p:extLst>
      <p:ext uri="{BB962C8B-B14F-4D97-AF65-F5344CB8AC3E}">
        <p14:creationId xmlns:p14="http://schemas.microsoft.com/office/powerpoint/2010/main" val="41176773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129</a:t>
            </a:fld>
            <a:endParaRPr lang="fr-FR"/>
          </a:p>
        </p:txBody>
      </p:sp>
    </p:spTree>
    <p:extLst>
      <p:ext uri="{BB962C8B-B14F-4D97-AF65-F5344CB8AC3E}">
        <p14:creationId xmlns:p14="http://schemas.microsoft.com/office/powerpoint/2010/main" val="41176773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Illustrer</a:t>
            </a:r>
            <a:r>
              <a:rPr lang="fr-FR" baseline="0" dirty="0" smtClean="0"/>
              <a:t> avec images de </a:t>
            </a:r>
            <a:r>
              <a:rPr lang="fr-FR" baseline="0" dirty="0" err="1" smtClean="0"/>
              <a:t>slide</a:t>
            </a:r>
            <a:r>
              <a:rPr lang="fr-FR" baseline="0" dirty="0" smtClean="0"/>
              <a:t> précédent….</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130</a:t>
            </a:fld>
            <a:endParaRPr lang="fr-FR"/>
          </a:p>
        </p:txBody>
      </p:sp>
    </p:spTree>
    <p:extLst>
      <p:ext uri="{BB962C8B-B14F-4D97-AF65-F5344CB8AC3E}">
        <p14:creationId xmlns:p14="http://schemas.microsoft.com/office/powerpoint/2010/main" val="41176773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Montrer le résultat sur l’image de la page 33, et comparer au résultat d’ouverture simple et fermeture simple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132</a:t>
            </a:fld>
            <a:endParaRPr lang="fr-FR"/>
          </a:p>
        </p:txBody>
      </p:sp>
    </p:spTree>
    <p:extLst>
      <p:ext uri="{BB962C8B-B14F-4D97-AF65-F5344CB8AC3E}">
        <p14:creationId xmlns:p14="http://schemas.microsoft.com/office/powerpoint/2010/main" val="41176773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Problème</a:t>
            </a:r>
            <a:r>
              <a:rPr lang="fr-FR" baseline="0" dirty="0" smtClean="0"/>
              <a:t> : détecter les carrés sur image avec rectangle, carré bruité, faux carré, etc…</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135</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136</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137</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138</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139</a:t>
            </a:fld>
            <a:endParaRPr lang="fr-FR"/>
          </a:p>
        </p:txBody>
      </p:sp>
    </p:spTree>
    <p:extLst>
      <p:ext uri="{BB962C8B-B14F-4D97-AF65-F5344CB8AC3E}">
        <p14:creationId xmlns:p14="http://schemas.microsoft.com/office/powerpoint/2010/main" val="148333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19</a:t>
            </a:fld>
            <a:endParaRPr lang="fr-FR"/>
          </a:p>
        </p:txBody>
      </p:sp>
    </p:spTree>
    <p:extLst>
      <p:ext uri="{BB962C8B-B14F-4D97-AF65-F5344CB8AC3E}">
        <p14:creationId xmlns:p14="http://schemas.microsoft.com/office/powerpoint/2010/main" val="34766238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Donner exemple résultat de hit or miss sur carrés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141</a:t>
            </a:fld>
            <a:endParaRPr lang="fr-FR"/>
          </a:p>
        </p:txBody>
      </p:sp>
    </p:spTree>
    <p:extLst>
      <p:ext uri="{BB962C8B-B14F-4D97-AF65-F5344CB8AC3E}">
        <p14:creationId xmlns:p14="http://schemas.microsoft.com/office/powerpoint/2010/main" val="6620929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r>
              <a:rPr lang="fr-FR" dirty="0" smtClean="0"/>
              <a:t>Exemple hit or miss </a:t>
            </a:r>
            <a:r>
              <a:rPr lang="fr-FR" smtClean="0"/>
              <a:t>circuit</a:t>
            </a:r>
            <a:r>
              <a:rPr lang="fr-FR" baseline="0" smtClean="0"/>
              <a:t> électrique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142</a:t>
            </a:fld>
            <a:endParaRPr lang="fr-FR"/>
          </a:p>
        </p:txBody>
      </p:sp>
    </p:spTree>
    <p:extLst>
      <p:ext uri="{BB962C8B-B14F-4D97-AF65-F5344CB8AC3E}">
        <p14:creationId xmlns:p14="http://schemas.microsoft.com/office/powerpoint/2010/main" val="66209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25" y="514350"/>
            <a:ext cx="3429000"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20</a:t>
            </a:fld>
            <a:endParaRPr lang="fr-FR"/>
          </a:p>
        </p:txBody>
      </p:sp>
    </p:spTree>
    <p:extLst>
      <p:ext uri="{BB962C8B-B14F-4D97-AF65-F5344CB8AC3E}">
        <p14:creationId xmlns:p14="http://schemas.microsoft.com/office/powerpoint/2010/main" val="347662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Cour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916833"/>
            <a:ext cx="9144000" cy="2016224"/>
          </a:xfrm>
          <a:prstGeom prst="rect">
            <a:avLst/>
          </a:prstGeom>
          <a:solidFill>
            <a:schemeClr val="tx1">
              <a:alpha val="47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Box 8"/>
          <p:cNvSpPr txBox="1"/>
          <p:nvPr userDrawn="1"/>
        </p:nvSpPr>
        <p:spPr>
          <a:xfrm>
            <a:off x="179512" y="4149080"/>
            <a:ext cx="8706486" cy="1938992"/>
          </a:xfrm>
          <a:prstGeom prst="rect">
            <a:avLst/>
          </a:prstGeom>
          <a:noFill/>
        </p:spPr>
        <p:txBody>
          <a:bodyPr wrap="none" rtlCol="0">
            <a:spAutoFit/>
          </a:bodyPr>
          <a:lstStyle/>
          <a:p>
            <a:r>
              <a:rPr lang="fr-FR" sz="2400" dirty="0" smtClean="0"/>
              <a:t>Cours de traitement d’images  |  Novembre</a:t>
            </a:r>
            <a:r>
              <a:rPr lang="fr-FR" sz="2400" baseline="0" dirty="0" smtClean="0"/>
              <a:t> 2013</a:t>
            </a:r>
            <a:endParaRPr lang="fr-FR" sz="2400" dirty="0" smtClean="0"/>
          </a:p>
          <a:p>
            <a:endParaRPr lang="fr-FR" sz="2400" dirty="0" smtClean="0"/>
          </a:p>
          <a:p>
            <a:r>
              <a:rPr lang="fr-FR" sz="2400" dirty="0" smtClean="0"/>
              <a:t>John </a:t>
            </a:r>
            <a:r>
              <a:rPr lang="fr-FR" sz="2400" dirty="0" err="1" smtClean="0"/>
              <a:t>Chaussard</a:t>
            </a:r>
            <a:r>
              <a:rPr lang="fr-FR" sz="2400" dirty="0" smtClean="0"/>
              <a:t>  |  Paris XIII</a:t>
            </a:r>
            <a:r>
              <a:rPr lang="fr-FR" sz="2400" baseline="0" dirty="0" smtClean="0"/>
              <a:t> , </a:t>
            </a:r>
            <a:r>
              <a:rPr lang="fr-FR" sz="2400" dirty="0" smtClean="0"/>
              <a:t> Institut Galilée</a:t>
            </a:r>
            <a:r>
              <a:rPr lang="fr-FR" sz="2400" baseline="0" dirty="0" smtClean="0"/>
              <a:t> ,  LAGA  |  </a:t>
            </a:r>
            <a:r>
              <a:rPr lang="fr-FR" sz="2400" dirty="0" smtClean="0"/>
              <a:t>Bureau D402</a:t>
            </a:r>
          </a:p>
          <a:p>
            <a:endParaRPr lang="fr-FR" sz="2400" dirty="0" smtClean="0"/>
          </a:p>
          <a:p>
            <a:r>
              <a:rPr lang="fr-FR" sz="2400" dirty="0" smtClean="0"/>
              <a:t>chaussard@math.univ-paris13.fr  </a:t>
            </a:r>
            <a:endParaRPr lang="fr-FR" sz="2400" dirty="0"/>
          </a:p>
        </p:txBody>
      </p:sp>
      <p:sp>
        <p:nvSpPr>
          <p:cNvPr id="10" name="TextBox 9"/>
          <p:cNvSpPr txBox="1"/>
          <p:nvPr userDrawn="1"/>
        </p:nvSpPr>
        <p:spPr>
          <a:xfrm>
            <a:off x="35496" y="1916833"/>
            <a:ext cx="7560840" cy="1938992"/>
          </a:xfrm>
          <a:prstGeom prst="rect">
            <a:avLst/>
          </a:prstGeom>
          <a:noFill/>
        </p:spPr>
        <p:txBody>
          <a:bodyPr wrap="square" rtlCol="0">
            <a:spAutoFit/>
          </a:bodyPr>
          <a:lstStyle/>
          <a:p>
            <a:pPr>
              <a:lnSpc>
                <a:spcPct val="150000"/>
              </a:lnSpc>
            </a:pP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Morphologie</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pour le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traitement</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d’images</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binaires</a:t>
            </a:r>
            <a:endParaRPr lang="fr-FR" sz="4000" dirty="0">
              <a:solidFill>
                <a:schemeClr val="bg1"/>
              </a:solidFill>
              <a:latin typeface="Miriam" pitchFamily="34" charset="-79"/>
              <a:cs typeface="Miriam" pitchFamily="34" charset="-79"/>
            </a:endParaRPr>
          </a:p>
        </p:txBody>
      </p:sp>
    </p:spTree>
    <p:extLst>
      <p:ext uri="{BB962C8B-B14F-4D97-AF65-F5344CB8AC3E}">
        <p14:creationId xmlns:p14="http://schemas.microsoft.com/office/powerpoint/2010/main" val="7030093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 name="Title 1"/>
          <p:cNvSpPr>
            <a:spLocks noGrp="1"/>
          </p:cNvSpPr>
          <p:nvPr>
            <p:ph type="ctrTitle"/>
          </p:nvPr>
        </p:nvSpPr>
        <p:spPr>
          <a:xfrm>
            <a:off x="0" y="2276872"/>
            <a:ext cx="9144000" cy="2160240"/>
          </a:xfrm>
          <a:prstGeom prst="rect">
            <a:avLst/>
          </a:prstGeom>
          <a:solidFill>
            <a:schemeClr val="tx1">
              <a:lumMod val="65000"/>
              <a:lumOff val="35000"/>
              <a:alpha val="67000"/>
            </a:schemeClr>
          </a:solidFill>
        </p:spPr>
        <p:txBody>
          <a:bodyPr anchor="ctr"/>
          <a:lstStyle>
            <a:lvl1pPr>
              <a:defRPr sz="4400" b="0">
                <a:solidFill>
                  <a:schemeClr val="bg1"/>
                </a:solidFill>
                <a:latin typeface="+mj-lt"/>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lumMod val="95000"/>
                    <a:lumOff val="5000"/>
                  </a:schemeClr>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3548059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6"/>
            <a:ext cx="9144000" cy="1656183"/>
          </a:xfrm>
          <a:prstGeom prst="rect">
            <a:avLst/>
          </a:prstGeom>
          <a:noFill/>
        </p:spPr>
        <p:txBody>
          <a:bodyPr anchor="ctr">
            <a:normAutofit/>
          </a:bodyPr>
          <a:lstStyle>
            <a:lvl1pPr>
              <a:defRPr sz="3600" b="0">
                <a:solidFill>
                  <a:schemeClr val="tx1">
                    <a:lumMod val="75000"/>
                    <a:lumOff val="25000"/>
                  </a:schemeClr>
                </a:solidFill>
                <a:latin typeface="Segoe Print" pitchFamily="2" charset="0"/>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
        <p:nvSpPr>
          <p:cNvPr id="7" name="Text Placeholder 11"/>
          <p:cNvSpPr>
            <a:spLocks noGrp="1"/>
          </p:cNvSpPr>
          <p:nvPr>
            <p:ph type="body" sz="quarter" idx="15" hasCustomPrompt="1"/>
          </p:nvPr>
        </p:nvSpPr>
        <p:spPr>
          <a:xfrm>
            <a:off x="7774073" y="44106"/>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9" name="TextBox 8"/>
          <p:cNvSpPr txBox="1"/>
          <p:nvPr userDrawn="1"/>
        </p:nvSpPr>
        <p:spPr>
          <a:xfrm>
            <a:off x="6516216" y="87018"/>
            <a:ext cx="1175322" cy="461665"/>
          </a:xfrm>
          <a:prstGeom prst="rect">
            <a:avLst/>
          </a:prstGeom>
          <a:noFill/>
        </p:spPr>
        <p:txBody>
          <a:bodyPr wrap="none" rtlCol="0">
            <a:spAutoFit/>
          </a:bodyPr>
          <a:lstStyle/>
          <a:p>
            <a:r>
              <a:rPr lang="fr-FR" sz="2400" b="0" dirty="0" smtClean="0">
                <a:solidFill>
                  <a:schemeClr val="tx1">
                    <a:lumMod val="65000"/>
                    <a:lumOff val="35000"/>
                  </a:schemeClr>
                </a:solidFill>
                <a:latin typeface="Eras Medium ITC" pitchFamily="34" charset="0"/>
              </a:rPr>
              <a:t>Section</a:t>
            </a:r>
            <a:endParaRPr lang="fr-FR" sz="2400" b="0"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16919995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415306358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mple avec code matl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8" name="Text Placeholder 7"/>
          <p:cNvSpPr>
            <a:spLocks noGrp="1"/>
          </p:cNvSpPr>
          <p:nvPr>
            <p:ph type="body" sz="quarter" idx="14"/>
          </p:nvPr>
        </p:nvSpPr>
        <p:spPr>
          <a:xfrm>
            <a:off x="5292082" y="1341438"/>
            <a:ext cx="3601095" cy="5040312"/>
          </a:xfrm>
          <a:ln>
            <a:solidFill>
              <a:schemeClr val="tx1">
                <a:lumMod val="75000"/>
                <a:lumOff val="25000"/>
              </a:schemeClr>
            </a:solidFill>
          </a:ln>
        </p:spPr>
        <p:txBody>
          <a:bodyPr>
            <a:normAutofit/>
          </a:bodyPr>
          <a:lstStyle>
            <a:lvl1pPr>
              <a:defRPr sz="1400" b="0">
                <a:latin typeface="Consolas" pitchFamily="49" charset="0"/>
                <a:cs typeface="Consolas" pitchFamily="49" charset="0"/>
              </a:defRPr>
            </a:lvl1pPr>
          </a:lstStyle>
          <a:p>
            <a:pPr lvl="0"/>
            <a:r>
              <a:rPr lang="en-US" dirty="0" smtClean="0"/>
              <a:t>Click to edit Master text styles</a:t>
            </a:r>
          </a:p>
        </p:txBody>
      </p:sp>
    </p:spTree>
    <p:extLst>
      <p:ext uri="{BB962C8B-B14F-4D97-AF65-F5344CB8AC3E}">
        <p14:creationId xmlns:p14="http://schemas.microsoft.com/office/powerpoint/2010/main" val="274253360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3" y="3933826"/>
            <a:ext cx="8064896" cy="1366838"/>
          </a:xfrm>
          <a:noFill/>
          <a:ln>
            <a:solidFill>
              <a:schemeClr val="tx1"/>
            </a:solidFill>
          </a:ln>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définition</a:t>
            </a:r>
            <a:endParaRPr lang="en-US" dirty="0" smtClean="0"/>
          </a:p>
        </p:txBody>
      </p:sp>
    </p:spTree>
    <p:extLst>
      <p:ext uri="{BB962C8B-B14F-4D97-AF65-F5344CB8AC3E}">
        <p14:creationId xmlns:p14="http://schemas.microsoft.com/office/powerpoint/2010/main" val="2324894947"/>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prie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3" y="3933826"/>
            <a:ext cx="8064896" cy="1366838"/>
          </a:xfrm>
          <a:noFill/>
          <a:ln>
            <a:solidFill>
              <a:schemeClr val="tx1">
                <a:lumMod val="95000"/>
                <a:lumOff val="5000"/>
              </a:schemeClr>
            </a:solidFill>
          </a:ln>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propriété</a:t>
            </a:r>
            <a:endParaRPr lang="en-US" dirty="0" smtClean="0"/>
          </a:p>
        </p:txBody>
      </p:sp>
    </p:spTree>
    <p:extLst>
      <p:ext uri="{BB962C8B-B14F-4D97-AF65-F5344CB8AC3E}">
        <p14:creationId xmlns:p14="http://schemas.microsoft.com/office/powerpoint/2010/main" val="2542259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80584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a:solidFill>
            <a:schemeClr val="tx1">
              <a:lumMod val="65000"/>
              <a:lumOff val="35000"/>
            </a:schemeClr>
          </a:solidFill>
          <a:latin typeface="Miriam" pitchFamily="34" charset="-79"/>
          <a:ea typeface="+mj-ea"/>
          <a:cs typeface="Miriam" pitchFamily="34" charset="-79"/>
        </a:defRPr>
      </a:lvl1pPr>
    </p:titleStyle>
    <p:bodyStyle>
      <a:lvl1pPr marL="0" indent="0" algn="l" defTabSz="914400" rtl="0" eaLnBrk="1" latinLnBrk="0" hangingPunct="1">
        <a:spcBef>
          <a:spcPct val="20000"/>
        </a:spcBef>
        <a:buFontTx/>
        <a:buNone/>
        <a:defRPr sz="3200" kern="1200">
          <a:solidFill>
            <a:schemeClr val="tx1">
              <a:lumMod val="75000"/>
              <a:lumOff val="25000"/>
            </a:schemeClr>
          </a:solidFill>
          <a:latin typeface="Miriam" pitchFamily="34" charset="-79"/>
          <a:ea typeface="+mn-ea"/>
          <a:cs typeface="Miriam" pitchFamily="34" charset="-79"/>
        </a:defRPr>
      </a:lvl1pPr>
      <a:lvl2pPr marL="457200" indent="0" algn="l" defTabSz="914400" rtl="0" eaLnBrk="1" latinLnBrk="0" hangingPunct="1">
        <a:spcBef>
          <a:spcPct val="20000"/>
        </a:spcBef>
        <a:buFontTx/>
        <a:buNone/>
        <a:defRPr sz="2800" kern="1200">
          <a:solidFill>
            <a:schemeClr val="tx1">
              <a:lumMod val="75000"/>
              <a:lumOff val="25000"/>
            </a:schemeClr>
          </a:solidFill>
          <a:latin typeface="Miriam" pitchFamily="34" charset="-79"/>
          <a:ea typeface="+mn-ea"/>
          <a:cs typeface="Miriam" pitchFamily="34" charset="-79"/>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riam" pitchFamily="34" charset="-79"/>
          <a:ea typeface="+mn-ea"/>
          <a:cs typeface="Miriam" pitchFamily="34" charset="-79"/>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riam" pitchFamily="34" charset="-79"/>
          <a:ea typeface="+mn-ea"/>
          <a:cs typeface="Miriam" pitchFamily="34" charset="-79"/>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riam" pitchFamily="34" charset="-79"/>
          <a:ea typeface="+mn-ea"/>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936104"/>
          </a:xfrm>
          <a:prstGeom prst="rect">
            <a:avLst/>
          </a:prstGeom>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179513" y="1268760"/>
            <a:ext cx="8784976" cy="51845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6" name="Slide Number Placeholder 5"/>
          <p:cNvSpPr>
            <a:spLocks noGrp="1"/>
          </p:cNvSpPr>
          <p:nvPr>
            <p:ph type="sldNum" sz="quarter" idx="4"/>
          </p:nvPr>
        </p:nvSpPr>
        <p:spPr>
          <a:xfrm>
            <a:off x="6876256" y="6525347"/>
            <a:ext cx="2133600" cy="293117"/>
          </a:xfrm>
          <a:prstGeom prst="rect">
            <a:avLst/>
          </a:prstGeom>
        </p:spPr>
        <p:txBody>
          <a:bodyPr vert="horz" lIns="91440" tIns="45720" rIns="91440" bIns="45720" rtlCol="0" anchor="b"/>
          <a:lstStyle>
            <a:lvl1pPr algn="r">
              <a:defRPr sz="1200" b="1">
                <a:solidFill>
                  <a:schemeClr val="tx1">
                    <a:tint val="75000"/>
                  </a:schemeClr>
                </a:solidFill>
              </a:defRPr>
            </a:lvl1pPr>
          </a:lstStyle>
          <a:p>
            <a:fld id="{3E28E49E-0FA3-4073-82CF-17635106A4E9}" type="slidenum">
              <a:rPr lang="fr-FR" smtClean="0"/>
              <a:pPr/>
              <a:t>‹#›</a:t>
            </a:fld>
            <a:endParaRPr lang="fr-FR" dirty="0"/>
          </a:p>
        </p:txBody>
      </p:sp>
      <p:cxnSp>
        <p:nvCxnSpPr>
          <p:cNvPr id="7" name="Straight Connector 6"/>
          <p:cNvCxnSpPr/>
          <p:nvPr userDrawn="1"/>
        </p:nvCxnSpPr>
        <p:spPr>
          <a:xfrm>
            <a:off x="467544" y="1124744"/>
            <a:ext cx="82089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6858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646167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8" r:id="rId3"/>
    <p:sldLayoutId id="2147483659" r:id="rId4"/>
  </p:sldLayoutIdLst>
  <p:timing>
    <p:tnLst>
      <p:par>
        <p:cTn id="1" dur="indefinite" restart="never" nodeType="tmRoot"/>
      </p:par>
    </p:tnLst>
  </p:timing>
  <p:hf hdr="0" ftr="0" dt="0"/>
  <p:txStyles>
    <p:titleStyle>
      <a:lvl1pPr algn="ctr" defTabSz="914400" rtl="0" eaLnBrk="1" latinLnBrk="0" hangingPunct="1">
        <a:lnSpc>
          <a:spcPts val="3500"/>
        </a:lnSpc>
        <a:spcBef>
          <a:spcPct val="0"/>
        </a:spcBef>
        <a:buNone/>
        <a:defRPr sz="4400" b="1" kern="1200" cap="small" baseline="0">
          <a:solidFill>
            <a:schemeClr val="tx1">
              <a:lumMod val="65000"/>
              <a:lumOff val="35000"/>
            </a:schemeClr>
          </a:solidFill>
          <a:latin typeface="Microsoft Yi Baiti" pitchFamily="66" charset="0"/>
          <a:ea typeface="Microsoft Yi Baiti" pitchFamily="66" charset="0"/>
          <a:cs typeface="Miriam" pitchFamily="34" charset="-79"/>
        </a:defRPr>
      </a:lvl1pPr>
    </p:titleStyle>
    <p:bodyStyle>
      <a:lvl1pPr marL="0" indent="0" algn="just" defTabSz="914400" rtl="0" eaLnBrk="1" latinLnBrk="0" hangingPunct="1">
        <a:lnSpc>
          <a:spcPct val="120000"/>
        </a:lnSpc>
        <a:spcBef>
          <a:spcPct val="20000"/>
        </a:spcBef>
        <a:buFontTx/>
        <a:buNone/>
        <a:defRPr sz="2400" kern="1200">
          <a:solidFill>
            <a:schemeClr val="tx1"/>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8" Type="http://schemas.openxmlformats.org/officeDocument/2006/relationships/image" Target="../media/image176.emf"/><Relationship Id="rId3" Type="http://schemas.openxmlformats.org/officeDocument/2006/relationships/oleObject" Target="../embeddings/oleObject130.bin"/><Relationship Id="rId7" Type="http://schemas.openxmlformats.org/officeDocument/2006/relationships/package" Target="../embeddings/Microsoft_Excel_Worksheet131.xlsx"/><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oleObject" Target="../embeddings/oleObject131.bin"/><Relationship Id="rId5" Type="http://schemas.openxmlformats.org/officeDocument/2006/relationships/image" Target="../media/image170.emf"/><Relationship Id="rId4" Type="http://schemas.openxmlformats.org/officeDocument/2006/relationships/package" Target="../embeddings/Microsoft_Excel_Worksheet130.xlsx"/><Relationship Id="rId9" Type="http://schemas.openxmlformats.org/officeDocument/2006/relationships/image" Target="../media/image190.png"/></Relationships>
</file>

<file path=ppt/slides/_rels/slide102.xml.rels><?xml version="1.0" encoding="UTF-8" standalone="yes"?>
<Relationships xmlns="http://schemas.openxmlformats.org/package/2006/relationships"><Relationship Id="rId8" Type="http://schemas.openxmlformats.org/officeDocument/2006/relationships/image" Target="../media/image178.emf"/><Relationship Id="rId13" Type="http://schemas.openxmlformats.org/officeDocument/2006/relationships/package" Target="../embeddings/Microsoft_Excel_Worksheet135.xlsx"/><Relationship Id="rId3" Type="http://schemas.openxmlformats.org/officeDocument/2006/relationships/oleObject" Target="../embeddings/oleObject132.bin"/><Relationship Id="rId7" Type="http://schemas.openxmlformats.org/officeDocument/2006/relationships/package" Target="../embeddings/Microsoft_Excel_Worksheet133.xlsx"/><Relationship Id="rId12" Type="http://schemas.openxmlformats.org/officeDocument/2006/relationships/oleObject" Target="../embeddings/oleObject135.bin"/><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oleObject" Target="../embeddings/oleObject133.bin"/><Relationship Id="rId11" Type="http://schemas.openxmlformats.org/officeDocument/2006/relationships/image" Target="../media/image179.emf"/><Relationship Id="rId5" Type="http://schemas.openxmlformats.org/officeDocument/2006/relationships/image" Target="../media/image177.emf"/><Relationship Id="rId10" Type="http://schemas.openxmlformats.org/officeDocument/2006/relationships/package" Target="../embeddings/Microsoft_Excel_Worksheet134.xlsx"/><Relationship Id="rId4" Type="http://schemas.openxmlformats.org/officeDocument/2006/relationships/package" Target="../embeddings/Microsoft_Excel_Worksheet132.xlsx"/><Relationship Id="rId9" Type="http://schemas.openxmlformats.org/officeDocument/2006/relationships/oleObject" Target="../embeddings/oleObject134.bin"/><Relationship Id="rId14" Type="http://schemas.openxmlformats.org/officeDocument/2006/relationships/image" Target="../media/image173.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8" Type="http://schemas.openxmlformats.org/officeDocument/2006/relationships/image" Target="../media/image181.emf"/><Relationship Id="rId13" Type="http://schemas.openxmlformats.org/officeDocument/2006/relationships/package" Target="../embeddings/Microsoft_Excel_Worksheet139.xlsx"/><Relationship Id="rId18" Type="http://schemas.openxmlformats.org/officeDocument/2006/relationships/oleObject" Target="../embeddings/oleObject141.bin"/><Relationship Id="rId3" Type="http://schemas.openxmlformats.org/officeDocument/2006/relationships/oleObject" Target="../embeddings/oleObject136.bin"/><Relationship Id="rId7" Type="http://schemas.openxmlformats.org/officeDocument/2006/relationships/package" Target="../embeddings/Microsoft_Excel_Worksheet137.xlsx"/><Relationship Id="rId12" Type="http://schemas.openxmlformats.org/officeDocument/2006/relationships/oleObject" Target="../embeddings/oleObject139.bin"/><Relationship Id="rId17" Type="http://schemas.openxmlformats.org/officeDocument/2006/relationships/image" Target="../media/image265.png"/><Relationship Id="rId2" Type="http://schemas.openxmlformats.org/officeDocument/2006/relationships/slideLayout" Target="../slideLayouts/slideLayout4.xml"/><Relationship Id="rId16" Type="http://schemas.openxmlformats.org/officeDocument/2006/relationships/package" Target="../embeddings/Microsoft_Excel_Worksheet140.xlsx"/><Relationship Id="rId20" Type="http://schemas.openxmlformats.org/officeDocument/2006/relationships/image" Target="../media/image173.emf"/><Relationship Id="rId1" Type="http://schemas.openxmlformats.org/officeDocument/2006/relationships/vmlDrawing" Target="../drawings/vmlDrawing30.vml"/><Relationship Id="rId6" Type="http://schemas.openxmlformats.org/officeDocument/2006/relationships/oleObject" Target="../embeddings/oleObject137.bin"/><Relationship Id="rId11" Type="http://schemas.openxmlformats.org/officeDocument/2006/relationships/image" Target="../media/image182.emf"/><Relationship Id="rId5" Type="http://schemas.openxmlformats.org/officeDocument/2006/relationships/image" Target="../media/image180.emf"/><Relationship Id="rId15" Type="http://schemas.openxmlformats.org/officeDocument/2006/relationships/oleObject" Target="../embeddings/oleObject140.bin"/><Relationship Id="rId10" Type="http://schemas.openxmlformats.org/officeDocument/2006/relationships/package" Target="../embeddings/Microsoft_Excel_Worksheet138.xlsx"/><Relationship Id="rId19" Type="http://schemas.openxmlformats.org/officeDocument/2006/relationships/package" Target="../embeddings/Microsoft_Excel_Worksheet141.xlsx"/><Relationship Id="rId4" Type="http://schemas.openxmlformats.org/officeDocument/2006/relationships/package" Target="../embeddings/Microsoft_Excel_Worksheet136.xlsx"/><Relationship Id="rId9" Type="http://schemas.openxmlformats.org/officeDocument/2006/relationships/oleObject" Target="../embeddings/oleObject138.bin"/><Relationship Id="rId14" Type="http://schemas.openxmlformats.org/officeDocument/2006/relationships/image" Target="../media/image183.emf"/></Relationships>
</file>

<file path=ppt/slides/_rels/slide10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187.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8" Type="http://schemas.openxmlformats.org/officeDocument/2006/relationships/image" Target="../media/image185.emf"/><Relationship Id="rId13" Type="http://schemas.openxmlformats.org/officeDocument/2006/relationships/package" Target="../embeddings/Microsoft_Excel_Worksheet145.xlsx"/><Relationship Id="rId18" Type="http://schemas.openxmlformats.org/officeDocument/2006/relationships/oleObject" Target="../embeddings/oleObject147.bin"/><Relationship Id="rId26" Type="http://schemas.openxmlformats.org/officeDocument/2006/relationships/package" Target="../embeddings/Microsoft_Excel_Worksheet149.xlsx"/><Relationship Id="rId3" Type="http://schemas.openxmlformats.org/officeDocument/2006/relationships/oleObject" Target="../embeddings/oleObject142.bin"/><Relationship Id="rId21" Type="http://schemas.openxmlformats.org/officeDocument/2006/relationships/oleObject" Target="../embeddings/oleObject148.bin"/><Relationship Id="rId7" Type="http://schemas.openxmlformats.org/officeDocument/2006/relationships/package" Target="../embeddings/Microsoft_Excel_Worksheet143.xlsx"/><Relationship Id="rId12" Type="http://schemas.openxmlformats.org/officeDocument/2006/relationships/oleObject" Target="../embeddings/oleObject145.bin"/><Relationship Id="rId17" Type="http://schemas.openxmlformats.org/officeDocument/2006/relationships/image" Target="../media/image188.emf"/><Relationship Id="rId25" Type="http://schemas.openxmlformats.org/officeDocument/2006/relationships/oleObject" Target="../embeddings/oleObject149.bin"/><Relationship Id="rId2" Type="http://schemas.openxmlformats.org/officeDocument/2006/relationships/slideLayout" Target="../slideLayouts/slideLayout4.xml"/><Relationship Id="rId16" Type="http://schemas.openxmlformats.org/officeDocument/2006/relationships/package" Target="../embeddings/Microsoft_Excel_Worksheet146.xlsx"/><Relationship Id="rId20" Type="http://schemas.openxmlformats.org/officeDocument/2006/relationships/image" Target="../media/image189.emf"/><Relationship Id="rId1" Type="http://schemas.openxmlformats.org/officeDocument/2006/relationships/vmlDrawing" Target="../drawings/vmlDrawing31.vml"/><Relationship Id="rId6" Type="http://schemas.openxmlformats.org/officeDocument/2006/relationships/oleObject" Target="../embeddings/oleObject143.bin"/><Relationship Id="rId11" Type="http://schemas.openxmlformats.org/officeDocument/2006/relationships/image" Target="../media/image186.emf"/><Relationship Id="rId24" Type="http://schemas.openxmlformats.org/officeDocument/2006/relationships/image" Target="../media/image208.png"/><Relationship Id="rId5" Type="http://schemas.openxmlformats.org/officeDocument/2006/relationships/image" Target="../media/image184.emf"/><Relationship Id="rId15" Type="http://schemas.openxmlformats.org/officeDocument/2006/relationships/oleObject" Target="../embeddings/oleObject146.bin"/><Relationship Id="rId23" Type="http://schemas.openxmlformats.org/officeDocument/2006/relationships/image" Target="../media/image190.emf"/><Relationship Id="rId10" Type="http://schemas.openxmlformats.org/officeDocument/2006/relationships/package" Target="../embeddings/Microsoft_Excel_Worksheet144.xlsx"/><Relationship Id="rId19" Type="http://schemas.openxmlformats.org/officeDocument/2006/relationships/package" Target="../embeddings/Microsoft_Excel_Worksheet147.xlsx"/><Relationship Id="rId4" Type="http://schemas.openxmlformats.org/officeDocument/2006/relationships/package" Target="../embeddings/Microsoft_Excel_Worksheet142.xlsx"/><Relationship Id="rId9" Type="http://schemas.openxmlformats.org/officeDocument/2006/relationships/oleObject" Target="../embeddings/oleObject144.bin"/><Relationship Id="rId14" Type="http://schemas.openxmlformats.org/officeDocument/2006/relationships/image" Target="../media/image187.emf"/><Relationship Id="rId22" Type="http://schemas.openxmlformats.org/officeDocument/2006/relationships/package" Target="../embeddings/Microsoft_Excel_Worksheet148.xlsx"/><Relationship Id="rId27" Type="http://schemas.openxmlformats.org/officeDocument/2006/relationships/image" Target="../media/image173.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8" Type="http://schemas.openxmlformats.org/officeDocument/2006/relationships/image" Target="../media/image191.emf"/><Relationship Id="rId13" Type="http://schemas.openxmlformats.org/officeDocument/2006/relationships/package" Target="../embeddings/Microsoft_Excel_Worksheet153.xlsx"/><Relationship Id="rId3" Type="http://schemas.openxmlformats.org/officeDocument/2006/relationships/oleObject" Target="../embeddings/oleObject150.bin"/><Relationship Id="rId7" Type="http://schemas.openxmlformats.org/officeDocument/2006/relationships/package" Target="../embeddings/Microsoft_Excel_Worksheet151.xlsx"/><Relationship Id="rId12" Type="http://schemas.openxmlformats.org/officeDocument/2006/relationships/oleObject" Target="../embeddings/oleObject153.bin"/><Relationship Id="rId38" Type="http://schemas.openxmlformats.org/officeDocument/2006/relationships/image" Target="../media/image283.png"/><Relationship Id="rId2" Type="http://schemas.openxmlformats.org/officeDocument/2006/relationships/slideLayout" Target="../slideLayouts/slideLayout4.xml"/><Relationship Id="rId1" Type="http://schemas.openxmlformats.org/officeDocument/2006/relationships/vmlDrawing" Target="../drawings/vmlDrawing32.vml"/><Relationship Id="rId6" Type="http://schemas.openxmlformats.org/officeDocument/2006/relationships/oleObject" Target="../embeddings/oleObject151.bin"/><Relationship Id="rId11" Type="http://schemas.openxmlformats.org/officeDocument/2006/relationships/image" Target="../media/image186.emf"/><Relationship Id="rId37" Type="http://schemas.openxmlformats.org/officeDocument/2006/relationships/image" Target="../media/image1730.png"/><Relationship Id="rId5" Type="http://schemas.openxmlformats.org/officeDocument/2006/relationships/image" Target="../media/image184.emf"/><Relationship Id="rId36" Type="http://schemas.openxmlformats.org/officeDocument/2006/relationships/image" Target="../media/image1720.png"/><Relationship Id="rId10" Type="http://schemas.openxmlformats.org/officeDocument/2006/relationships/package" Target="../embeddings/Microsoft_Excel_Worksheet152.xlsx"/><Relationship Id="rId4" Type="http://schemas.openxmlformats.org/officeDocument/2006/relationships/package" Target="../embeddings/Microsoft_Excel_Worksheet150.xlsx"/><Relationship Id="rId9" Type="http://schemas.openxmlformats.org/officeDocument/2006/relationships/oleObject" Target="../embeddings/oleObject152.bin"/><Relationship Id="rId14" Type="http://schemas.openxmlformats.org/officeDocument/2006/relationships/image" Target="../media/image173.emf"/></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vmlDrawing" Target="../drawings/vmlDrawing33.vml"/><Relationship Id="rId6" Type="http://schemas.openxmlformats.org/officeDocument/2006/relationships/image" Target="../media/image184.emf"/><Relationship Id="rId5" Type="http://schemas.openxmlformats.org/officeDocument/2006/relationships/package" Target="../embeddings/Microsoft_Excel_Worksheet154.xlsx"/><Relationship Id="rId4" Type="http://schemas.openxmlformats.org/officeDocument/2006/relationships/oleObject" Target="../embeddings/oleObject154.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vmlDrawing" Target="../drawings/vmlDrawing34.vml"/><Relationship Id="rId6" Type="http://schemas.openxmlformats.org/officeDocument/2006/relationships/image" Target="../media/image184.emf"/><Relationship Id="rId5" Type="http://schemas.openxmlformats.org/officeDocument/2006/relationships/package" Target="../embeddings/Microsoft_Excel_Worksheet155.xlsx"/><Relationship Id="rId4" Type="http://schemas.openxmlformats.org/officeDocument/2006/relationships/oleObject" Target="../embeddings/oleObject155.bin"/></Relationships>
</file>

<file path=ppt/slides/_rels/slide1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11.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287.png"/><Relationship Id="rId2" Type="http://schemas.openxmlformats.org/officeDocument/2006/relationships/slideLayout" Target="../slideLayouts/slideLayout4.xml"/><Relationship Id="rId1" Type="http://schemas.openxmlformats.org/officeDocument/2006/relationships/vmlDrawing" Target="../drawings/vmlDrawing35.vml"/><Relationship Id="rId6" Type="http://schemas.openxmlformats.org/officeDocument/2006/relationships/image" Target="../media/image184.emf"/><Relationship Id="rId5" Type="http://schemas.openxmlformats.org/officeDocument/2006/relationships/package" Target="../embeddings/Microsoft_Excel_Worksheet156.xlsx"/><Relationship Id="rId4" Type="http://schemas.openxmlformats.org/officeDocument/2006/relationships/oleObject" Target="../embeddings/oleObject156.bin"/></Relationships>
</file>

<file path=ppt/slides/_rels/slide117.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2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196.png"/><Relationship Id="rId7" Type="http://schemas.openxmlformats.org/officeDocument/2006/relationships/image" Target="../media/image295.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214.png"/><Relationship Id="rId5" Type="http://schemas.openxmlformats.org/officeDocument/2006/relationships/image" Target="../media/image293.png"/><Relationship Id="rId10" Type="http://schemas.openxmlformats.org/officeDocument/2006/relationships/image" Target="../media/image216.png"/><Relationship Id="rId4" Type="http://schemas.openxmlformats.org/officeDocument/2006/relationships/image" Target="../media/image292.png"/><Relationship Id="rId9" Type="http://schemas.openxmlformats.org/officeDocument/2006/relationships/image" Target="../media/image297.png"/></Relationships>
</file>

<file path=ppt/slides/_rels/slide121.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47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2190.png"/><Relationship Id="rId4" Type="http://schemas.openxmlformats.org/officeDocument/2006/relationships/image" Target="../media/image159.png"/></Relationships>
</file>

<file path=ppt/slides/_rels/slide12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2200.png"/><Relationship Id="rId4" Type="http://schemas.openxmlformats.org/officeDocument/2006/relationships/image" Target="../media/image168.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195.png"/><Relationship Id="rId4" Type="http://schemas.openxmlformats.org/officeDocument/2006/relationships/image" Target="../media/image193.png"/></Relationships>
</file>

<file path=ppt/slides/_rels/slide129.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72.xml"/><Relationship Id="rId1" Type="http://schemas.openxmlformats.org/officeDocument/2006/relationships/slideLayout" Target="../slideLayouts/slideLayout4.xml"/><Relationship Id="rId5" Type="http://schemas.openxmlformats.org/officeDocument/2006/relationships/image" Target="../media/image198.png"/><Relationship Id="rId4" Type="http://schemas.openxmlformats.org/officeDocument/2006/relationships/image" Target="../media/image197.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image" Target="../media/image209.png"/><Relationship Id="rId18" Type="http://schemas.openxmlformats.org/officeDocument/2006/relationships/image" Target="../media/image235.png"/><Relationship Id="rId3" Type="http://schemas.openxmlformats.org/officeDocument/2006/relationships/image" Target="../media/image192.png"/><Relationship Id="rId21" Type="http://schemas.openxmlformats.org/officeDocument/2006/relationships/image" Target="../media/image238.png"/><Relationship Id="rId7" Type="http://schemas.openxmlformats.org/officeDocument/2006/relationships/image" Target="../media/image202.png"/><Relationship Id="rId12" Type="http://schemas.openxmlformats.org/officeDocument/2006/relationships/image" Target="../media/image207.png"/><Relationship Id="rId17" Type="http://schemas.openxmlformats.org/officeDocument/2006/relationships/image" Target="../media/image224.png"/><Relationship Id="rId2" Type="http://schemas.openxmlformats.org/officeDocument/2006/relationships/notesSlide" Target="../notesSlides/notesSlide74.xml"/><Relationship Id="rId16" Type="http://schemas.openxmlformats.org/officeDocument/2006/relationships/image" Target="../media/image223.png"/><Relationship Id="rId20" Type="http://schemas.openxmlformats.org/officeDocument/2006/relationships/image" Target="../media/image237.png"/><Relationship Id="rId1" Type="http://schemas.openxmlformats.org/officeDocument/2006/relationships/slideLayout" Target="../slideLayouts/slideLayout5.xml"/><Relationship Id="rId6" Type="http://schemas.openxmlformats.org/officeDocument/2006/relationships/image" Target="../media/image201.png"/><Relationship Id="rId11" Type="http://schemas.openxmlformats.org/officeDocument/2006/relationships/image" Target="../media/image206.png"/><Relationship Id="rId5" Type="http://schemas.openxmlformats.org/officeDocument/2006/relationships/image" Target="../media/image200.png"/><Relationship Id="rId15" Type="http://schemas.openxmlformats.org/officeDocument/2006/relationships/image" Target="../media/image222.png"/><Relationship Id="rId23" Type="http://schemas.openxmlformats.org/officeDocument/2006/relationships/image" Target="../media/image240.png"/><Relationship Id="rId10" Type="http://schemas.openxmlformats.org/officeDocument/2006/relationships/image" Target="../media/image205.png"/><Relationship Id="rId19" Type="http://schemas.openxmlformats.org/officeDocument/2006/relationships/image" Target="../media/image236.png"/><Relationship Id="rId4" Type="http://schemas.openxmlformats.org/officeDocument/2006/relationships/image" Target="../media/image199.png"/><Relationship Id="rId9" Type="http://schemas.openxmlformats.org/officeDocument/2006/relationships/image" Target="../media/image204.png"/><Relationship Id="rId14" Type="http://schemas.openxmlformats.org/officeDocument/2006/relationships/image" Target="../media/image221.png"/><Relationship Id="rId22" Type="http://schemas.openxmlformats.org/officeDocument/2006/relationships/image" Target="../media/image239.png"/></Relationships>
</file>

<file path=ppt/slides/_rels/slide133.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2.png"/><Relationship Id="rId1" Type="http://schemas.openxmlformats.org/officeDocument/2006/relationships/slideLayout" Target="../slideLayouts/slideLayout4.xml"/><Relationship Id="rId5" Type="http://schemas.openxmlformats.org/officeDocument/2006/relationships/image" Target="../media/image240.png"/><Relationship Id="rId4" Type="http://schemas.openxmlformats.org/officeDocument/2006/relationships/image" Target="../media/image198.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vmlDrawing" Target="../drawings/vmlDrawing36.vml"/><Relationship Id="rId6" Type="http://schemas.openxmlformats.org/officeDocument/2006/relationships/image" Target="../media/image242.emf"/><Relationship Id="rId5" Type="http://schemas.openxmlformats.org/officeDocument/2006/relationships/package" Target="../embeddings/Microsoft_Excel_Worksheet157.xlsx"/><Relationship Id="rId4" Type="http://schemas.openxmlformats.org/officeDocument/2006/relationships/oleObject" Target="../embeddings/oleObject157.bin"/></Relationships>
</file>

<file path=ppt/slides/_rels/slide137.xml.rels><?xml version="1.0" encoding="UTF-8" standalone="yes"?>
<Relationships xmlns="http://schemas.openxmlformats.org/package/2006/relationships"><Relationship Id="rId8" Type="http://schemas.openxmlformats.org/officeDocument/2006/relationships/package" Target="../embeddings/Microsoft_Excel_Worksheet159.xlsx"/><Relationship Id="rId13" Type="http://schemas.openxmlformats.org/officeDocument/2006/relationships/image" Target="../media/image1220.png"/><Relationship Id="rId3" Type="http://schemas.openxmlformats.org/officeDocument/2006/relationships/notesSlide" Target="../notesSlides/notesSlide77.xml"/><Relationship Id="rId7" Type="http://schemas.openxmlformats.org/officeDocument/2006/relationships/oleObject" Target="../embeddings/oleObject159.bin"/><Relationship Id="rId12" Type="http://schemas.openxmlformats.org/officeDocument/2006/relationships/image" Target="../media/image245.emf"/><Relationship Id="rId2" Type="http://schemas.openxmlformats.org/officeDocument/2006/relationships/slideLayout" Target="../slideLayouts/slideLayout4.xml"/><Relationship Id="rId1" Type="http://schemas.openxmlformats.org/officeDocument/2006/relationships/vmlDrawing" Target="../drawings/vmlDrawing37.vml"/><Relationship Id="rId6" Type="http://schemas.openxmlformats.org/officeDocument/2006/relationships/image" Target="../media/image243.emf"/><Relationship Id="rId11" Type="http://schemas.openxmlformats.org/officeDocument/2006/relationships/package" Target="../embeddings/Microsoft_Excel_Worksheet160.xlsx"/><Relationship Id="rId5" Type="http://schemas.openxmlformats.org/officeDocument/2006/relationships/package" Target="../embeddings/Microsoft_Excel_Worksheet158.xlsx"/><Relationship Id="rId10" Type="http://schemas.openxmlformats.org/officeDocument/2006/relationships/oleObject" Target="../embeddings/oleObject160.bin"/><Relationship Id="rId4" Type="http://schemas.openxmlformats.org/officeDocument/2006/relationships/oleObject" Target="../embeddings/oleObject158.bin"/><Relationship Id="rId9" Type="http://schemas.openxmlformats.org/officeDocument/2006/relationships/image" Target="../media/image244.emf"/></Relationships>
</file>

<file path=ppt/slides/_rels/slide138.xml.rels><?xml version="1.0" encoding="UTF-8" standalone="yes"?>
<Relationships xmlns="http://schemas.openxmlformats.org/package/2006/relationships"><Relationship Id="rId8" Type="http://schemas.openxmlformats.org/officeDocument/2006/relationships/package" Target="../embeddings/Microsoft_Excel_Worksheet162.xlsx"/><Relationship Id="rId13" Type="http://schemas.openxmlformats.org/officeDocument/2006/relationships/oleObject" Target="../embeddings/oleObject164.bin"/><Relationship Id="rId3" Type="http://schemas.openxmlformats.org/officeDocument/2006/relationships/notesSlide" Target="../notesSlides/notesSlide78.xml"/><Relationship Id="rId7" Type="http://schemas.openxmlformats.org/officeDocument/2006/relationships/oleObject" Target="../embeddings/oleObject162.bin"/><Relationship Id="rId12" Type="http://schemas.openxmlformats.org/officeDocument/2006/relationships/image" Target="../media/image247.emf"/><Relationship Id="rId2" Type="http://schemas.openxmlformats.org/officeDocument/2006/relationships/slideLayout" Target="../slideLayouts/slideLayout4.xml"/><Relationship Id="rId1" Type="http://schemas.openxmlformats.org/officeDocument/2006/relationships/vmlDrawing" Target="../drawings/vmlDrawing38.vml"/><Relationship Id="rId6" Type="http://schemas.openxmlformats.org/officeDocument/2006/relationships/image" Target="../media/image243.emf"/><Relationship Id="rId11" Type="http://schemas.openxmlformats.org/officeDocument/2006/relationships/package" Target="../embeddings/Microsoft_Excel_Worksheet163.xlsx"/><Relationship Id="rId5" Type="http://schemas.openxmlformats.org/officeDocument/2006/relationships/package" Target="../embeddings/Microsoft_Excel_Worksheet161.xlsx"/><Relationship Id="rId15" Type="http://schemas.openxmlformats.org/officeDocument/2006/relationships/image" Target="../media/image248.emf"/><Relationship Id="rId10" Type="http://schemas.openxmlformats.org/officeDocument/2006/relationships/oleObject" Target="../embeddings/oleObject163.bin"/><Relationship Id="rId4" Type="http://schemas.openxmlformats.org/officeDocument/2006/relationships/oleObject" Target="../embeddings/oleObject161.bin"/><Relationship Id="rId9" Type="http://schemas.openxmlformats.org/officeDocument/2006/relationships/image" Target="../media/image246.emf"/><Relationship Id="rId14" Type="http://schemas.openxmlformats.org/officeDocument/2006/relationships/package" Target="../embeddings/Microsoft_Excel_Worksheet164.xlsx"/></Relationships>
</file>

<file path=ppt/slides/_rels/slide139.xml.rels><?xml version="1.0" encoding="UTF-8" standalone="yes"?>
<Relationships xmlns="http://schemas.openxmlformats.org/package/2006/relationships"><Relationship Id="rId8" Type="http://schemas.openxmlformats.org/officeDocument/2006/relationships/oleObject" Target="../embeddings/oleObject166.bin"/><Relationship Id="rId13" Type="http://schemas.openxmlformats.org/officeDocument/2006/relationships/package" Target="../embeddings/Microsoft_Excel_Worksheet167.xlsx"/><Relationship Id="rId18" Type="http://schemas.openxmlformats.org/officeDocument/2006/relationships/image" Target="../media/image252.emf"/><Relationship Id="rId3" Type="http://schemas.openxmlformats.org/officeDocument/2006/relationships/notesSlide" Target="../notesSlides/notesSlide79.xml"/><Relationship Id="rId7" Type="http://schemas.openxmlformats.org/officeDocument/2006/relationships/image" Target="../media/image1290.png"/><Relationship Id="rId12" Type="http://schemas.openxmlformats.org/officeDocument/2006/relationships/oleObject" Target="../embeddings/oleObject167.bin"/><Relationship Id="rId17" Type="http://schemas.openxmlformats.org/officeDocument/2006/relationships/package" Target="../embeddings/Microsoft_Excel_Worksheet168.xlsx"/><Relationship Id="rId2" Type="http://schemas.openxmlformats.org/officeDocument/2006/relationships/slideLayout" Target="../slideLayouts/slideLayout4.xml"/><Relationship Id="rId16" Type="http://schemas.openxmlformats.org/officeDocument/2006/relationships/oleObject" Target="../embeddings/oleObject168.bin"/><Relationship Id="rId1" Type="http://schemas.openxmlformats.org/officeDocument/2006/relationships/vmlDrawing" Target="../drawings/vmlDrawing39.vml"/><Relationship Id="rId6" Type="http://schemas.openxmlformats.org/officeDocument/2006/relationships/image" Target="../media/image249.emf"/><Relationship Id="rId11" Type="http://schemas.openxmlformats.org/officeDocument/2006/relationships/image" Target="../media/image1300.png"/><Relationship Id="rId5" Type="http://schemas.openxmlformats.org/officeDocument/2006/relationships/package" Target="../embeddings/Microsoft_Excel_Worksheet165.xlsx"/><Relationship Id="rId15" Type="http://schemas.openxmlformats.org/officeDocument/2006/relationships/image" Target="../media/image1340.png"/><Relationship Id="rId10" Type="http://schemas.openxmlformats.org/officeDocument/2006/relationships/image" Target="../media/image250.emf"/><Relationship Id="rId4" Type="http://schemas.openxmlformats.org/officeDocument/2006/relationships/oleObject" Target="../embeddings/oleObject165.bin"/><Relationship Id="rId9" Type="http://schemas.openxmlformats.org/officeDocument/2006/relationships/package" Target="../embeddings/Microsoft_Excel_Worksheet166.xlsx"/><Relationship Id="rId14" Type="http://schemas.openxmlformats.org/officeDocument/2006/relationships/image" Target="../media/image251.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40.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253.png"/><Relationship Id="rId7" Type="http://schemas.openxmlformats.org/officeDocument/2006/relationships/image" Target="../media/image257.png"/><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image" Target="../media/image256.png"/><Relationship Id="rId5" Type="http://schemas.openxmlformats.org/officeDocument/2006/relationships/image" Target="../media/image255.png"/><Relationship Id="rId4" Type="http://schemas.openxmlformats.org/officeDocument/2006/relationships/image" Target="../media/image254.png"/></Relationships>
</file>

<file path=ppt/slides/_rels/slide142.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262.jpeg"/><Relationship Id="rId5" Type="http://schemas.openxmlformats.org/officeDocument/2006/relationships/image" Target="../media/image261.jpeg"/><Relationship Id="rId4" Type="http://schemas.openxmlformats.org/officeDocument/2006/relationships/image" Target="../media/image26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6.emf"/><Relationship Id="rId3" Type="http://schemas.openxmlformats.org/officeDocument/2006/relationships/notesSlide" Target="../notesSlides/notesSlide6.xml"/><Relationship Id="rId7" Type="http://schemas.openxmlformats.org/officeDocument/2006/relationships/image" Target="../media/image24.emf"/><Relationship Id="rId12" Type="http://schemas.openxmlformats.org/officeDocument/2006/relationships/package" Target="../embeddings/Microsoft_Excel_Worksheet4.xlsx"/><Relationship Id="rId2" Type="http://schemas.openxmlformats.org/officeDocument/2006/relationships/slideLayout" Target="../slideLayouts/slideLayout4.xml"/><Relationship Id="rId16" Type="http://schemas.openxmlformats.org/officeDocument/2006/relationships/image" Target="../media/image27.emf"/><Relationship Id="rId1" Type="http://schemas.openxmlformats.org/officeDocument/2006/relationships/vmlDrawing" Target="../drawings/vmlDrawing2.vml"/><Relationship Id="rId6" Type="http://schemas.openxmlformats.org/officeDocument/2006/relationships/package" Target="../embeddings/Microsoft_Excel_Worksheet2.xlsx"/><Relationship Id="rId11" Type="http://schemas.openxmlformats.org/officeDocument/2006/relationships/oleObject" Target="../embeddings/oleObject4.bin"/><Relationship Id="rId5" Type="http://schemas.openxmlformats.org/officeDocument/2006/relationships/oleObject" Target="../embeddings/oleObject2.bin"/><Relationship Id="rId15" Type="http://schemas.openxmlformats.org/officeDocument/2006/relationships/package" Target="../embeddings/Microsoft_Excel_Worksheet5.xlsx"/><Relationship Id="rId10" Type="http://schemas.openxmlformats.org/officeDocument/2006/relationships/image" Target="../media/image25.emf"/><Relationship Id="rId4" Type="http://schemas.openxmlformats.org/officeDocument/2006/relationships/image" Target="../media/image28.png"/><Relationship Id="rId9" Type="http://schemas.openxmlformats.org/officeDocument/2006/relationships/package" Target="../embeddings/Microsoft_Excel_Worksheet3.xlsx"/><Relationship Id="rId1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2.png"/><Relationship Id="rId3" Type="http://schemas.openxmlformats.org/officeDocument/2006/relationships/notesSlide" Target="../notesSlides/notesSlide7.xml"/><Relationship Id="rId7" Type="http://schemas.openxmlformats.org/officeDocument/2006/relationships/package" Target="../embeddings/Microsoft_Excel_Worksheet6.xlsx"/><Relationship Id="rId12" Type="http://schemas.openxmlformats.org/officeDocument/2006/relationships/image" Target="../media/image29.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package" Target="../embeddings/Microsoft_Excel_Worksheet7.xlsx"/><Relationship Id="rId5" Type="http://schemas.openxmlformats.org/officeDocument/2006/relationships/image" Target="../media/image30.png"/><Relationship Id="rId10" Type="http://schemas.openxmlformats.org/officeDocument/2006/relationships/oleObject" Target="../embeddings/oleObject7.bin"/><Relationship Id="rId4" Type="http://schemas.openxmlformats.org/officeDocument/2006/relationships/image" Target="../media/image52.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0.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40.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package" Target="../embeddings/Microsoft_Excel_Worksheet8.xlsx"/><Relationship Id="rId5" Type="http://schemas.openxmlformats.org/officeDocument/2006/relationships/oleObject" Target="../embeddings/oleObject8.bin"/><Relationship Id="rId10" Type="http://schemas.openxmlformats.org/officeDocument/2006/relationships/image" Target="../media/image41.emf"/><Relationship Id="rId4" Type="http://schemas.openxmlformats.org/officeDocument/2006/relationships/image" Target="../media/image14.png"/><Relationship Id="rId9" Type="http://schemas.openxmlformats.org/officeDocument/2006/relationships/package" Target="../embeddings/Microsoft_Excel_Worksheet9.xls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2.emf"/><Relationship Id="rId5" Type="http://schemas.openxmlformats.org/officeDocument/2006/relationships/package" Target="../embeddings/Microsoft_Excel_Worksheet10.xlsx"/><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Excel_Worksheet12.xlsx"/><Relationship Id="rId3" Type="http://schemas.openxmlformats.org/officeDocument/2006/relationships/notesSlide" Target="../notesSlides/notesSlide12.xml"/><Relationship Id="rId7" Type="http://schemas.openxmlformats.org/officeDocument/2006/relationships/oleObject" Target="../embeddings/oleObject12.bin"/><Relationship Id="rId12" Type="http://schemas.openxmlformats.org/officeDocument/2006/relationships/image" Target="../media/image45.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43.emf"/><Relationship Id="rId11" Type="http://schemas.openxmlformats.org/officeDocument/2006/relationships/package" Target="../embeddings/Microsoft_Excel_Worksheet13.xlsx"/><Relationship Id="rId5" Type="http://schemas.openxmlformats.org/officeDocument/2006/relationships/package" Target="../embeddings/Microsoft_Excel_Worksheet11.xlsx"/><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image" Target="../media/image4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Excel_Worksheet15.xlsx"/><Relationship Id="rId13" Type="http://schemas.openxmlformats.org/officeDocument/2006/relationships/image" Target="../media/image284.png"/><Relationship Id="rId3" Type="http://schemas.openxmlformats.org/officeDocument/2006/relationships/notesSlide" Target="../notesSlides/notesSlide14.xml"/><Relationship Id="rId7" Type="http://schemas.openxmlformats.org/officeDocument/2006/relationships/oleObject" Target="../embeddings/oleObject15.bin"/><Relationship Id="rId12" Type="http://schemas.openxmlformats.org/officeDocument/2006/relationships/image" Target="../media/image27.png"/><Relationship Id="rId17" Type="http://schemas.openxmlformats.org/officeDocument/2006/relationships/image" Target="../media/image290.png"/><Relationship Id="rId2" Type="http://schemas.openxmlformats.org/officeDocument/2006/relationships/slideLayout" Target="../slideLayouts/slideLayout4.xml"/><Relationship Id="rId16" Type="http://schemas.openxmlformats.org/officeDocument/2006/relationships/image" Target="../media/image48.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image" Target="../media/image51.png"/><Relationship Id="rId5" Type="http://schemas.openxmlformats.org/officeDocument/2006/relationships/package" Target="../embeddings/Microsoft_Excel_Worksheet14.xlsx"/><Relationship Id="rId15" Type="http://schemas.openxmlformats.org/officeDocument/2006/relationships/package" Target="../embeddings/Microsoft_Excel_Worksheet16.xlsx"/><Relationship Id="rId10" Type="http://schemas.openxmlformats.org/officeDocument/2006/relationships/image" Target="../media/image25.png"/><Relationship Id="rId4" Type="http://schemas.openxmlformats.org/officeDocument/2006/relationships/oleObject" Target="../embeddings/oleObject14.bin"/><Relationship Id="rId9" Type="http://schemas.openxmlformats.org/officeDocument/2006/relationships/image" Target="../media/image47.emf"/><Relationship Id="rId1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58.emf"/><Relationship Id="rId3" Type="http://schemas.openxmlformats.org/officeDocument/2006/relationships/notesSlide" Target="../notesSlides/notesSlide17.xml"/><Relationship Id="rId7" Type="http://schemas.openxmlformats.org/officeDocument/2006/relationships/image" Target="../media/image56.emf"/><Relationship Id="rId12" Type="http://schemas.openxmlformats.org/officeDocument/2006/relationships/package" Target="../embeddings/Microsoft_Excel_Worksheet19.xlsx"/><Relationship Id="rId17" Type="http://schemas.openxmlformats.org/officeDocument/2006/relationships/image" Target="../media/image48.emf"/><Relationship Id="rId2" Type="http://schemas.openxmlformats.org/officeDocument/2006/relationships/slideLayout" Target="../slideLayouts/slideLayout4.xml"/><Relationship Id="rId16" Type="http://schemas.openxmlformats.org/officeDocument/2006/relationships/package" Target="../embeddings/Microsoft_Excel_Worksheet20.xlsx"/><Relationship Id="rId1" Type="http://schemas.openxmlformats.org/officeDocument/2006/relationships/vmlDrawing" Target="../drawings/vmlDrawing8.vml"/><Relationship Id="rId6" Type="http://schemas.openxmlformats.org/officeDocument/2006/relationships/package" Target="../embeddings/Microsoft_Excel_Worksheet17.xlsx"/><Relationship Id="rId11" Type="http://schemas.openxmlformats.org/officeDocument/2006/relationships/oleObject" Target="../embeddings/oleObject19.bin"/><Relationship Id="rId5" Type="http://schemas.openxmlformats.org/officeDocument/2006/relationships/oleObject" Target="../embeddings/oleObject17.bin"/><Relationship Id="rId15" Type="http://schemas.openxmlformats.org/officeDocument/2006/relationships/oleObject" Target="../embeddings/oleObject20.bin"/><Relationship Id="rId10" Type="http://schemas.openxmlformats.org/officeDocument/2006/relationships/image" Target="../media/image57.emf"/><Relationship Id="rId4" Type="http://schemas.openxmlformats.org/officeDocument/2006/relationships/image" Target="../media/image340.png"/><Relationship Id="rId9" Type="http://schemas.openxmlformats.org/officeDocument/2006/relationships/package" Target="../embeddings/Microsoft_Excel_Worksheet18.xlsx"/><Relationship Id="rId14"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60.emf"/><Relationship Id="rId3" Type="http://schemas.openxmlformats.org/officeDocument/2006/relationships/notesSlide" Target="../notesSlides/notesSlide18.xml"/><Relationship Id="rId7" Type="http://schemas.openxmlformats.org/officeDocument/2006/relationships/image" Target="../media/image59.emf"/><Relationship Id="rId12" Type="http://schemas.openxmlformats.org/officeDocument/2006/relationships/package" Target="../embeddings/Microsoft_Excel_Worksheet23.xlsx"/><Relationship Id="rId17" Type="http://schemas.openxmlformats.org/officeDocument/2006/relationships/image" Target="../media/image48.emf"/><Relationship Id="rId2" Type="http://schemas.openxmlformats.org/officeDocument/2006/relationships/slideLayout" Target="../slideLayouts/slideLayout4.xml"/><Relationship Id="rId16" Type="http://schemas.openxmlformats.org/officeDocument/2006/relationships/package" Target="../embeddings/Microsoft_Excel_Worksheet24.xlsx"/><Relationship Id="rId1" Type="http://schemas.openxmlformats.org/officeDocument/2006/relationships/vmlDrawing" Target="../drawings/vmlDrawing9.vml"/><Relationship Id="rId6" Type="http://schemas.openxmlformats.org/officeDocument/2006/relationships/package" Target="../embeddings/Microsoft_Excel_Worksheet21.xlsx"/><Relationship Id="rId11" Type="http://schemas.openxmlformats.org/officeDocument/2006/relationships/oleObject" Target="../embeddings/oleObject23.bin"/><Relationship Id="rId5" Type="http://schemas.openxmlformats.org/officeDocument/2006/relationships/oleObject" Target="../embeddings/oleObject21.bin"/><Relationship Id="rId15" Type="http://schemas.openxmlformats.org/officeDocument/2006/relationships/oleObject" Target="../embeddings/oleObject24.bin"/><Relationship Id="rId10" Type="http://schemas.openxmlformats.org/officeDocument/2006/relationships/image" Target="../media/image57.emf"/><Relationship Id="rId4" Type="http://schemas.openxmlformats.org/officeDocument/2006/relationships/image" Target="../media/image340.png"/><Relationship Id="rId9" Type="http://schemas.openxmlformats.org/officeDocument/2006/relationships/package" Target="../embeddings/Microsoft_Excel_Worksheet22.xlsx"/><Relationship Id="rId14"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62.emf"/><Relationship Id="rId3" Type="http://schemas.openxmlformats.org/officeDocument/2006/relationships/notesSlide" Target="../notesSlides/notesSlide19.xml"/><Relationship Id="rId7" Type="http://schemas.openxmlformats.org/officeDocument/2006/relationships/image" Target="../media/image61.emf"/><Relationship Id="rId12" Type="http://schemas.openxmlformats.org/officeDocument/2006/relationships/package" Target="../embeddings/Microsoft_Excel_Worksheet27.xlsx"/><Relationship Id="rId17" Type="http://schemas.openxmlformats.org/officeDocument/2006/relationships/image" Target="../media/image48.emf"/><Relationship Id="rId2" Type="http://schemas.openxmlformats.org/officeDocument/2006/relationships/slideLayout" Target="../slideLayouts/slideLayout4.xml"/><Relationship Id="rId16" Type="http://schemas.openxmlformats.org/officeDocument/2006/relationships/package" Target="../embeddings/Microsoft_Excel_Worksheet28.xlsx"/><Relationship Id="rId1" Type="http://schemas.openxmlformats.org/officeDocument/2006/relationships/vmlDrawing" Target="../drawings/vmlDrawing10.vml"/><Relationship Id="rId6" Type="http://schemas.openxmlformats.org/officeDocument/2006/relationships/package" Target="../embeddings/Microsoft_Excel_Worksheet25.xlsx"/><Relationship Id="rId11" Type="http://schemas.openxmlformats.org/officeDocument/2006/relationships/oleObject" Target="../embeddings/oleObject27.bin"/><Relationship Id="rId5" Type="http://schemas.openxmlformats.org/officeDocument/2006/relationships/oleObject" Target="../embeddings/oleObject25.bin"/><Relationship Id="rId15" Type="http://schemas.openxmlformats.org/officeDocument/2006/relationships/oleObject" Target="../embeddings/oleObject28.bin"/><Relationship Id="rId10" Type="http://schemas.openxmlformats.org/officeDocument/2006/relationships/image" Target="../media/image57.emf"/><Relationship Id="rId4" Type="http://schemas.openxmlformats.org/officeDocument/2006/relationships/image" Target="../media/image560.png"/><Relationship Id="rId9" Type="http://schemas.openxmlformats.org/officeDocument/2006/relationships/package" Target="../embeddings/Microsoft_Excel_Worksheet26.xlsx"/><Relationship Id="rId14" Type="http://schemas.openxmlformats.org/officeDocument/2006/relationships/image" Target="../media/image6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8.emf"/><Relationship Id="rId18" Type="http://schemas.openxmlformats.org/officeDocument/2006/relationships/oleObject" Target="../embeddings/oleObject33.bin"/><Relationship Id="rId3" Type="http://schemas.openxmlformats.org/officeDocument/2006/relationships/notesSlide" Target="../notesSlides/notesSlide21.xml"/><Relationship Id="rId21" Type="http://schemas.openxmlformats.org/officeDocument/2006/relationships/oleObject" Target="../embeddings/oleObject34.bin"/><Relationship Id="rId7" Type="http://schemas.openxmlformats.org/officeDocument/2006/relationships/image" Target="../media/image63.emf"/><Relationship Id="rId12" Type="http://schemas.openxmlformats.org/officeDocument/2006/relationships/package" Target="../embeddings/Microsoft_Excel_Worksheet31.xlsx"/><Relationship Id="rId17" Type="http://schemas.openxmlformats.org/officeDocument/2006/relationships/image" Target="../media/image65.emf"/><Relationship Id="rId2" Type="http://schemas.openxmlformats.org/officeDocument/2006/relationships/slideLayout" Target="../slideLayouts/slideLayout4.xml"/><Relationship Id="rId16" Type="http://schemas.openxmlformats.org/officeDocument/2006/relationships/package" Target="../embeddings/Microsoft_Excel_Worksheet32.xlsx"/><Relationship Id="rId20" Type="http://schemas.openxmlformats.org/officeDocument/2006/relationships/image" Target="../media/image66.emf"/><Relationship Id="rId1" Type="http://schemas.openxmlformats.org/officeDocument/2006/relationships/vmlDrawing" Target="../drawings/vmlDrawing11.vml"/><Relationship Id="rId6" Type="http://schemas.openxmlformats.org/officeDocument/2006/relationships/package" Target="../embeddings/Microsoft_Excel_Worksheet29.xlsx"/><Relationship Id="rId11" Type="http://schemas.openxmlformats.org/officeDocument/2006/relationships/oleObject" Target="../embeddings/oleObject31.bin"/><Relationship Id="rId24" Type="http://schemas.openxmlformats.org/officeDocument/2006/relationships/image" Target="../media/image74.png"/><Relationship Id="rId5" Type="http://schemas.openxmlformats.org/officeDocument/2006/relationships/oleObject" Target="../embeddings/oleObject29.bin"/><Relationship Id="rId15" Type="http://schemas.openxmlformats.org/officeDocument/2006/relationships/oleObject" Target="../embeddings/oleObject32.bin"/><Relationship Id="rId23" Type="http://schemas.openxmlformats.org/officeDocument/2006/relationships/image" Target="../media/image67.emf"/><Relationship Id="rId10" Type="http://schemas.openxmlformats.org/officeDocument/2006/relationships/image" Target="../media/image64.emf"/><Relationship Id="rId19" Type="http://schemas.openxmlformats.org/officeDocument/2006/relationships/package" Target="../embeddings/Microsoft_Excel_Worksheet33.xlsx"/><Relationship Id="rId4" Type="http://schemas.openxmlformats.org/officeDocument/2006/relationships/image" Target="../media/image300.png"/><Relationship Id="rId9" Type="http://schemas.openxmlformats.org/officeDocument/2006/relationships/package" Target="../embeddings/Microsoft_Excel_Worksheet30.xlsx"/><Relationship Id="rId14" Type="http://schemas.openxmlformats.org/officeDocument/2006/relationships/image" Target="../media/image71.png"/><Relationship Id="rId22" Type="http://schemas.openxmlformats.org/officeDocument/2006/relationships/package" Target="../embeddings/Microsoft_Excel_Worksheet34.xlsx"/></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72.emf"/><Relationship Id="rId3" Type="http://schemas.openxmlformats.org/officeDocument/2006/relationships/notesSlide" Target="../notesSlides/notesSlide24.xml"/><Relationship Id="rId7" Type="http://schemas.openxmlformats.org/officeDocument/2006/relationships/image" Target="../media/image70.emf"/><Relationship Id="rId12" Type="http://schemas.openxmlformats.org/officeDocument/2006/relationships/package" Target="../embeddings/Microsoft_Excel_Worksheet37.xlsx"/><Relationship Id="rId17" Type="http://schemas.openxmlformats.org/officeDocument/2006/relationships/image" Target="../media/image48.emf"/><Relationship Id="rId2" Type="http://schemas.openxmlformats.org/officeDocument/2006/relationships/slideLayout" Target="../slideLayouts/slideLayout4.xml"/><Relationship Id="rId16" Type="http://schemas.openxmlformats.org/officeDocument/2006/relationships/package" Target="../embeddings/Microsoft_Excel_Worksheet38.xlsx"/><Relationship Id="rId1" Type="http://schemas.openxmlformats.org/officeDocument/2006/relationships/vmlDrawing" Target="../drawings/vmlDrawing12.vml"/><Relationship Id="rId6" Type="http://schemas.openxmlformats.org/officeDocument/2006/relationships/package" Target="../embeddings/Microsoft_Excel_Worksheet35.xlsx"/><Relationship Id="rId11" Type="http://schemas.openxmlformats.org/officeDocument/2006/relationships/oleObject" Target="../embeddings/oleObject37.bin"/><Relationship Id="rId5" Type="http://schemas.openxmlformats.org/officeDocument/2006/relationships/oleObject" Target="../embeddings/oleObject35.bin"/><Relationship Id="rId15" Type="http://schemas.openxmlformats.org/officeDocument/2006/relationships/oleObject" Target="../embeddings/oleObject38.bin"/><Relationship Id="rId10" Type="http://schemas.openxmlformats.org/officeDocument/2006/relationships/image" Target="../media/image71.emf"/><Relationship Id="rId4" Type="http://schemas.openxmlformats.org/officeDocument/2006/relationships/image" Target="../media/image82.png"/><Relationship Id="rId9" Type="http://schemas.openxmlformats.org/officeDocument/2006/relationships/package" Target="../embeddings/Microsoft_Excel_Worksheet36.xlsx"/><Relationship Id="rId14"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75.emf"/><Relationship Id="rId3" Type="http://schemas.openxmlformats.org/officeDocument/2006/relationships/notesSlide" Target="../notesSlides/notesSlide25.xml"/><Relationship Id="rId7" Type="http://schemas.openxmlformats.org/officeDocument/2006/relationships/image" Target="../media/image73.emf"/><Relationship Id="rId12" Type="http://schemas.openxmlformats.org/officeDocument/2006/relationships/package" Target="../embeddings/Microsoft_Excel_Worksheet41.xlsx"/><Relationship Id="rId2" Type="http://schemas.openxmlformats.org/officeDocument/2006/relationships/slideLayout" Target="../slideLayouts/slideLayout4.xml"/><Relationship Id="rId16" Type="http://schemas.openxmlformats.org/officeDocument/2006/relationships/image" Target="../media/image48.emf"/><Relationship Id="rId1" Type="http://schemas.openxmlformats.org/officeDocument/2006/relationships/vmlDrawing" Target="../drawings/vmlDrawing13.vml"/><Relationship Id="rId6" Type="http://schemas.openxmlformats.org/officeDocument/2006/relationships/package" Target="../embeddings/Microsoft_Excel_Worksheet39.xlsx"/><Relationship Id="rId11" Type="http://schemas.openxmlformats.org/officeDocument/2006/relationships/oleObject" Target="../embeddings/oleObject41.bin"/><Relationship Id="rId5" Type="http://schemas.openxmlformats.org/officeDocument/2006/relationships/oleObject" Target="../embeddings/oleObject39.bin"/><Relationship Id="rId15" Type="http://schemas.openxmlformats.org/officeDocument/2006/relationships/package" Target="../embeddings/Microsoft_Excel_Worksheet42.xlsx"/><Relationship Id="rId10" Type="http://schemas.openxmlformats.org/officeDocument/2006/relationships/image" Target="../media/image74.emf"/><Relationship Id="rId4" Type="http://schemas.openxmlformats.org/officeDocument/2006/relationships/image" Target="../media/image70.png"/><Relationship Id="rId9" Type="http://schemas.openxmlformats.org/officeDocument/2006/relationships/package" Target="../embeddings/Microsoft_Excel_Worksheet40.xlsx"/><Relationship Id="rId14"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package" Target="../embeddings/Microsoft_Excel_Worksheet44.xlsx"/><Relationship Id="rId13" Type="http://schemas.openxmlformats.org/officeDocument/2006/relationships/oleObject" Target="../embeddings/oleObject46.bin"/><Relationship Id="rId18" Type="http://schemas.openxmlformats.org/officeDocument/2006/relationships/package" Target="../embeddings/Microsoft_Excel_Worksheet47.xlsx"/><Relationship Id="rId3" Type="http://schemas.openxmlformats.org/officeDocument/2006/relationships/notesSlide" Target="../notesSlides/notesSlide27.xml"/><Relationship Id="rId7" Type="http://schemas.openxmlformats.org/officeDocument/2006/relationships/oleObject" Target="../embeddings/oleObject44.bin"/><Relationship Id="rId12" Type="http://schemas.openxmlformats.org/officeDocument/2006/relationships/image" Target="../media/image78.emf"/><Relationship Id="rId17" Type="http://schemas.openxmlformats.org/officeDocument/2006/relationships/oleObject" Target="../embeddings/oleObject47.bin"/><Relationship Id="rId2" Type="http://schemas.openxmlformats.org/officeDocument/2006/relationships/slideLayout" Target="../slideLayouts/slideLayout4.xml"/><Relationship Id="rId16" Type="http://schemas.openxmlformats.org/officeDocument/2006/relationships/image" Target="../media/image440.png"/><Relationship Id="rId1" Type="http://schemas.openxmlformats.org/officeDocument/2006/relationships/vmlDrawing" Target="../drawings/vmlDrawing14.vml"/><Relationship Id="rId6" Type="http://schemas.openxmlformats.org/officeDocument/2006/relationships/image" Target="../media/image76.emf"/><Relationship Id="rId11" Type="http://schemas.openxmlformats.org/officeDocument/2006/relationships/package" Target="../embeddings/Microsoft_Excel_Worksheet45.xlsx"/><Relationship Id="rId5" Type="http://schemas.openxmlformats.org/officeDocument/2006/relationships/package" Target="../embeddings/Microsoft_Excel_Worksheet43.xlsx"/><Relationship Id="rId15" Type="http://schemas.openxmlformats.org/officeDocument/2006/relationships/image" Target="../media/image79.emf"/><Relationship Id="rId10" Type="http://schemas.openxmlformats.org/officeDocument/2006/relationships/oleObject" Target="../embeddings/oleObject45.bin"/><Relationship Id="rId4" Type="http://schemas.openxmlformats.org/officeDocument/2006/relationships/oleObject" Target="../embeddings/oleObject43.bin"/><Relationship Id="rId9" Type="http://schemas.openxmlformats.org/officeDocument/2006/relationships/image" Target="../media/image77.emf"/><Relationship Id="rId14" Type="http://schemas.openxmlformats.org/officeDocument/2006/relationships/package" Target="../embeddings/Microsoft_Excel_Worksheet46.xlsx"/><Relationship Id="rId22" Type="http://schemas.openxmlformats.org/officeDocument/2006/relationships/image" Target="../media/image47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package" Target="../embeddings/Microsoft_Excel_Worksheet49.xlsx"/><Relationship Id="rId13" Type="http://schemas.openxmlformats.org/officeDocument/2006/relationships/oleObject" Target="../embeddings/oleObject51.bin"/><Relationship Id="rId3" Type="http://schemas.openxmlformats.org/officeDocument/2006/relationships/notesSlide" Target="../notesSlides/notesSlide29.xml"/><Relationship Id="rId7" Type="http://schemas.openxmlformats.org/officeDocument/2006/relationships/oleObject" Target="../embeddings/oleObject49.bin"/><Relationship Id="rId12" Type="http://schemas.openxmlformats.org/officeDocument/2006/relationships/image" Target="../media/image82.emf"/><Relationship Id="rId2" Type="http://schemas.openxmlformats.org/officeDocument/2006/relationships/slideLayout" Target="../slideLayouts/slideLayout4.xml"/><Relationship Id="rId16" Type="http://schemas.openxmlformats.org/officeDocument/2006/relationships/image" Target="../media/image101.png"/><Relationship Id="rId1" Type="http://schemas.openxmlformats.org/officeDocument/2006/relationships/vmlDrawing" Target="../drawings/vmlDrawing15.vml"/><Relationship Id="rId6" Type="http://schemas.openxmlformats.org/officeDocument/2006/relationships/image" Target="../media/image80.emf"/><Relationship Id="rId11" Type="http://schemas.openxmlformats.org/officeDocument/2006/relationships/package" Target="../embeddings/Microsoft_Excel_Worksheet50.xlsx"/><Relationship Id="rId5" Type="http://schemas.openxmlformats.org/officeDocument/2006/relationships/package" Target="../embeddings/Microsoft_Excel_Worksheet48.xlsx"/><Relationship Id="rId15" Type="http://schemas.openxmlformats.org/officeDocument/2006/relationships/image" Target="../media/image83.emf"/><Relationship Id="rId10" Type="http://schemas.openxmlformats.org/officeDocument/2006/relationships/oleObject" Target="../embeddings/oleObject50.bin"/><Relationship Id="rId4" Type="http://schemas.openxmlformats.org/officeDocument/2006/relationships/oleObject" Target="../embeddings/oleObject48.bin"/><Relationship Id="rId9" Type="http://schemas.openxmlformats.org/officeDocument/2006/relationships/image" Target="../media/image81.emf"/><Relationship Id="rId14" Type="http://schemas.openxmlformats.org/officeDocument/2006/relationships/package" Target="../embeddings/Microsoft_Excel_Worksheet51.xlsx"/></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3" Type="http://schemas.openxmlformats.org/officeDocument/2006/relationships/oleObject" Target="../embeddings/oleObject55.bin"/><Relationship Id="rId18" Type="http://schemas.openxmlformats.org/officeDocument/2006/relationships/image" Target="../media/image88.emf"/><Relationship Id="rId26" Type="http://schemas.openxmlformats.org/officeDocument/2006/relationships/oleObject" Target="../embeddings/oleObject60.bin"/><Relationship Id="rId39" Type="http://schemas.openxmlformats.org/officeDocument/2006/relationships/package" Target="../embeddings/Microsoft_Excel_Worksheet64.xlsx"/><Relationship Id="rId21" Type="http://schemas.openxmlformats.org/officeDocument/2006/relationships/image" Target="../media/image89.emf"/><Relationship Id="rId34" Type="http://schemas.openxmlformats.org/officeDocument/2006/relationships/image" Target="../media/image92.emf"/><Relationship Id="rId42" Type="http://schemas.openxmlformats.org/officeDocument/2006/relationships/package" Target="../embeddings/Microsoft_Excel_Worksheet65.xlsx"/><Relationship Id="rId47" Type="http://schemas.openxmlformats.org/officeDocument/2006/relationships/package" Target="../embeddings/Microsoft_Excel_Worksheet67.xlsx"/><Relationship Id="rId50" Type="http://schemas.openxmlformats.org/officeDocument/2006/relationships/image" Target="../media/image96.emf"/><Relationship Id="rId55" Type="http://schemas.openxmlformats.org/officeDocument/2006/relationships/package" Target="../embeddings/Microsoft_Excel_Worksheet70.xlsx"/><Relationship Id="rId63" Type="http://schemas.openxmlformats.org/officeDocument/2006/relationships/package" Target="../embeddings/Microsoft_Excel_Worksheet74.xlsx"/><Relationship Id="rId68" Type="http://schemas.openxmlformats.org/officeDocument/2006/relationships/package" Target="../embeddings/Microsoft_Excel_Worksheet76.xlsx"/><Relationship Id="rId7" Type="http://schemas.openxmlformats.org/officeDocument/2006/relationships/oleObject" Target="../embeddings/oleObject53.bin"/><Relationship Id="rId71" Type="http://schemas.openxmlformats.org/officeDocument/2006/relationships/image" Target="../media/image660.png"/><Relationship Id="rId2" Type="http://schemas.openxmlformats.org/officeDocument/2006/relationships/slideLayout" Target="../slideLayouts/slideLayout4.xml"/><Relationship Id="rId16" Type="http://schemas.openxmlformats.org/officeDocument/2006/relationships/oleObject" Target="../embeddings/oleObject56.bin"/><Relationship Id="rId29" Type="http://schemas.openxmlformats.org/officeDocument/2006/relationships/oleObject" Target="../embeddings/oleObject61.bin"/><Relationship Id="rId11" Type="http://schemas.openxmlformats.org/officeDocument/2006/relationships/package" Target="../embeddings/Microsoft_Excel_Worksheet54.xlsx"/><Relationship Id="rId24" Type="http://schemas.openxmlformats.org/officeDocument/2006/relationships/oleObject" Target="../embeddings/oleObject59.bin"/><Relationship Id="rId32" Type="http://schemas.openxmlformats.org/officeDocument/2006/relationships/oleObject" Target="../embeddings/oleObject62.bin"/><Relationship Id="rId37" Type="http://schemas.openxmlformats.org/officeDocument/2006/relationships/image" Target="../media/image93.emf"/><Relationship Id="rId40" Type="http://schemas.openxmlformats.org/officeDocument/2006/relationships/image" Target="../media/image94.emf"/><Relationship Id="rId45" Type="http://schemas.openxmlformats.org/officeDocument/2006/relationships/package" Target="../embeddings/Microsoft_Excel_Worksheet66.xlsx"/><Relationship Id="rId53" Type="http://schemas.openxmlformats.org/officeDocument/2006/relationships/image" Target="../media/image97.emf"/><Relationship Id="rId58" Type="http://schemas.openxmlformats.org/officeDocument/2006/relationships/oleObject" Target="../embeddings/oleObject72.bin"/><Relationship Id="rId66" Type="http://schemas.openxmlformats.org/officeDocument/2006/relationships/image" Target="../media/image98.emf"/><Relationship Id="rId5" Type="http://schemas.openxmlformats.org/officeDocument/2006/relationships/package" Target="../embeddings/Microsoft_Excel_Worksheet52.xlsx"/><Relationship Id="rId15" Type="http://schemas.openxmlformats.org/officeDocument/2006/relationships/image" Target="../media/image87.emf"/><Relationship Id="rId23" Type="http://schemas.openxmlformats.org/officeDocument/2006/relationships/package" Target="../embeddings/Microsoft_Excel_Worksheet58.xlsx"/><Relationship Id="rId28" Type="http://schemas.openxmlformats.org/officeDocument/2006/relationships/image" Target="../media/image90.emf"/><Relationship Id="rId36" Type="http://schemas.openxmlformats.org/officeDocument/2006/relationships/package" Target="../embeddings/Microsoft_Excel_Worksheet63.xlsx"/><Relationship Id="rId49" Type="http://schemas.openxmlformats.org/officeDocument/2006/relationships/package" Target="../embeddings/Microsoft_Excel_Worksheet68.xlsx"/><Relationship Id="rId57" Type="http://schemas.openxmlformats.org/officeDocument/2006/relationships/package" Target="../embeddings/Microsoft_Excel_Worksheet71.xlsx"/><Relationship Id="rId61" Type="http://schemas.openxmlformats.org/officeDocument/2006/relationships/package" Target="../embeddings/Microsoft_Excel_Worksheet73.xlsx"/><Relationship Id="rId10" Type="http://schemas.openxmlformats.org/officeDocument/2006/relationships/oleObject" Target="../embeddings/oleObject54.bin"/><Relationship Id="rId19" Type="http://schemas.openxmlformats.org/officeDocument/2006/relationships/oleObject" Target="../embeddings/oleObject57.bin"/><Relationship Id="rId31" Type="http://schemas.openxmlformats.org/officeDocument/2006/relationships/image" Target="../media/image91.emf"/><Relationship Id="rId44" Type="http://schemas.openxmlformats.org/officeDocument/2006/relationships/oleObject" Target="../embeddings/oleObject66.bin"/><Relationship Id="rId52" Type="http://schemas.openxmlformats.org/officeDocument/2006/relationships/package" Target="../embeddings/Microsoft_Excel_Worksheet69.xlsx"/><Relationship Id="rId60" Type="http://schemas.openxmlformats.org/officeDocument/2006/relationships/oleObject" Target="../embeddings/oleObject73.bin"/><Relationship Id="rId65" Type="http://schemas.openxmlformats.org/officeDocument/2006/relationships/package" Target="../embeddings/Microsoft_Excel_Worksheet75.xlsx"/><Relationship Id="rId73" Type="http://schemas.openxmlformats.org/officeDocument/2006/relationships/package" Target="../embeddings/Microsoft_Excel_Worksheet78.xlsx"/><Relationship Id="rId4" Type="http://schemas.openxmlformats.org/officeDocument/2006/relationships/oleObject" Target="../embeddings/oleObject52.bin"/><Relationship Id="rId9" Type="http://schemas.openxmlformats.org/officeDocument/2006/relationships/image" Target="../media/image85.emf"/><Relationship Id="rId14" Type="http://schemas.openxmlformats.org/officeDocument/2006/relationships/package" Target="../embeddings/Microsoft_Excel_Worksheet55.xlsx"/><Relationship Id="rId22" Type="http://schemas.openxmlformats.org/officeDocument/2006/relationships/oleObject" Target="../embeddings/oleObject58.bin"/><Relationship Id="rId27" Type="http://schemas.openxmlformats.org/officeDocument/2006/relationships/package" Target="../embeddings/Microsoft_Excel_Worksheet60.xlsx"/><Relationship Id="rId30" Type="http://schemas.openxmlformats.org/officeDocument/2006/relationships/package" Target="../embeddings/Microsoft_Excel_Worksheet61.xlsx"/><Relationship Id="rId35" Type="http://schemas.openxmlformats.org/officeDocument/2006/relationships/oleObject" Target="../embeddings/oleObject63.bin"/><Relationship Id="rId43" Type="http://schemas.openxmlformats.org/officeDocument/2006/relationships/image" Target="../media/image95.emf"/><Relationship Id="rId48" Type="http://schemas.openxmlformats.org/officeDocument/2006/relationships/oleObject" Target="../embeddings/oleObject68.bin"/><Relationship Id="rId56" Type="http://schemas.openxmlformats.org/officeDocument/2006/relationships/oleObject" Target="../embeddings/oleObject71.bin"/><Relationship Id="rId64" Type="http://schemas.openxmlformats.org/officeDocument/2006/relationships/oleObject" Target="../embeddings/oleObject75.bin"/><Relationship Id="rId69" Type="http://schemas.openxmlformats.org/officeDocument/2006/relationships/oleObject" Target="../embeddings/oleObject77.bin"/><Relationship Id="rId8" Type="http://schemas.openxmlformats.org/officeDocument/2006/relationships/package" Target="../embeddings/Microsoft_Excel_Worksheet53.xlsx"/><Relationship Id="rId51" Type="http://schemas.openxmlformats.org/officeDocument/2006/relationships/oleObject" Target="../embeddings/oleObject69.bin"/><Relationship Id="rId72" Type="http://schemas.openxmlformats.org/officeDocument/2006/relationships/oleObject" Target="../embeddings/oleObject78.bin"/><Relationship Id="rId3" Type="http://schemas.openxmlformats.org/officeDocument/2006/relationships/notesSlide" Target="../notesSlides/notesSlide31.xml"/><Relationship Id="rId12" Type="http://schemas.openxmlformats.org/officeDocument/2006/relationships/image" Target="../media/image86.emf"/><Relationship Id="rId17" Type="http://schemas.openxmlformats.org/officeDocument/2006/relationships/package" Target="../embeddings/Microsoft_Excel_Worksheet56.xlsx"/><Relationship Id="rId25" Type="http://schemas.openxmlformats.org/officeDocument/2006/relationships/package" Target="../embeddings/Microsoft_Excel_Worksheet59.xlsx"/><Relationship Id="rId33" Type="http://schemas.openxmlformats.org/officeDocument/2006/relationships/package" Target="../embeddings/Microsoft_Excel_Worksheet62.xlsx"/><Relationship Id="rId38" Type="http://schemas.openxmlformats.org/officeDocument/2006/relationships/oleObject" Target="../embeddings/oleObject64.bin"/><Relationship Id="rId46" Type="http://schemas.openxmlformats.org/officeDocument/2006/relationships/oleObject" Target="../embeddings/oleObject67.bin"/><Relationship Id="rId59" Type="http://schemas.openxmlformats.org/officeDocument/2006/relationships/package" Target="../embeddings/Microsoft_Excel_Worksheet72.xlsx"/><Relationship Id="rId67" Type="http://schemas.openxmlformats.org/officeDocument/2006/relationships/oleObject" Target="../embeddings/oleObject76.bin"/><Relationship Id="rId20" Type="http://schemas.openxmlformats.org/officeDocument/2006/relationships/package" Target="../embeddings/Microsoft_Excel_Worksheet57.xlsx"/><Relationship Id="rId41" Type="http://schemas.openxmlformats.org/officeDocument/2006/relationships/oleObject" Target="../embeddings/oleObject65.bin"/><Relationship Id="rId54" Type="http://schemas.openxmlformats.org/officeDocument/2006/relationships/oleObject" Target="../embeddings/oleObject70.bin"/><Relationship Id="rId62" Type="http://schemas.openxmlformats.org/officeDocument/2006/relationships/oleObject" Target="../embeddings/oleObject74.bin"/><Relationship Id="rId70" Type="http://schemas.openxmlformats.org/officeDocument/2006/relationships/package" Target="../embeddings/Microsoft_Excel_Worksheet77.xlsx"/><Relationship Id="rId1" Type="http://schemas.openxmlformats.org/officeDocument/2006/relationships/vmlDrawing" Target="../drawings/vmlDrawing16.vml"/><Relationship Id="rId6" Type="http://schemas.openxmlformats.org/officeDocument/2006/relationships/image" Target="../media/image84.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package" Target="../embeddings/Microsoft_Excel_Worksheet81.xlsx"/><Relationship Id="rId18" Type="http://schemas.openxmlformats.org/officeDocument/2006/relationships/package" Target="../embeddings/Microsoft_Excel_Worksheet82.xlsx"/><Relationship Id="rId3" Type="http://schemas.openxmlformats.org/officeDocument/2006/relationships/image" Target="../media/image551.png"/><Relationship Id="rId21" Type="http://schemas.openxmlformats.org/officeDocument/2006/relationships/oleObject" Target="../embeddings/oleObject83.bin"/><Relationship Id="rId7" Type="http://schemas.openxmlformats.org/officeDocument/2006/relationships/image" Target="../media/image130.png"/><Relationship Id="rId12" Type="http://schemas.openxmlformats.org/officeDocument/2006/relationships/oleObject" Target="../embeddings/oleObject81.bin"/><Relationship Id="rId17" Type="http://schemas.openxmlformats.org/officeDocument/2006/relationships/oleObject" Target="../embeddings/oleObject82.bin"/><Relationship Id="rId2" Type="http://schemas.openxmlformats.org/officeDocument/2006/relationships/slideLayout" Target="../slideLayouts/slideLayout4.xml"/><Relationship Id="rId16" Type="http://schemas.openxmlformats.org/officeDocument/2006/relationships/image" Target="../media/image133.png"/><Relationship Id="rId20" Type="http://schemas.openxmlformats.org/officeDocument/2006/relationships/image" Target="../media/image114.png"/><Relationship Id="rId1" Type="http://schemas.openxmlformats.org/officeDocument/2006/relationships/vmlDrawing" Target="../drawings/vmlDrawing17.vml"/><Relationship Id="rId6" Type="http://schemas.openxmlformats.org/officeDocument/2006/relationships/image" Target="../media/image101.emf"/><Relationship Id="rId11" Type="http://schemas.openxmlformats.org/officeDocument/2006/relationships/image" Target="../media/image131.png"/><Relationship Id="rId5" Type="http://schemas.openxmlformats.org/officeDocument/2006/relationships/package" Target="../embeddings/Microsoft_Excel_Worksheet79.xlsx"/><Relationship Id="rId15" Type="http://schemas.openxmlformats.org/officeDocument/2006/relationships/image" Target="../media/image132.png"/><Relationship Id="rId23" Type="http://schemas.openxmlformats.org/officeDocument/2006/relationships/image" Target="../media/image105.emf"/><Relationship Id="rId10" Type="http://schemas.openxmlformats.org/officeDocument/2006/relationships/image" Target="../media/image102.emf"/><Relationship Id="rId19" Type="http://schemas.openxmlformats.org/officeDocument/2006/relationships/image" Target="../media/image104.emf"/><Relationship Id="rId4" Type="http://schemas.openxmlformats.org/officeDocument/2006/relationships/oleObject" Target="../embeddings/oleObject79.bin"/><Relationship Id="rId9" Type="http://schemas.openxmlformats.org/officeDocument/2006/relationships/package" Target="../embeddings/Microsoft_Excel_Worksheet80.xlsx"/><Relationship Id="rId14" Type="http://schemas.openxmlformats.org/officeDocument/2006/relationships/image" Target="../media/image103.emf"/><Relationship Id="rId22" Type="http://schemas.openxmlformats.org/officeDocument/2006/relationships/package" Target="../embeddings/Microsoft_Excel_Worksheet83.xlsx"/></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09.png"/><Relationship Id="rId4" Type="http://schemas.openxmlformats.org/officeDocument/2006/relationships/image" Target="../media/image107.png"/></Relationships>
</file>

<file path=ppt/slides/_rels/slide5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package" Target="../embeddings/Microsoft_Excel_Worksheet85.xlsx"/><Relationship Id="rId13" Type="http://schemas.openxmlformats.org/officeDocument/2006/relationships/oleObject" Target="../embeddings/oleObject87.bin"/><Relationship Id="rId3" Type="http://schemas.openxmlformats.org/officeDocument/2006/relationships/notesSlide" Target="../notesSlides/notesSlide35.xml"/><Relationship Id="rId7" Type="http://schemas.openxmlformats.org/officeDocument/2006/relationships/oleObject" Target="../embeddings/oleObject85.bin"/><Relationship Id="rId12" Type="http://schemas.openxmlformats.org/officeDocument/2006/relationships/image" Target="../media/image112.emf"/><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110.emf"/><Relationship Id="rId11" Type="http://schemas.openxmlformats.org/officeDocument/2006/relationships/package" Target="../embeddings/Microsoft_Excel_Worksheet86.xlsx"/><Relationship Id="rId5" Type="http://schemas.openxmlformats.org/officeDocument/2006/relationships/package" Target="../embeddings/Microsoft_Excel_Worksheet84.xlsx"/><Relationship Id="rId10" Type="http://schemas.openxmlformats.org/officeDocument/2006/relationships/oleObject" Target="../embeddings/oleObject86.bin"/><Relationship Id="rId4" Type="http://schemas.openxmlformats.org/officeDocument/2006/relationships/oleObject" Target="../embeddings/oleObject84.bin"/><Relationship Id="rId9" Type="http://schemas.openxmlformats.org/officeDocument/2006/relationships/image" Target="../media/image111.emf"/><Relationship Id="rId14" Type="http://schemas.openxmlformats.org/officeDocument/2006/relationships/package" Target="../embeddings/Microsoft_Excel_Worksheet87.xlsx"/></Relationships>
</file>

<file path=ppt/slides/_rels/slide58.xml.rels><?xml version="1.0" encoding="UTF-8" standalone="yes"?>
<Relationships xmlns="http://schemas.openxmlformats.org/package/2006/relationships"><Relationship Id="rId8" Type="http://schemas.openxmlformats.org/officeDocument/2006/relationships/package" Target="../embeddings/Microsoft_Excel_Worksheet89.xlsx"/><Relationship Id="rId13" Type="http://schemas.openxmlformats.org/officeDocument/2006/relationships/oleObject" Target="../embeddings/oleObject91.bin"/><Relationship Id="rId3" Type="http://schemas.openxmlformats.org/officeDocument/2006/relationships/notesSlide" Target="../notesSlides/notesSlide36.xml"/><Relationship Id="rId7" Type="http://schemas.openxmlformats.org/officeDocument/2006/relationships/oleObject" Target="../embeddings/oleObject89.bin"/><Relationship Id="rId12" Type="http://schemas.openxmlformats.org/officeDocument/2006/relationships/image" Target="../media/image112.e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110.emf"/><Relationship Id="rId11" Type="http://schemas.openxmlformats.org/officeDocument/2006/relationships/package" Target="../embeddings/Microsoft_Excel_Worksheet90.xlsx"/><Relationship Id="rId5" Type="http://schemas.openxmlformats.org/officeDocument/2006/relationships/package" Target="../embeddings/Microsoft_Excel_Worksheet88.xlsx"/><Relationship Id="rId10" Type="http://schemas.openxmlformats.org/officeDocument/2006/relationships/oleObject" Target="../embeddings/oleObject90.bin"/><Relationship Id="rId4" Type="http://schemas.openxmlformats.org/officeDocument/2006/relationships/oleObject" Target="../embeddings/oleObject88.bin"/><Relationship Id="rId9" Type="http://schemas.openxmlformats.org/officeDocument/2006/relationships/image" Target="../media/image113.emf"/><Relationship Id="rId14" Type="http://schemas.openxmlformats.org/officeDocument/2006/relationships/package" Target="../embeddings/Microsoft_Excel_Worksheet91.xlsx"/></Relationships>
</file>

<file path=ppt/slides/_rels/slide5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package" Target="../embeddings/Microsoft_Excel_Worksheet93.xlsx"/><Relationship Id="rId13" Type="http://schemas.openxmlformats.org/officeDocument/2006/relationships/oleObject" Target="../embeddings/oleObject95.bin"/><Relationship Id="rId18" Type="http://schemas.openxmlformats.org/officeDocument/2006/relationships/oleObject" Target="../embeddings/oleObject96.bin"/><Relationship Id="rId3" Type="http://schemas.openxmlformats.org/officeDocument/2006/relationships/notesSlide" Target="../notesSlides/notesSlide39.xml"/><Relationship Id="rId21" Type="http://schemas.openxmlformats.org/officeDocument/2006/relationships/package" Target="../embeddings/Microsoft_Excel_Worksheet97.xlsx"/><Relationship Id="rId7" Type="http://schemas.openxmlformats.org/officeDocument/2006/relationships/oleObject" Target="../embeddings/oleObject93.bin"/><Relationship Id="rId12" Type="http://schemas.openxmlformats.org/officeDocument/2006/relationships/image" Target="../media/image120.emf"/><Relationship Id="rId17" Type="http://schemas.openxmlformats.org/officeDocument/2006/relationships/image" Target="../media/image166.png"/><Relationship Id="rId25" Type="http://schemas.openxmlformats.org/officeDocument/2006/relationships/image" Target="../media/image167.png"/><Relationship Id="rId2" Type="http://schemas.openxmlformats.org/officeDocument/2006/relationships/slideLayout" Target="../slideLayouts/slideLayout4.xml"/><Relationship Id="rId16" Type="http://schemas.openxmlformats.org/officeDocument/2006/relationships/image" Target="../media/image165.png"/><Relationship Id="rId20" Type="http://schemas.openxmlformats.org/officeDocument/2006/relationships/oleObject" Target="../embeddings/oleObject97.bin"/><Relationship Id="rId1" Type="http://schemas.openxmlformats.org/officeDocument/2006/relationships/vmlDrawing" Target="../drawings/vmlDrawing20.vml"/><Relationship Id="rId6" Type="http://schemas.openxmlformats.org/officeDocument/2006/relationships/image" Target="../media/image112.emf"/><Relationship Id="rId11" Type="http://schemas.openxmlformats.org/officeDocument/2006/relationships/package" Target="../embeddings/Microsoft_Excel_Worksheet94.xlsx"/><Relationship Id="rId24" Type="http://schemas.openxmlformats.org/officeDocument/2006/relationships/image" Target="../media/image122.emf"/><Relationship Id="rId5" Type="http://schemas.openxmlformats.org/officeDocument/2006/relationships/package" Target="../embeddings/Microsoft_Excel_Worksheet92.xlsx"/><Relationship Id="rId15" Type="http://schemas.openxmlformats.org/officeDocument/2006/relationships/image" Target="../media/image121.emf"/><Relationship Id="rId23" Type="http://schemas.openxmlformats.org/officeDocument/2006/relationships/package" Target="../embeddings/Microsoft_Excel_Worksheet98.xlsx"/><Relationship Id="rId10" Type="http://schemas.openxmlformats.org/officeDocument/2006/relationships/oleObject" Target="../embeddings/oleObject94.bin"/><Relationship Id="rId19" Type="http://schemas.openxmlformats.org/officeDocument/2006/relationships/package" Target="../embeddings/Microsoft_Excel_Worksheet96.xlsx"/><Relationship Id="rId4" Type="http://schemas.openxmlformats.org/officeDocument/2006/relationships/oleObject" Target="../embeddings/oleObject92.bin"/><Relationship Id="rId9" Type="http://schemas.openxmlformats.org/officeDocument/2006/relationships/image" Target="../media/image550.png"/><Relationship Id="rId14" Type="http://schemas.openxmlformats.org/officeDocument/2006/relationships/package" Target="../embeddings/Microsoft_Excel_Worksheet95.xlsx"/><Relationship Id="rId22" Type="http://schemas.openxmlformats.org/officeDocument/2006/relationships/oleObject" Target="../embeddings/oleObject98.bin"/></Relationships>
</file>

<file path=ppt/slides/_rels/slide66.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25.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28.png"/><Relationship Id="rId11" Type="http://schemas.openxmlformats.org/officeDocument/2006/relationships/image" Target="../media/image129.png"/><Relationship Id="rId5" Type="http://schemas.openxmlformats.org/officeDocument/2006/relationships/image" Target="../media/image127.png"/><Relationship Id="rId10" Type="http://schemas.openxmlformats.org/officeDocument/2006/relationships/image" Target="../media/image1350.png"/><Relationship Id="rId4" Type="http://schemas.openxmlformats.org/officeDocument/2006/relationships/image" Target="../media/image126.png"/><Relationship Id="rId9" Type="http://schemas.openxmlformats.org/officeDocument/2006/relationships/image" Target="../media/image173.png"/></Relationships>
</file>

<file path=ppt/slides/_rels/slide6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package" Target="../embeddings/Microsoft_Excel_Worksheet100.xlsx"/><Relationship Id="rId13" Type="http://schemas.openxmlformats.org/officeDocument/2006/relationships/package" Target="../embeddings/Microsoft_Excel_Worksheet101.xlsx"/><Relationship Id="rId18" Type="http://schemas.openxmlformats.org/officeDocument/2006/relationships/image" Target="../media/image112.emf"/><Relationship Id="rId3" Type="http://schemas.openxmlformats.org/officeDocument/2006/relationships/image" Target="../media/image740.png"/><Relationship Id="rId21" Type="http://schemas.openxmlformats.org/officeDocument/2006/relationships/oleObject" Target="../embeddings/oleObject104.bin"/><Relationship Id="rId7" Type="http://schemas.openxmlformats.org/officeDocument/2006/relationships/oleObject" Target="../embeddings/oleObject100.bin"/><Relationship Id="rId12" Type="http://schemas.openxmlformats.org/officeDocument/2006/relationships/oleObject" Target="../embeddings/oleObject101.bin"/><Relationship Id="rId17" Type="http://schemas.openxmlformats.org/officeDocument/2006/relationships/package" Target="../embeddings/Microsoft_Excel_Worksheet102.xlsx"/><Relationship Id="rId2" Type="http://schemas.openxmlformats.org/officeDocument/2006/relationships/slideLayout" Target="../slideLayouts/slideLayout4.xml"/><Relationship Id="rId16" Type="http://schemas.openxmlformats.org/officeDocument/2006/relationships/oleObject" Target="../embeddings/oleObject102.bin"/><Relationship Id="rId20" Type="http://schemas.openxmlformats.org/officeDocument/2006/relationships/package" Target="../embeddings/Microsoft_Excel_Worksheet103.xlsx"/><Relationship Id="rId1" Type="http://schemas.openxmlformats.org/officeDocument/2006/relationships/vmlDrawing" Target="../drawings/vmlDrawing21.vml"/><Relationship Id="rId6" Type="http://schemas.openxmlformats.org/officeDocument/2006/relationships/image" Target="../media/image135.emf"/><Relationship Id="rId11" Type="http://schemas.openxmlformats.org/officeDocument/2006/relationships/image" Target="../media/image166.png"/><Relationship Id="rId5" Type="http://schemas.openxmlformats.org/officeDocument/2006/relationships/package" Target="../embeddings/Microsoft_Excel_Worksheet99.xlsx"/><Relationship Id="rId15" Type="http://schemas.openxmlformats.org/officeDocument/2006/relationships/image" Target="../media/image138.png"/><Relationship Id="rId10" Type="http://schemas.openxmlformats.org/officeDocument/2006/relationships/image" Target="../media/image185.png"/><Relationship Id="rId19" Type="http://schemas.openxmlformats.org/officeDocument/2006/relationships/oleObject" Target="../embeddings/oleObject103.bin"/><Relationship Id="rId4" Type="http://schemas.openxmlformats.org/officeDocument/2006/relationships/oleObject" Target="../embeddings/oleObject99.bin"/><Relationship Id="rId9" Type="http://schemas.openxmlformats.org/officeDocument/2006/relationships/image" Target="../media/image136.emf"/><Relationship Id="rId14" Type="http://schemas.openxmlformats.org/officeDocument/2006/relationships/image" Target="../media/image137.emf"/><Relationship Id="rId22" Type="http://schemas.openxmlformats.org/officeDocument/2006/relationships/package" Target="../embeddings/Microsoft_Excel_Worksheet104.xlsx"/></Relationships>
</file>

<file path=ppt/slides/_rels/slide7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package" Target="../embeddings/Microsoft_Excel_Worksheet106.xlsx"/><Relationship Id="rId13" Type="http://schemas.openxmlformats.org/officeDocument/2006/relationships/image" Target="../media/image140.emf"/><Relationship Id="rId18" Type="http://schemas.openxmlformats.org/officeDocument/2006/relationships/package" Target="../embeddings/Microsoft_Excel_Worksheet109.xlsx"/><Relationship Id="rId3" Type="http://schemas.openxmlformats.org/officeDocument/2006/relationships/notesSlide" Target="../notesSlides/notesSlide44.xml"/><Relationship Id="rId21" Type="http://schemas.openxmlformats.org/officeDocument/2006/relationships/package" Target="../embeddings/Microsoft_Excel_Worksheet110.xlsx"/><Relationship Id="rId7" Type="http://schemas.openxmlformats.org/officeDocument/2006/relationships/oleObject" Target="../embeddings/oleObject106.bin"/><Relationship Id="rId12" Type="http://schemas.openxmlformats.org/officeDocument/2006/relationships/package" Target="../embeddings/Microsoft_Excel_Worksheet107.xlsx"/><Relationship Id="rId17" Type="http://schemas.openxmlformats.org/officeDocument/2006/relationships/oleObject" Target="../embeddings/oleObject109.bin"/><Relationship Id="rId2" Type="http://schemas.openxmlformats.org/officeDocument/2006/relationships/slideLayout" Target="../slideLayouts/slideLayout4.xml"/><Relationship Id="rId16" Type="http://schemas.openxmlformats.org/officeDocument/2006/relationships/image" Target="../media/image141.emf"/><Relationship Id="rId20" Type="http://schemas.openxmlformats.org/officeDocument/2006/relationships/oleObject" Target="../embeddings/oleObject110.bin"/><Relationship Id="rId1" Type="http://schemas.openxmlformats.org/officeDocument/2006/relationships/vmlDrawing" Target="../drawings/vmlDrawing22.vml"/><Relationship Id="rId6" Type="http://schemas.openxmlformats.org/officeDocument/2006/relationships/image" Target="../media/image138.emf"/><Relationship Id="rId11" Type="http://schemas.openxmlformats.org/officeDocument/2006/relationships/oleObject" Target="../embeddings/oleObject107.bin"/><Relationship Id="rId24" Type="http://schemas.openxmlformats.org/officeDocument/2006/relationships/package" Target="../embeddings/Microsoft_Excel_Worksheet111.xlsx"/><Relationship Id="rId5" Type="http://schemas.openxmlformats.org/officeDocument/2006/relationships/package" Target="../embeddings/Microsoft_Excel_Worksheet105.xlsx"/><Relationship Id="rId15" Type="http://schemas.openxmlformats.org/officeDocument/2006/relationships/package" Target="../embeddings/Microsoft_Excel_Worksheet108.xlsx"/><Relationship Id="rId23" Type="http://schemas.openxmlformats.org/officeDocument/2006/relationships/oleObject" Target="../embeddings/oleObject111.bin"/><Relationship Id="rId10" Type="http://schemas.openxmlformats.org/officeDocument/2006/relationships/image" Target="../media/image194.png"/><Relationship Id="rId19" Type="http://schemas.openxmlformats.org/officeDocument/2006/relationships/image" Target="../media/image142.emf"/><Relationship Id="rId4" Type="http://schemas.openxmlformats.org/officeDocument/2006/relationships/oleObject" Target="../embeddings/oleObject105.bin"/><Relationship Id="rId9" Type="http://schemas.openxmlformats.org/officeDocument/2006/relationships/image" Target="../media/image139.emf"/><Relationship Id="rId14" Type="http://schemas.openxmlformats.org/officeDocument/2006/relationships/oleObject" Target="../embeddings/oleObject108.bin"/><Relationship Id="rId22" Type="http://schemas.openxmlformats.org/officeDocument/2006/relationships/image" Target="../media/image112.emf"/></Relationships>
</file>

<file path=ppt/slides/_rels/slide7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151.png"/><Relationship Id="rId4" Type="http://schemas.openxmlformats.org/officeDocument/2006/relationships/image" Target="../media/image150.png"/></Relationships>
</file>

<file path=ppt/slides/_rels/slide8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07.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59.png"/></Relationships>
</file>

<file path=ppt/slides/_rels/slide8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8" Type="http://schemas.openxmlformats.org/officeDocument/2006/relationships/package" Target="../embeddings/Microsoft_Excel_Worksheet113.xlsx"/><Relationship Id="rId13" Type="http://schemas.openxmlformats.org/officeDocument/2006/relationships/oleObject" Target="../embeddings/oleObject115.bin"/><Relationship Id="rId18" Type="http://schemas.openxmlformats.org/officeDocument/2006/relationships/image" Target="../media/image112.emf"/><Relationship Id="rId3" Type="http://schemas.openxmlformats.org/officeDocument/2006/relationships/notesSlide" Target="../notesSlides/notesSlide52.xml"/><Relationship Id="rId7" Type="http://schemas.openxmlformats.org/officeDocument/2006/relationships/oleObject" Target="../embeddings/oleObject113.bin"/><Relationship Id="rId12" Type="http://schemas.openxmlformats.org/officeDocument/2006/relationships/image" Target="../media/image162.emf"/><Relationship Id="rId17" Type="http://schemas.openxmlformats.org/officeDocument/2006/relationships/package" Target="../embeddings/Microsoft_Excel_Worksheet116.xlsx"/><Relationship Id="rId2" Type="http://schemas.openxmlformats.org/officeDocument/2006/relationships/slideLayout" Target="../slideLayouts/slideLayout4.xml"/><Relationship Id="rId16" Type="http://schemas.openxmlformats.org/officeDocument/2006/relationships/oleObject" Target="../embeddings/oleObject116.bin"/><Relationship Id="rId1" Type="http://schemas.openxmlformats.org/officeDocument/2006/relationships/vmlDrawing" Target="../drawings/vmlDrawing23.vml"/><Relationship Id="rId6" Type="http://schemas.openxmlformats.org/officeDocument/2006/relationships/image" Target="../media/image160.emf"/><Relationship Id="rId11" Type="http://schemas.openxmlformats.org/officeDocument/2006/relationships/package" Target="../embeddings/Microsoft_Excel_Worksheet114.xlsx"/><Relationship Id="rId5" Type="http://schemas.openxmlformats.org/officeDocument/2006/relationships/package" Target="../embeddings/Microsoft_Excel_Worksheet112.xlsx"/><Relationship Id="rId15" Type="http://schemas.openxmlformats.org/officeDocument/2006/relationships/image" Target="../media/image163.emf"/><Relationship Id="rId10" Type="http://schemas.openxmlformats.org/officeDocument/2006/relationships/oleObject" Target="../embeddings/oleObject114.bin"/><Relationship Id="rId19" Type="http://schemas.openxmlformats.org/officeDocument/2006/relationships/image" Target="../media/image218.png"/><Relationship Id="rId4" Type="http://schemas.openxmlformats.org/officeDocument/2006/relationships/oleObject" Target="../embeddings/oleObject112.bin"/><Relationship Id="rId9" Type="http://schemas.openxmlformats.org/officeDocument/2006/relationships/image" Target="../media/image161.emf"/><Relationship Id="rId14" Type="http://schemas.openxmlformats.org/officeDocument/2006/relationships/package" Target="../embeddings/Microsoft_Excel_Worksheet115.xlsx"/></Relationships>
</file>

<file path=ppt/slides/_rels/slide88.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8" Type="http://schemas.openxmlformats.org/officeDocument/2006/relationships/package" Target="../embeddings/Microsoft_Excel_Worksheet118.xlsx"/><Relationship Id="rId13" Type="http://schemas.openxmlformats.org/officeDocument/2006/relationships/oleObject" Target="../embeddings/oleObject120.bin"/><Relationship Id="rId18" Type="http://schemas.openxmlformats.org/officeDocument/2006/relationships/image" Target="../media/image227.png"/><Relationship Id="rId3" Type="http://schemas.openxmlformats.org/officeDocument/2006/relationships/notesSlide" Target="../notesSlides/notesSlide54.xml"/><Relationship Id="rId21" Type="http://schemas.openxmlformats.org/officeDocument/2006/relationships/image" Target="../media/image230.png"/><Relationship Id="rId7" Type="http://schemas.openxmlformats.org/officeDocument/2006/relationships/oleObject" Target="../embeddings/oleObject118.bin"/><Relationship Id="rId12" Type="http://schemas.openxmlformats.org/officeDocument/2006/relationships/image" Target="../media/image112.emf"/><Relationship Id="rId17" Type="http://schemas.openxmlformats.org/officeDocument/2006/relationships/image" Target="../media/image226.png"/><Relationship Id="rId25" Type="http://schemas.openxmlformats.org/officeDocument/2006/relationships/image" Target="../media/image234.png"/><Relationship Id="rId2" Type="http://schemas.openxmlformats.org/officeDocument/2006/relationships/slideLayout" Target="../slideLayouts/slideLayout4.xml"/><Relationship Id="rId16" Type="http://schemas.openxmlformats.org/officeDocument/2006/relationships/image" Target="../media/image225.png"/><Relationship Id="rId20" Type="http://schemas.openxmlformats.org/officeDocument/2006/relationships/image" Target="../media/image229.png"/><Relationship Id="rId1" Type="http://schemas.openxmlformats.org/officeDocument/2006/relationships/vmlDrawing" Target="../drawings/vmlDrawing24.vml"/><Relationship Id="rId6" Type="http://schemas.openxmlformats.org/officeDocument/2006/relationships/image" Target="../media/image164.emf"/><Relationship Id="rId11" Type="http://schemas.openxmlformats.org/officeDocument/2006/relationships/package" Target="../embeddings/Microsoft_Excel_Worksheet119.xlsx"/><Relationship Id="rId24" Type="http://schemas.openxmlformats.org/officeDocument/2006/relationships/image" Target="../media/image233.png"/><Relationship Id="rId5" Type="http://schemas.openxmlformats.org/officeDocument/2006/relationships/package" Target="../embeddings/Microsoft_Excel_Worksheet117.xlsx"/><Relationship Id="rId15" Type="http://schemas.openxmlformats.org/officeDocument/2006/relationships/image" Target="../media/image166.emf"/><Relationship Id="rId23" Type="http://schemas.openxmlformats.org/officeDocument/2006/relationships/image" Target="../media/image232.png"/><Relationship Id="rId10" Type="http://schemas.openxmlformats.org/officeDocument/2006/relationships/oleObject" Target="../embeddings/oleObject119.bin"/><Relationship Id="rId19" Type="http://schemas.openxmlformats.org/officeDocument/2006/relationships/image" Target="../media/image228.png"/><Relationship Id="rId4" Type="http://schemas.openxmlformats.org/officeDocument/2006/relationships/oleObject" Target="../embeddings/oleObject117.bin"/><Relationship Id="rId9" Type="http://schemas.openxmlformats.org/officeDocument/2006/relationships/image" Target="../media/image165.emf"/><Relationship Id="rId14" Type="http://schemas.openxmlformats.org/officeDocument/2006/relationships/package" Target="../embeddings/Microsoft_Excel_Worksheet120.xlsx"/><Relationship Id="rId22" Type="http://schemas.openxmlformats.org/officeDocument/2006/relationships/image" Target="../media/image23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168.png"/><Relationship Id="rId4" Type="http://schemas.openxmlformats.org/officeDocument/2006/relationships/image" Target="../media/image15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4.xml"/><Relationship Id="rId1" Type="http://schemas.openxmlformats.org/officeDocument/2006/relationships/vmlDrawing" Target="../drawings/vmlDrawing25.vml"/><Relationship Id="rId5" Type="http://schemas.openxmlformats.org/officeDocument/2006/relationships/image" Target="../media/image169.emf"/><Relationship Id="rId4" Type="http://schemas.openxmlformats.org/officeDocument/2006/relationships/package" Target="../embeddings/Microsoft_Excel_Worksheet121.xlsx"/></Relationships>
</file>

<file path=ppt/slides/_rels/slide96.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243.png"/><Relationship Id="rId7" Type="http://schemas.openxmlformats.org/officeDocument/2006/relationships/image" Target="../media/image247.png"/><Relationship Id="rId2" Type="http://schemas.openxmlformats.org/officeDocument/2006/relationships/image" Target="../media/image242.png"/><Relationship Id="rId1" Type="http://schemas.openxmlformats.org/officeDocument/2006/relationships/slideLayout" Target="../slideLayouts/slideLayout4.xml"/><Relationship Id="rId6" Type="http://schemas.openxmlformats.org/officeDocument/2006/relationships/image" Target="../media/image246.png"/><Relationship Id="rId5" Type="http://schemas.openxmlformats.org/officeDocument/2006/relationships/image" Target="../media/image245.png"/><Relationship Id="rId4" Type="http://schemas.openxmlformats.org/officeDocument/2006/relationships/image" Target="../media/image244.png"/></Relationships>
</file>

<file path=ppt/slides/_rels/slide98.xml.rels><?xml version="1.0" encoding="UTF-8" standalone="yes"?>
<Relationships xmlns="http://schemas.openxmlformats.org/package/2006/relationships"><Relationship Id="rId8" Type="http://schemas.openxmlformats.org/officeDocument/2006/relationships/image" Target="../media/image171.emf"/><Relationship Id="rId13" Type="http://schemas.openxmlformats.org/officeDocument/2006/relationships/package" Target="../embeddings/Microsoft_Excel_Worksheet125.xlsx"/><Relationship Id="rId3" Type="http://schemas.openxmlformats.org/officeDocument/2006/relationships/oleObject" Target="../embeddings/oleObject122.bin"/><Relationship Id="rId7" Type="http://schemas.openxmlformats.org/officeDocument/2006/relationships/package" Target="../embeddings/Microsoft_Excel_Worksheet123.xlsx"/><Relationship Id="rId12" Type="http://schemas.openxmlformats.org/officeDocument/2006/relationships/oleObject" Target="../embeddings/oleObject125.bin"/><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oleObject" Target="../embeddings/oleObject123.bin"/><Relationship Id="rId11" Type="http://schemas.openxmlformats.org/officeDocument/2006/relationships/image" Target="../media/image172.emf"/><Relationship Id="rId5" Type="http://schemas.openxmlformats.org/officeDocument/2006/relationships/image" Target="../media/image170.emf"/><Relationship Id="rId10" Type="http://schemas.openxmlformats.org/officeDocument/2006/relationships/package" Target="../embeddings/Microsoft_Excel_Worksheet124.xlsx"/><Relationship Id="rId4" Type="http://schemas.openxmlformats.org/officeDocument/2006/relationships/package" Target="../embeddings/Microsoft_Excel_Worksheet122.xlsx"/><Relationship Id="rId9" Type="http://schemas.openxmlformats.org/officeDocument/2006/relationships/oleObject" Target="../embeddings/oleObject124.bin"/><Relationship Id="rId14" Type="http://schemas.openxmlformats.org/officeDocument/2006/relationships/image" Target="../media/image173.emf"/></Relationships>
</file>

<file path=ppt/slides/_rels/slide99.xml.rels><?xml version="1.0" encoding="UTF-8" standalone="yes"?>
<Relationships xmlns="http://schemas.openxmlformats.org/package/2006/relationships"><Relationship Id="rId8" Type="http://schemas.openxmlformats.org/officeDocument/2006/relationships/image" Target="../media/image174.emf"/><Relationship Id="rId13" Type="http://schemas.openxmlformats.org/officeDocument/2006/relationships/package" Target="../embeddings/Microsoft_Excel_Worksheet129.xlsx"/><Relationship Id="rId3" Type="http://schemas.openxmlformats.org/officeDocument/2006/relationships/oleObject" Target="../embeddings/oleObject126.bin"/><Relationship Id="rId7" Type="http://schemas.openxmlformats.org/officeDocument/2006/relationships/package" Target="../embeddings/Microsoft_Excel_Worksheet127.xlsx"/><Relationship Id="rId12" Type="http://schemas.openxmlformats.org/officeDocument/2006/relationships/oleObject" Target="../embeddings/oleObject129.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127.bin"/><Relationship Id="rId11" Type="http://schemas.openxmlformats.org/officeDocument/2006/relationships/image" Target="../media/image175.emf"/><Relationship Id="rId5" Type="http://schemas.openxmlformats.org/officeDocument/2006/relationships/image" Target="../media/image170.emf"/><Relationship Id="rId10" Type="http://schemas.openxmlformats.org/officeDocument/2006/relationships/package" Target="../embeddings/Microsoft_Excel_Worksheet128.xlsx"/><Relationship Id="rId4" Type="http://schemas.openxmlformats.org/officeDocument/2006/relationships/package" Target="../embeddings/Microsoft_Excel_Worksheet126.xlsx"/><Relationship Id="rId9" Type="http://schemas.openxmlformats.org/officeDocument/2006/relationships/oleObject" Target="../embeddings/oleObject128.bin"/><Relationship Id="rId14" Type="http://schemas.openxmlformats.org/officeDocument/2006/relationships/image" Target="../media/image17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34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Plan</a:t>
            </a:r>
            <a:endParaRPr lang="fr-FR" dirty="0"/>
          </a:p>
        </p:txBody>
      </p:sp>
      <p:sp>
        <p:nvSpPr>
          <p:cNvPr id="9" name="Text Placeholder 8"/>
          <p:cNvSpPr>
            <a:spLocks noGrp="1"/>
          </p:cNvSpPr>
          <p:nvPr>
            <p:ph type="body" sz="quarter" idx="13"/>
          </p:nvPr>
        </p:nvSpPr>
        <p:spPr>
          <a:xfrm>
            <a:off x="179512" y="1124745"/>
            <a:ext cx="4392488" cy="5733256"/>
          </a:xfrm>
        </p:spPr>
        <p:txBody>
          <a:bodyPr/>
          <a:lstStyle/>
          <a:p>
            <a:pPr algn="l"/>
            <a:r>
              <a:rPr lang="fr-FR" dirty="0" smtClean="0"/>
              <a:t>Eléments essentiels pour la suite</a:t>
            </a:r>
          </a:p>
          <a:p>
            <a:pPr lvl="1" algn="l"/>
            <a:r>
              <a:rPr lang="fr-FR" dirty="0" smtClean="0"/>
              <a:t>Image binaire</a:t>
            </a:r>
          </a:p>
          <a:p>
            <a:pPr lvl="1" algn="l"/>
            <a:r>
              <a:rPr lang="fr-FR" dirty="0" smtClean="0"/>
              <a:t>Eléments structurants</a:t>
            </a:r>
          </a:p>
          <a:p>
            <a:pPr algn="l"/>
            <a:endParaRPr lang="fr-FR" dirty="0"/>
          </a:p>
          <a:p>
            <a:pPr algn="l"/>
            <a:r>
              <a:rPr lang="fr-FR" dirty="0" smtClean="0"/>
              <a:t>Premières transformations morphologiques</a:t>
            </a:r>
          </a:p>
          <a:p>
            <a:pPr lvl="1" algn="l"/>
            <a:r>
              <a:rPr lang="fr-FR" dirty="0" smtClean="0"/>
              <a:t>Erosion binaire</a:t>
            </a:r>
          </a:p>
          <a:p>
            <a:pPr lvl="1" algn="l"/>
            <a:r>
              <a:rPr lang="fr-FR" dirty="0" smtClean="0"/>
              <a:t>Dilatation binaire</a:t>
            </a:r>
            <a:endParaRPr lang="fr-FR" dirty="0"/>
          </a:p>
          <a:p>
            <a:pPr algn="l"/>
            <a:endParaRPr lang="fr-FR" dirty="0" smtClean="0"/>
          </a:p>
          <a:p>
            <a:pPr algn="l"/>
            <a:r>
              <a:rPr lang="fr-FR" dirty="0" smtClean="0"/>
              <a:t>Transformations avancées</a:t>
            </a:r>
          </a:p>
          <a:p>
            <a:pPr lvl="1" algn="l"/>
            <a:r>
              <a:rPr lang="fr-FR" dirty="0" smtClean="0"/>
              <a:t>Ouverture binaire</a:t>
            </a:r>
          </a:p>
          <a:p>
            <a:pPr lvl="1" algn="l"/>
            <a:r>
              <a:rPr lang="fr-FR" dirty="0" smtClean="0"/>
              <a:t>Fermeture binaire</a:t>
            </a:r>
          </a:p>
        </p:txBody>
      </p:sp>
      <p:cxnSp>
        <p:nvCxnSpPr>
          <p:cNvPr id="6" name="Straight Connector 5"/>
          <p:cNvCxnSpPr/>
          <p:nvPr/>
        </p:nvCxnSpPr>
        <p:spPr>
          <a:xfrm>
            <a:off x="4572000" y="1340768"/>
            <a:ext cx="0" cy="518457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8"/>
          <p:cNvSpPr txBox="1">
            <a:spLocks/>
          </p:cNvSpPr>
          <p:nvPr/>
        </p:nvSpPr>
        <p:spPr>
          <a:xfrm>
            <a:off x="4716016" y="1124745"/>
            <a:ext cx="4392488" cy="5733256"/>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r-FR" dirty="0" smtClean="0"/>
              <a:t>Filtres par reconstruction</a:t>
            </a:r>
          </a:p>
          <a:p>
            <a:pPr lvl="1" algn="l"/>
            <a:r>
              <a:rPr lang="fr-FR" dirty="0" smtClean="0"/>
              <a:t>Dilatation conditionnelle</a:t>
            </a:r>
          </a:p>
          <a:p>
            <a:pPr lvl="1" algn="l"/>
            <a:r>
              <a:rPr lang="fr-FR" dirty="0" smtClean="0"/>
              <a:t>Erosion conditionnelle</a:t>
            </a:r>
          </a:p>
          <a:p>
            <a:pPr algn="l"/>
            <a:endParaRPr lang="fr-FR" dirty="0"/>
          </a:p>
          <a:p>
            <a:pPr algn="l"/>
            <a:r>
              <a:rPr lang="fr-FR" dirty="0" smtClean="0"/>
              <a:t>Filtres avancés</a:t>
            </a:r>
          </a:p>
          <a:p>
            <a:pPr lvl="1" algn="l"/>
            <a:r>
              <a:rPr lang="fr-FR" dirty="0" smtClean="0"/>
              <a:t>ASF</a:t>
            </a:r>
          </a:p>
          <a:p>
            <a:pPr lvl="1" algn="l"/>
            <a:r>
              <a:rPr lang="fr-FR" dirty="0" smtClean="0"/>
              <a:t>Hit or Miss</a:t>
            </a:r>
          </a:p>
        </p:txBody>
      </p:sp>
    </p:spTree>
    <p:extLst>
      <p:ext uri="{BB962C8B-B14F-4D97-AF65-F5344CB8AC3E}">
        <p14:creationId xmlns:p14="http://schemas.microsoft.com/office/powerpoint/2010/main" val="25590914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100</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En général, en 2d, on utilise </a:t>
                </a:r>
                <a14:m>
                  <m:oMath xmlns:m="http://schemas.openxmlformats.org/officeDocument/2006/math">
                    <m:r>
                      <a:rPr lang="fr-FR" b="1" i="1" smtClean="0">
                        <a:solidFill>
                          <a:schemeClr val="tx1"/>
                        </a:solidFill>
                        <a:latin typeface="Cambria Math"/>
                      </a:rPr>
                      <m:t>__________________</m:t>
                    </m:r>
                  </m:oMath>
                </a14:m>
                <a:r>
                  <a:rPr lang="fr-FR" dirty="0" smtClean="0"/>
                  <a:t> comme connexité (on parle aussi de 4-connexité et de 8-connexité) pour détecter les composantes connexes d’un objet.</a:t>
                </a:r>
              </a:p>
              <a:p>
                <a:endParaRPr lang="fr-FR" dirty="0"/>
              </a:p>
              <a:p>
                <a:r>
                  <a:rPr lang="fr-FR" dirty="0" smtClean="0"/>
                  <a:t>En 3d, on utilise en général </a:t>
                </a:r>
                <a14:m>
                  <m:oMath xmlns:m="http://schemas.openxmlformats.org/officeDocument/2006/math">
                    <m:r>
                      <a:rPr lang="fr-FR" b="1" i="1" smtClean="0">
                        <a:solidFill>
                          <a:schemeClr val="tx1"/>
                        </a:solidFill>
                        <a:latin typeface="Cambria Math"/>
                      </a:rPr>
                      <m:t>___________________</m:t>
                    </m:r>
                  </m:oMath>
                </a14:m>
                <a:r>
                  <a:rPr lang="fr-FR" b="1" dirty="0" smtClean="0">
                    <a:solidFill>
                      <a:schemeClr val="tx1"/>
                    </a:solidFill>
                  </a:rPr>
                  <a:t> </a:t>
                </a:r>
                <a:r>
                  <a:rPr lang="fr-FR" dirty="0" smtClean="0"/>
                  <a:t>comme connexité (on parle aussi de 6-connexité et de 26-connexité) pour détecter les composantes connexes d’un objet (la 18-connexité est moins souvent utilisée). </a:t>
                </a:r>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9717183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101</a:t>
            </a:fld>
            <a:endParaRPr lang="fr-FR" dirty="0"/>
          </a:p>
        </p:txBody>
      </p:sp>
      <p:sp>
        <p:nvSpPr>
          <p:cNvPr id="9" name="Text Placeholder 8"/>
          <p:cNvSpPr>
            <a:spLocks noGrp="1"/>
          </p:cNvSpPr>
          <p:nvPr>
            <p:ph type="body" sz="quarter" idx="13"/>
          </p:nvPr>
        </p:nvSpPr>
        <p:spPr/>
        <p:txBody>
          <a:bodyPr/>
          <a:lstStyle/>
          <a:p>
            <a:r>
              <a:rPr lang="fr-FR" dirty="0" smtClean="0"/>
              <a:t>Si dans une image, les pixels de l’objet sont de la terre et les autres pixels sont de l’eau, et que E indique à quel pixel on peut se rendre en un coup lorsque l’on est sur un pixel donné, alors les pixels d’une même composante connexe sont ceux sur lesquels on peut voyager de l’un à l’autre sans se mouiller (les composantes connexes représentent des îles).</a:t>
            </a:r>
            <a:endParaRPr lang="fr-FR" dirty="0"/>
          </a:p>
        </p:txBody>
      </p:sp>
      <p:sp>
        <p:nvSpPr>
          <p:cNvPr id="11" name="Rectangle 10"/>
          <p:cNvSpPr/>
          <p:nvPr/>
        </p:nvSpPr>
        <p:spPr>
          <a:xfrm>
            <a:off x="6253001" y="5939988"/>
            <a:ext cx="263214" cy="369332"/>
          </a:xfrm>
          <a:prstGeom prst="rect">
            <a:avLst/>
          </a:prstGeom>
        </p:spPr>
        <p:txBody>
          <a:bodyPr wrap="none">
            <a:spAutoFit/>
          </a:bodyPr>
          <a:lstStyle/>
          <a:p>
            <a:r>
              <a:rPr lang="fr-FR" i="1" dirty="0" smtClean="0"/>
              <a:t>I</a:t>
            </a:r>
            <a:endParaRPr lang="fr-FR" i="1" dirty="0"/>
          </a:p>
        </p:txBody>
      </p:sp>
      <p:graphicFrame>
        <p:nvGraphicFramePr>
          <p:cNvPr id="6" name="Object 5"/>
          <p:cNvGraphicFramePr>
            <a:graphicFrameLocks noChangeAspect="1"/>
          </p:cNvGraphicFramePr>
          <p:nvPr>
            <p:extLst>
              <p:ext uri="{D42A27DB-BD31-4B8C-83A1-F6EECF244321}">
                <p14:modId xmlns:p14="http://schemas.microsoft.com/office/powerpoint/2010/main" val="2515803572"/>
              </p:ext>
            </p:extLst>
          </p:nvPr>
        </p:nvGraphicFramePr>
        <p:xfrm>
          <a:off x="5508106" y="3890846"/>
          <a:ext cx="1795463" cy="1981200"/>
        </p:xfrm>
        <a:graphic>
          <a:graphicData uri="http://schemas.openxmlformats.org/presentationml/2006/ole">
            <mc:AlternateContent xmlns:mc="http://schemas.openxmlformats.org/markup-compatibility/2006">
              <mc:Choice xmlns:v="urn:schemas-microsoft-com:vml" Requires="v">
                <p:oleObj spid="_x0000_s27117" name="Worksheet" r:id="rId4" imgW="2009789" imgH="2219400" progId="Excel.Sheet.12">
                  <p:embed/>
                </p:oleObj>
              </mc:Choice>
              <mc:Fallback>
                <p:oleObj name="Worksheet" r:id="rId4" imgW="2009789" imgH="221940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6" y="3890846"/>
                        <a:ext cx="1795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12155516"/>
              </p:ext>
            </p:extLst>
          </p:nvPr>
        </p:nvGraphicFramePr>
        <p:xfrm>
          <a:off x="1691681" y="4581129"/>
          <a:ext cx="745067" cy="720080"/>
        </p:xfrm>
        <a:graphic>
          <a:graphicData uri="http://schemas.openxmlformats.org/presentationml/2006/ole">
            <mc:AlternateContent xmlns:mc="http://schemas.openxmlformats.org/markup-compatibility/2006">
              <mc:Choice xmlns:v="urn:schemas-microsoft-com:vml" Requires="v">
                <p:oleObj spid="_x0000_s27118"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1691681" y="4581129"/>
                        <a:ext cx="745067" cy="720080"/>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14" name="Rectangle 13"/>
              <p:cNvSpPr/>
              <p:nvPr/>
            </p:nvSpPr>
            <p:spPr>
              <a:xfrm>
                <a:off x="1907706" y="5301208"/>
                <a:ext cx="4416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a:rPr>
                          </m:ctrlPr>
                        </m:sSubPr>
                        <m:e>
                          <m:r>
                            <a:rPr lang="el-GR" b="0" i="1">
                              <a:solidFill>
                                <a:schemeClr val="tx1"/>
                              </a:solidFill>
                              <a:latin typeface="Cambria Math"/>
                              <a:ea typeface="Cambria Math"/>
                            </a:rPr>
                            <m:t>𝛤</m:t>
                          </m:r>
                        </m:e>
                        <m:sub>
                          <m:r>
                            <a:rPr lang="fr-FR" b="0" i="1" smtClean="0">
                              <a:solidFill>
                                <a:schemeClr val="tx1"/>
                              </a:solidFill>
                              <a:latin typeface="Cambria Math"/>
                              <a:ea typeface="Cambria Math"/>
                            </a:rPr>
                            <m:t>8</m:t>
                          </m:r>
                        </m:sub>
                      </m:sSub>
                    </m:oMath>
                  </m:oMathPara>
                </a14:m>
                <a:endParaRPr lang="fr-FR" i="1" dirty="0"/>
              </a:p>
            </p:txBody>
          </p:sp>
        </mc:Choice>
        <mc:Fallback xmlns="">
          <p:sp>
            <p:nvSpPr>
              <p:cNvPr id="14" name="Rectangle 13"/>
              <p:cNvSpPr>
                <a:spLocks noRot="1" noChangeAspect="1" noMove="1" noResize="1" noEditPoints="1" noAdjustHandles="1" noChangeArrowheads="1" noChangeShapeType="1" noTextEdit="1"/>
              </p:cNvSpPr>
              <p:nvPr/>
            </p:nvSpPr>
            <p:spPr>
              <a:xfrm>
                <a:off x="1907706" y="5301208"/>
                <a:ext cx="441659" cy="369332"/>
              </a:xfrm>
              <a:prstGeom prst="rect">
                <a:avLst/>
              </a:prstGeom>
              <a:blipFill rotWithShape="1">
                <a:blip r:embed="rId9"/>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8576543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102</a:t>
            </a:fld>
            <a:endParaRPr lang="fr-FR" dirty="0"/>
          </a:p>
        </p:txBody>
      </p:sp>
      <p:sp>
        <p:nvSpPr>
          <p:cNvPr id="9" name="Text Placeholder 8"/>
          <p:cNvSpPr>
            <a:spLocks noGrp="1"/>
          </p:cNvSpPr>
          <p:nvPr>
            <p:ph type="body" sz="quarter" idx="13"/>
          </p:nvPr>
        </p:nvSpPr>
        <p:spPr/>
        <p:txBody>
          <a:bodyPr/>
          <a:lstStyle/>
          <a:p>
            <a:r>
              <a:rPr lang="fr-FR" dirty="0" smtClean="0"/>
              <a:t>Exemple : Trouver les composantes connexes de </a:t>
            </a:r>
            <a:r>
              <a:rPr lang="fr-FR" i="1" dirty="0" smtClean="0"/>
              <a:t>I</a:t>
            </a:r>
            <a:r>
              <a:rPr lang="fr-FR" dirty="0" smtClean="0"/>
              <a:t> à l’aide de l’élément structurant </a:t>
            </a:r>
            <a:r>
              <a:rPr lang="fr-FR" i="1" dirty="0" smtClean="0"/>
              <a:t>E.</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1725100998"/>
              </p:ext>
            </p:extLst>
          </p:nvPr>
        </p:nvGraphicFramePr>
        <p:xfrm>
          <a:off x="250827" y="2362754"/>
          <a:ext cx="2304951" cy="2543393"/>
        </p:xfrm>
        <a:graphic>
          <a:graphicData uri="http://schemas.openxmlformats.org/presentationml/2006/ole">
            <mc:AlternateContent xmlns:mc="http://schemas.openxmlformats.org/markup-compatibility/2006">
              <mc:Choice xmlns:v="urn:schemas-microsoft-com:vml" Requires="v">
                <p:oleObj spid="_x0000_s67894" name="Worksheet" r:id="rId4" imgW="2009789" imgH="2219400" progId="Excel.Sheet.12">
                  <p:embed/>
                </p:oleObj>
              </mc:Choice>
              <mc:Fallback>
                <p:oleObj name="Worksheet" r:id="rId4" imgW="2009789" imgH="2219400" progId="Excel.Sheet.12">
                  <p:embed/>
                  <p:pic>
                    <p:nvPicPr>
                      <p:cNvPr id="0" name=""/>
                      <p:cNvPicPr>
                        <a:picLocks noChangeAspect="1" noChangeArrowheads="1"/>
                      </p:cNvPicPr>
                      <p:nvPr/>
                    </p:nvPicPr>
                    <p:blipFill>
                      <a:blip r:embed="rId5"/>
                      <a:srcRect/>
                      <a:stretch>
                        <a:fillRect/>
                      </a:stretch>
                    </p:blipFill>
                    <p:spPr bwMode="auto">
                      <a:xfrm>
                        <a:off x="250827" y="2362754"/>
                        <a:ext cx="2304951" cy="2543393"/>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73609078"/>
              </p:ext>
            </p:extLst>
          </p:nvPr>
        </p:nvGraphicFramePr>
        <p:xfrm>
          <a:off x="539554" y="5496422"/>
          <a:ext cx="948063" cy="916267"/>
        </p:xfrm>
        <a:graphic>
          <a:graphicData uri="http://schemas.openxmlformats.org/presentationml/2006/ole">
            <mc:AlternateContent xmlns:mc="http://schemas.openxmlformats.org/markup-compatibility/2006">
              <mc:Choice xmlns:v="urn:schemas-microsoft-com:vml" Requires="v">
                <p:oleObj spid="_x0000_s67895"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539554" y="5496422"/>
                        <a:ext cx="948063" cy="916267"/>
                      </a:xfrm>
                      <a:prstGeom prst="rect">
                        <a:avLst/>
                      </a:prstGeom>
                      <a:noFill/>
                      <a:ln>
                        <a:noFill/>
                      </a:ln>
                      <a:extLst/>
                    </p:spPr>
                  </p:pic>
                </p:oleObj>
              </mc:Fallback>
            </mc:AlternateContent>
          </a:graphicData>
        </a:graphic>
      </p:graphicFrame>
      <p:sp>
        <p:nvSpPr>
          <p:cNvPr id="26" name="Rectangle 25"/>
          <p:cNvSpPr/>
          <p:nvPr/>
        </p:nvSpPr>
        <p:spPr>
          <a:xfrm>
            <a:off x="1513172" y="6156012"/>
            <a:ext cx="330540" cy="400110"/>
          </a:xfrm>
          <a:prstGeom prst="rect">
            <a:avLst/>
          </a:prstGeom>
        </p:spPr>
        <p:txBody>
          <a:bodyPr wrap="none">
            <a:spAutoFit/>
          </a:bodyPr>
          <a:lstStyle/>
          <a:p>
            <a:r>
              <a:rPr lang="fr-FR" sz="2000" i="1" dirty="0" smtClean="0"/>
              <a:t>E</a:t>
            </a:r>
            <a:endParaRPr lang="fr-FR" sz="2000" i="1" dirty="0"/>
          </a:p>
        </p:txBody>
      </p:sp>
      <p:sp>
        <p:nvSpPr>
          <p:cNvPr id="28" name="Rectangle 27"/>
          <p:cNvSpPr/>
          <p:nvPr/>
        </p:nvSpPr>
        <p:spPr>
          <a:xfrm>
            <a:off x="1244887" y="4931876"/>
            <a:ext cx="272832" cy="400110"/>
          </a:xfrm>
          <a:prstGeom prst="rect">
            <a:avLst/>
          </a:prstGeom>
        </p:spPr>
        <p:txBody>
          <a:bodyPr wrap="none">
            <a:spAutoFit/>
          </a:bodyPr>
          <a:lstStyle/>
          <a:p>
            <a:r>
              <a:rPr lang="fr-FR" sz="2000" i="1" dirty="0" smtClean="0"/>
              <a:t>I</a:t>
            </a:r>
            <a:endParaRPr lang="fr-FR" sz="2000" i="1" dirty="0"/>
          </a:p>
        </p:txBody>
      </p:sp>
      <p:sp>
        <p:nvSpPr>
          <p:cNvPr id="29" name="Rectangle 28"/>
          <p:cNvSpPr/>
          <p:nvPr/>
        </p:nvSpPr>
        <p:spPr>
          <a:xfrm>
            <a:off x="5904148" y="4931876"/>
            <a:ext cx="304892" cy="400110"/>
          </a:xfrm>
          <a:prstGeom prst="rect">
            <a:avLst/>
          </a:prstGeom>
        </p:spPr>
        <p:txBody>
          <a:bodyPr wrap="none">
            <a:spAutoFit/>
          </a:bodyPr>
          <a:lstStyle/>
          <a:p>
            <a:r>
              <a:rPr lang="fr-FR" sz="2000" i="1" dirty="0" smtClean="0"/>
              <a:t>S</a:t>
            </a:r>
            <a:endParaRPr lang="fr-FR" sz="2000" i="1" dirty="0"/>
          </a:p>
        </p:txBody>
      </p:sp>
      <p:graphicFrame>
        <p:nvGraphicFramePr>
          <p:cNvPr id="17" name="Object 16" hidden="1"/>
          <p:cNvGraphicFramePr>
            <a:graphicFrameLocks noChangeAspect="1"/>
          </p:cNvGraphicFramePr>
          <p:nvPr>
            <p:extLst>
              <p:ext uri="{D42A27DB-BD31-4B8C-83A1-F6EECF244321}">
                <p14:modId xmlns:p14="http://schemas.microsoft.com/office/powerpoint/2010/main" val="2432947866"/>
              </p:ext>
            </p:extLst>
          </p:nvPr>
        </p:nvGraphicFramePr>
        <p:xfrm>
          <a:off x="4788024" y="2210463"/>
          <a:ext cx="2445123" cy="2695682"/>
        </p:xfrm>
        <a:graphic>
          <a:graphicData uri="http://schemas.openxmlformats.org/presentationml/2006/ole">
            <mc:AlternateContent xmlns:mc="http://schemas.openxmlformats.org/markup-compatibility/2006">
              <mc:Choice xmlns:v="urn:schemas-microsoft-com:vml" Requires="v">
                <p:oleObj spid="_x0000_s67896" name="Worksheet" r:id="rId10" imgW="2009789" imgH="2219400" progId="Excel.Sheet.12">
                  <p:embed/>
                </p:oleObj>
              </mc:Choice>
              <mc:Fallback>
                <p:oleObj name="Worksheet" r:id="rId10" imgW="2009789" imgH="2219400" progId="Excel.Sheet.12">
                  <p:embed/>
                  <p:pic>
                    <p:nvPicPr>
                      <p:cNvPr id="0" name="Object 11"/>
                      <p:cNvPicPr>
                        <a:picLocks noChangeAspect="1" noChangeArrowheads="1"/>
                      </p:cNvPicPr>
                      <p:nvPr/>
                    </p:nvPicPr>
                    <p:blipFill>
                      <a:blip r:embed="rId11"/>
                      <a:srcRect/>
                      <a:stretch>
                        <a:fillRect/>
                      </a:stretch>
                    </p:blipFill>
                    <p:spPr bwMode="auto">
                      <a:xfrm>
                        <a:off x="4788024" y="2210463"/>
                        <a:ext cx="2445123" cy="2695682"/>
                      </a:xfrm>
                      <a:prstGeom prst="rect">
                        <a:avLst/>
                      </a:prstGeom>
                      <a:noFill/>
                      <a:ln>
                        <a:noFill/>
                      </a:ln>
                      <a:extLst/>
                    </p:spPr>
                  </p:pic>
                </p:oleObj>
              </mc:Fallback>
            </mc:AlternateContent>
          </a:graphicData>
        </a:graphic>
      </p:graphicFrame>
      <p:sp>
        <p:nvSpPr>
          <p:cNvPr id="20" name="TextBox 19"/>
          <p:cNvSpPr txBox="1"/>
          <p:nvPr/>
        </p:nvSpPr>
        <p:spPr>
          <a:xfrm>
            <a:off x="2771800" y="5589243"/>
            <a:ext cx="6264696" cy="1015663"/>
          </a:xfrm>
          <a:prstGeom prst="rect">
            <a:avLst/>
          </a:prstGeom>
          <a:noFill/>
        </p:spPr>
        <p:txBody>
          <a:bodyPr wrap="square" rtlCol="0">
            <a:spAutoFit/>
          </a:bodyPr>
          <a:lstStyle/>
          <a:p>
            <a:r>
              <a:rPr lang="fr-FR" sz="2000" dirty="0" smtClean="0"/>
              <a:t>Le résultat (deux morceaux) est contre-intuitif. _________</a:t>
            </a:r>
          </a:p>
          <a:p>
            <a:r>
              <a:rPr lang="fr-FR" sz="2000" dirty="0" smtClean="0"/>
              <a:t>_____________________________________________</a:t>
            </a:r>
          </a:p>
          <a:p>
            <a:r>
              <a:rPr lang="fr-FR" sz="2000" dirty="0" smtClean="0"/>
              <a:t>______________________________________________</a:t>
            </a:r>
          </a:p>
        </p:txBody>
      </p:sp>
      <p:graphicFrame>
        <p:nvGraphicFramePr>
          <p:cNvPr id="10" name="Object 9"/>
          <p:cNvGraphicFramePr>
            <a:graphicFrameLocks noChangeAspect="1"/>
          </p:cNvGraphicFramePr>
          <p:nvPr>
            <p:extLst>
              <p:ext uri="{D42A27DB-BD31-4B8C-83A1-F6EECF244321}">
                <p14:modId xmlns:p14="http://schemas.microsoft.com/office/powerpoint/2010/main" val="702443696"/>
              </p:ext>
            </p:extLst>
          </p:nvPr>
        </p:nvGraphicFramePr>
        <p:xfrm>
          <a:off x="4788027" y="2204606"/>
          <a:ext cx="2448272" cy="2701541"/>
        </p:xfrm>
        <a:graphic>
          <a:graphicData uri="http://schemas.openxmlformats.org/presentationml/2006/ole">
            <mc:AlternateContent xmlns:mc="http://schemas.openxmlformats.org/markup-compatibility/2006">
              <mc:Choice xmlns:v="urn:schemas-microsoft-com:vml" Requires="v">
                <p:oleObj spid="_x0000_s67897" name="Worksheet" r:id="rId13" imgW="2009789" imgH="2219400" progId="Excel.Sheet.12">
                  <p:embed/>
                </p:oleObj>
              </mc:Choice>
              <mc:Fallback>
                <p:oleObj name="Worksheet" r:id="rId13" imgW="2009789" imgH="2219400" progId="Excel.Sheet.12">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8027" y="2204606"/>
                        <a:ext cx="2448272" cy="270154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042614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Erosion conditionnelle</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11543645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Erosion conditionnelle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104</a:t>
            </a:fld>
            <a:endParaRPr lang="fr-FR" dirty="0"/>
          </a:p>
        </p:txBody>
      </p:sp>
      <p:sp>
        <p:nvSpPr>
          <p:cNvPr id="9" name="Text Placeholder 8"/>
          <p:cNvSpPr>
            <a:spLocks noGrp="1"/>
          </p:cNvSpPr>
          <p:nvPr>
            <p:ph type="body" sz="quarter" idx="13"/>
          </p:nvPr>
        </p:nvSpPr>
        <p:spPr/>
        <p:txBody>
          <a:bodyPr/>
          <a:lstStyle/>
          <a:p>
            <a:r>
              <a:rPr lang="fr-FR" dirty="0" smtClean="0"/>
              <a:t>Le dual de la dilatation conditionnelle est l’</a:t>
            </a:r>
            <a:r>
              <a:rPr lang="fr-FR" b="1" dirty="0" smtClean="0"/>
              <a:t>érosion conditionnelle</a:t>
            </a:r>
            <a:r>
              <a:rPr lang="fr-FR" dirty="0" smtClean="0"/>
              <a:t>, qui permet d’effectuer une érosion tout en restant dans certaines limites.</a:t>
            </a:r>
          </a:p>
          <a:p>
            <a:endParaRPr lang="fr-FR" dirty="0"/>
          </a:p>
          <a:p>
            <a:endParaRPr lang="fr-FR" dirty="0" smtClean="0"/>
          </a:p>
          <a:p>
            <a:endParaRPr lang="fr-FR" dirty="0"/>
          </a:p>
          <a:p>
            <a:endParaRPr lang="fr-FR" dirty="0" smtClean="0"/>
          </a:p>
          <a:p>
            <a:endParaRPr lang="fr-FR" dirty="0" smtClean="0"/>
          </a:p>
          <a:p>
            <a:endParaRPr lang="fr-FR" dirty="0"/>
          </a:p>
          <a:p>
            <a:r>
              <a:rPr lang="fr-FR" dirty="0" smtClean="0"/>
              <a:t>On contraint le résultat de l’érosion de </a:t>
            </a:r>
            <a:r>
              <a:rPr lang="fr-FR" i="1" dirty="0" smtClean="0"/>
              <a:t>M</a:t>
            </a:r>
            <a:r>
              <a:rPr lang="fr-FR" dirty="0" smtClean="0"/>
              <a:t> par </a:t>
            </a:r>
            <a:r>
              <a:rPr lang="fr-FR" i="1" dirty="0" smtClean="0"/>
              <a:t>E</a:t>
            </a:r>
            <a:r>
              <a:rPr lang="fr-FR" dirty="0" smtClean="0"/>
              <a:t> à contenir l’ensemble </a:t>
            </a:r>
            <a:r>
              <a:rPr lang="fr-FR" i="1" dirty="0" smtClean="0"/>
              <a:t>I</a:t>
            </a:r>
            <a:r>
              <a:rPr lang="fr-FR" dirty="0" smtClean="0"/>
              <a:t>.</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926258"/>
                <a:ext cx="8064896" cy="1798886"/>
              </a:xfrm>
            </p:spPr>
            <p:txBody>
              <a:bodyPr>
                <a:noAutofit/>
              </a:bodyPr>
              <a:lstStyle/>
              <a:p>
                <a:r>
                  <a:rPr lang="fr-FR" sz="2800" dirty="0" smtClean="0"/>
                  <a:t>Soient </a:t>
                </a:r>
                <a:r>
                  <a:rPr lang="fr-FR" sz="2800" i="1" dirty="0" smtClean="0"/>
                  <a:t>I </a:t>
                </a:r>
                <a:r>
                  <a:rPr lang="fr-FR" sz="2800" dirty="0" smtClean="0"/>
                  <a:t>et </a:t>
                </a:r>
                <a:r>
                  <a:rPr lang="fr-FR" sz="2800" i="1" dirty="0" smtClean="0"/>
                  <a:t>M</a:t>
                </a:r>
                <a:r>
                  <a:rPr lang="fr-FR" sz="2800" dirty="0" smtClean="0"/>
                  <a:t> </a:t>
                </a:r>
                <a14:m>
                  <m:oMath xmlns:m="http://schemas.openxmlformats.org/officeDocument/2006/math">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et soit </a:t>
                </a:r>
                <a14:m>
                  <m:oMath xmlns:m="http://schemas.openxmlformats.org/officeDocument/2006/math">
                    <m:r>
                      <a:rPr lang="fr-FR" sz="2800" b="0" i="1" smtClean="0">
                        <a:latin typeface="Cambria Math"/>
                      </a:rPr>
                      <m:t>𝐸</m:t>
                    </m:r>
                    <m:r>
                      <a:rPr lang="fr-FR" sz="2800" b="0" i="1" smtClean="0">
                        <a:latin typeface="Cambria Math"/>
                      </a:rPr>
                      <m:t>⊂</m:t>
                    </m:r>
                    <m:sSup>
                      <m:sSupPr>
                        <m:ctrlPr>
                          <a:rPr lang="fr-FR" sz="2800" b="0" i="1" smtClean="0">
                            <a:latin typeface="Cambria Math"/>
                          </a:rPr>
                        </m:ctrlPr>
                      </m:sSupPr>
                      <m:e>
                        <m:r>
                          <a:rPr lang="fr-FR" sz="2800" b="0" i="1" smtClean="0">
                            <a:latin typeface="Cambria Math"/>
                          </a:rPr>
                          <m:t>ℤ</m:t>
                        </m:r>
                      </m:e>
                      <m:sup>
                        <m:r>
                          <a:rPr lang="fr-FR" sz="2800" b="0" i="1" smtClean="0">
                            <a:latin typeface="Cambria Math"/>
                          </a:rPr>
                          <m:t>𝑛</m:t>
                        </m:r>
                      </m:sup>
                    </m:sSup>
                  </m:oMath>
                </a14:m>
                <a:r>
                  <a:rPr lang="fr-FR" sz="2800" dirty="0" smtClean="0"/>
                  <a:t>, </a:t>
                </a:r>
                <a:r>
                  <a:rPr lang="fr-FR" sz="2800" b="1" dirty="0" smtClean="0">
                    <a:solidFill>
                      <a:schemeClr val="tx1"/>
                    </a:solidFill>
                  </a:rPr>
                  <a:t>l’érosion conditionnelle </a:t>
                </a:r>
                <a:r>
                  <a:rPr lang="fr-FR" sz="2800" dirty="0" smtClean="0"/>
                  <a:t>de </a:t>
                </a:r>
                <a:r>
                  <a:rPr lang="fr-FR" sz="2800" i="1" dirty="0" smtClean="0"/>
                  <a:t>M</a:t>
                </a:r>
                <a:r>
                  <a:rPr lang="fr-FR" sz="2800" dirty="0" smtClean="0"/>
                  <a:t> par </a:t>
                </a:r>
                <a:r>
                  <a:rPr lang="fr-FR" sz="2800" i="1" dirty="0" smtClean="0"/>
                  <a:t>E</a:t>
                </a:r>
                <a:r>
                  <a:rPr lang="fr-FR" sz="2800" dirty="0" smtClean="0"/>
                  <a:t> contrainte à </a:t>
                </a:r>
                <a:r>
                  <a:rPr lang="fr-FR" sz="2800" i="1" dirty="0" smtClean="0"/>
                  <a:t>I</a:t>
                </a:r>
                <a:r>
                  <a:rPr lang="fr-FR" sz="2800" dirty="0" smtClean="0"/>
                  <a:t> est</a:t>
                </a:r>
              </a:p>
              <a:p>
                <a:pPr algn="ctr"/>
                <a14:m>
                  <m:oMath xmlns:m="http://schemas.openxmlformats.org/officeDocument/2006/math">
                    <m:r>
                      <a:rPr lang="fr-FR" sz="2800" b="0" i="1" smtClean="0">
                        <a:latin typeface="Cambria Math"/>
                      </a:rPr>
                      <m:t>𝑀</m:t>
                    </m:r>
                    <m:sSub>
                      <m:sSubPr>
                        <m:ctrlPr>
                          <a:rPr lang="fr-FR" sz="2800" b="0" i="1" smtClean="0">
                            <a:latin typeface="Cambria Math"/>
                          </a:rPr>
                        </m:ctrlPr>
                      </m:sSubPr>
                      <m:e>
                        <m:r>
                          <a:rPr lang="fr-FR" sz="2800" b="0" i="1" smtClean="0">
                            <a:latin typeface="Cambria Math"/>
                          </a:rPr>
                          <m:t>⊖</m:t>
                        </m:r>
                      </m:e>
                      <m:sub>
                        <m:r>
                          <a:rPr lang="fr-FR" sz="2800" b="0" i="1" smtClean="0">
                            <a:latin typeface="Cambria Math"/>
                          </a:rPr>
                          <m:t>𝐼</m:t>
                        </m:r>
                      </m:sub>
                    </m:sSub>
                    <m:r>
                      <a:rPr lang="fr-FR" sz="2800" b="0" i="1" smtClean="0">
                        <a:latin typeface="Cambria Math"/>
                      </a:rPr>
                      <m:t>𝐸</m:t>
                    </m:r>
                    <m:r>
                      <a:rPr lang="fr-FR" sz="2800" b="0" i="1" smtClean="0">
                        <a:latin typeface="Cambria Math"/>
                      </a:rPr>
                      <m:t>=</m:t>
                    </m:r>
                  </m:oMath>
                </a14:m>
                <a:r>
                  <a:rPr lang="fr-FR" sz="2800" dirty="0" smtClean="0"/>
                  <a:t>_________________</a:t>
                </a:r>
                <a:endParaRPr lang="fr-FR" sz="2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926258"/>
                <a:ext cx="8064896" cy="1798886"/>
              </a:xfrm>
              <a:blipFill rotWithShape="1">
                <a:blip r:embed="rId3"/>
                <a:stretch>
                  <a:fillRect l="-1355" r="-1355" b="-2990"/>
                </a:stretch>
              </a:blipFill>
            </p:spPr>
            <p:txBody>
              <a:bodyPr/>
              <a:lstStyle/>
              <a:p>
                <a:r>
                  <a:rPr lang="fr-FR">
                    <a:noFill/>
                  </a:rPr>
                  <a:t> </a:t>
                </a:r>
              </a:p>
            </p:txBody>
          </p:sp>
        </mc:Fallback>
      </mc:AlternateContent>
    </p:spTree>
    <p:extLst>
      <p:ext uri="{BB962C8B-B14F-4D97-AF65-F5344CB8AC3E}">
        <p14:creationId xmlns:p14="http://schemas.microsoft.com/office/powerpoint/2010/main" val="6646577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105</a:t>
            </a:fld>
            <a:endParaRPr lang="fr-FR" dirty="0"/>
          </a:p>
        </p:txBody>
      </p:sp>
      <p:sp>
        <p:nvSpPr>
          <p:cNvPr id="9" name="Text Placeholder 8"/>
          <p:cNvSpPr>
            <a:spLocks noGrp="1"/>
          </p:cNvSpPr>
          <p:nvPr>
            <p:ph type="body" sz="quarter" idx="13"/>
          </p:nvPr>
        </p:nvSpPr>
        <p:spPr/>
        <p:txBody>
          <a:bodyPr/>
          <a:lstStyle/>
          <a:p>
            <a:r>
              <a:rPr lang="fr-FR" u="sng" dirty="0"/>
              <a:t>Exemple :</a:t>
            </a:r>
            <a:r>
              <a:rPr lang="fr-FR" dirty="0"/>
              <a:t> </a:t>
            </a:r>
            <a:r>
              <a:rPr lang="fr-FR" dirty="0" smtClean="0"/>
              <a:t>Calculer le résultat de l’érosion conditionnelle de </a:t>
            </a:r>
            <a:r>
              <a:rPr lang="fr-FR" i="1" dirty="0" smtClean="0"/>
              <a:t>M</a:t>
            </a:r>
            <a:r>
              <a:rPr lang="fr-FR" dirty="0" smtClean="0"/>
              <a:t> par </a:t>
            </a:r>
            <a:r>
              <a:rPr lang="fr-FR" i="1" dirty="0" smtClean="0"/>
              <a:t>E</a:t>
            </a:r>
            <a:r>
              <a:rPr lang="fr-FR" dirty="0" smtClean="0"/>
              <a:t> contrainte à </a:t>
            </a:r>
            <a:r>
              <a:rPr lang="fr-FR" i="1" dirty="0" smtClean="0"/>
              <a:t>I</a:t>
            </a:r>
            <a:r>
              <a:rPr lang="fr-FR" dirty="0" smtClean="0"/>
              <a:t>.</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1262986203"/>
              </p:ext>
            </p:extLst>
          </p:nvPr>
        </p:nvGraphicFramePr>
        <p:xfrm>
          <a:off x="395537" y="2348880"/>
          <a:ext cx="2349263" cy="2592288"/>
        </p:xfrm>
        <a:graphic>
          <a:graphicData uri="http://schemas.openxmlformats.org/presentationml/2006/ole">
            <mc:AlternateContent xmlns:mc="http://schemas.openxmlformats.org/markup-compatibility/2006">
              <mc:Choice xmlns:v="urn:schemas-microsoft-com:vml" Requires="v">
                <p:oleObj spid="_x0000_s68862" name="Worksheet" r:id="rId4" imgW="2009789" imgH="2219400" progId="Excel.Sheet.12">
                  <p:embed/>
                </p:oleObj>
              </mc:Choice>
              <mc:Fallback>
                <p:oleObj name="Worksheet" r:id="rId4" imgW="2009789" imgH="2219400" progId="Excel.Sheet.12">
                  <p:embed/>
                  <p:pic>
                    <p:nvPicPr>
                      <p:cNvPr id="0" name="Object 18"/>
                      <p:cNvPicPr>
                        <a:picLocks noChangeAspect="1" noChangeArrowheads="1"/>
                      </p:cNvPicPr>
                      <p:nvPr/>
                    </p:nvPicPr>
                    <p:blipFill>
                      <a:blip r:embed="rId5"/>
                      <a:srcRect/>
                      <a:stretch>
                        <a:fillRect/>
                      </a:stretch>
                    </p:blipFill>
                    <p:spPr bwMode="auto">
                      <a:xfrm>
                        <a:off x="395537" y="2348880"/>
                        <a:ext cx="2349263" cy="259228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07927058"/>
              </p:ext>
            </p:extLst>
          </p:nvPr>
        </p:nvGraphicFramePr>
        <p:xfrm>
          <a:off x="454515" y="5557882"/>
          <a:ext cx="877556" cy="848126"/>
        </p:xfrm>
        <a:graphic>
          <a:graphicData uri="http://schemas.openxmlformats.org/presentationml/2006/ole">
            <mc:AlternateContent xmlns:mc="http://schemas.openxmlformats.org/markup-compatibility/2006">
              <mc:Choice xmlns:v="urn:schemas-microsoft-com:vml" Requires="v">
                <p:oleObj spid="_x0000_s68863"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454515" y="5557882"/>
                        <a:ext cx="877556" cy="848126"/>
                      </a:xfrm>
                      <a:prstGeom prst="rect">
                        <a:avLst/>
                      </a:prstGeom>
                      <a:noFill/>
                      <a:ln>
                        <a:noFill/>
                      </a:ln>
                      <a:extLst/>
                    </p:spPr>
                  </p:pic>
                </p:oleObj>
              </mc:Fallback>
            </mc:AlternateContent>
          </a:graphicData>
        </a:graphic>
      </p:graphicFrame>
      <p:sp>
        <p:nvSpPr>
          <p:cNvPr id="11" name="Rectangle 10"/>
          <p:cNvSpPr/>
          <p:nvPr/>
        </p:nvSpPr>
        <p:spPr>
          <a:xfrm>
            <a:off x="1369156" y="6021288"/>
            <a:ext cx="316112" cy="369332"/>
          </a:xfrm>
          <a:prstGeom prst="rect">
            <a:avLst/>
          </a:prstGeom>
        </p:spPr>
        <p:txBody>
          <a:bodyPr wrap="none">
            <a:spAutoFit/>
          </a:bodyPr>
          <a:lstStyle/>
          <a:p>
            <a:r>
              <a:rPr lang="fr-FR" i="1" dirty="0" smtClean="0"/>
              <a:t>E</a:t>
            </a:r>
            <a:endParaRPr lang="fr-FR" i="1" dirty="0"/>
          </a:p>
        </p:txBody>
      </p:sp>
      <p:sp>
        <p:nvSpPr>
          <p:cNvPr id="12" name="Rectangle 11"/>
          <p:cNvSpPr/>
          <p:nvPr/>
        </p:nvSpPr>
        <p:spPr>
          <a:xfrm>
            <a:off x="1284449" y="4941168"/>
            <a:ext cx="263214" cy="369332"/>
          </a:xfrm>
          <a:prstGeom prst="rect">
            <a:avLst/>
          </a:prstGeom>
        </p:spPr>
        <p:txBody>
          <a:bodyPr wrap="none">
            <a:spAutoFit/>
          </a:bodyPr>
          <a:lstStyle/>
          <a:p>
            <a:r>
              <a:rPr lang="fr-FR" i="1" dirty="0" smtClean="0"/>
              <a:t>I</a:t>
            </a:r>
            <a:endParaRPr lang="fr-FR" i="1" dirty="0"/>
          </a:p>
        </p:txBody>
      </p:sp>
      <p:graphicFrame>
        <p:nvGraphicFramePr>
          <p:cNvPr id="6" name="Object 5"/>
          <p:cNvGraphicFramePr>
            <a:graphicFrameLocks noChangeAspect="1"/>
          </p:cNvGraphicFramePr>
          <p:nvPr>
            <p:extLst>
              <p:ext uri="{D42A27DB-BD31-4B8C-83A1-F6EECF244321}">
                <p14:modId xmlns:p14="http://schemas.microsoft.com/office/powerpoint/2010/main" val="2975840807"/>
              </p:ext>
            </p:extLst>
          </p:nvPr>
        </p:nvGraphicFramePr>
        <p:xfrm>
          <a:off x="3568627" y="2354971"/>
          <a:ext cx="2343743" cy="2586198"/>
        </p:xfrm>
        <a:graphic>
          <a:graphicData uri="http://schemas.openxmlformats.org/presentationml/2006/ole">
            <mc:AlternateContent xmlns:mc="http://schemas.openxmlformats.org/markup-compatibility/2006">
              <mc:Choice xmlns:v="urn:schemas-microsoft-com:vml" Requires="v">
                <p:oleObj spid="_x0000_s68864" name="Worksheet" r:id="rId10" imgW="2009789" imgH="2219400" progId="Excel.Sheet.12">
                  <p:embed/>
                </p:oleObj>
              </mc:Choice>
              <mc:Fallback>
                <p:oleObj name="Worksheet" r:id="rId10" imgW="2009789" imgH="2219400" progId="Excel.Sheet.12">
                  <p:embed/>
                  <p:pic>
                    <p:nvPicPr>
                      <p:cNvPr id="0" name="Object 1"/>
                      <p:cNvPicPr>
                        <a:picLocks noChangeAspect="1" noChangeArrowheads="1"/>
                      </p:cNvPicPr>
                      <p:nvPr/>
                    </p:nvPicPr>
                    <p:blipFill>
                      <a:blip r:embed="rId11"/>
                      <a:srcRect/>
                      <a:stretch>
                        <a:fillRect/>
                      </a:stretch>
                    </p:blipFill>
                    <p:spPr bwMode="auto">
                      <a:xfrm>
                        <a:off x="3568627" y="2354971"/>
                        <a:ext cx="2343743" cy="2586198"/>
                      </a:xfrm>
                      <a:prstGeom prst="rect">
                        <a:avLst/>
                      </a:prstGeom>
                      <a:noFill/>
                      <a:ln>
                        <a:noFill/>
                      </a:ln>
                    </p:spPr>
                  </p:pic>
                </p:oleObj>
              </mc:Fallback>
            </mc:AlternateContent>
          </a:graphicData>
        </a:graphic>
      </p:graphicFrame>
      <p:sp>
        <p:nvSpPr>
          <p:cNvPr id="13" name="Rectangle 12"/>
          <p:cNvSpPr/>
          <p:nvPr/>
        </p:nvSpPr>
        <p:spPr>
          <a:xfrm>
            <a:off x="4355976" y="4941168"/>
            <a:ext cx="386644" cy="369332"/>
          </a:xfrm>
          <a:prstGeom prst="rect">
            <a:avLst/>
          </a:prstGeom>
        </p:spPr>
        <p:txBody>
          <a:bodyPr wrap="none">
            <a:spAutoFit/>
          </a:bodyPr>
          <a:lstStyle/>
          <a:p>
            <a:r>
              <a:rPr lang="fr-FR" i="1" dirty="0" smtClean="0"/>
              <a:t>M</a:t>
            </a:r>
            <a:endParaRPr lang="fr-FR" i="1" dirty="0"/>
          </a:p>
        </p:txBody>
      </p:sp>
      <p:graphicFrame>
        <p:nvGraphicFramePr>
          <p:cNvPr id="24" name="Object 23" hidden="1"/>
          <p:cNvGraphicFramePr>
            <a:graphicFrameLocks noChangeAspect="1"/>
          </p:cNvGraphicFramePr>
          <p:nvPr>
            <p:extLst>
              <p:ext uri="{D42A27DB-BD31-4B8C-83A1-F6EECF244321}">
                <p14:modId xmlns:p14="http://schemas.microsoft.com/office/powerpoint/2010/main" val="2578512383"/>
              </p:ext>
            </p:extLst>
          </p:nvPr>
        </p:nvGraphicFramePr>
        <p:xfrm>
          <a:off x="6660232" y="2353409"/>
          <a:ext cx="2343597" cy="2587761"/>
        </p:xfrm>
        <a:graphic>
          <a:graphicData uri="http://schemas.openxmlformats.org/presentationml/2006/ole">
            <mc:AlternateContent xmlns:mc="http://schemas.openxmlformats.org/markup-compatibility/2006">
              <mc:Choice xmlns:v="urn:schemas-microsoft-com:vml" Requires="v">
                <p:oleObj spid="_x0000_s68865" name="Worksheet" r:id="rId13" imgW="2009789" imgH="2219400" progId="Excel.Sheet.12">
                  <p:embed/>
                </p:oleObj>
              </mc:Choice>
              <mc:Fallback>
                <p:oleObj name="Worksheet" r:id="rId13" imgW="2009789" imgH="2219400" progId="Excel.Sheet.12">
                  <p:embed/>
                  <p:pic>
                    <p:nvPicPr>
                      <p:cNvPr id="0" name="Object 19"/>
                      <p:cNvPicPr>
                        <a:picLocks noChangeAspect="1" noChangeArrowheads="1"/>
                      </p:cNvPicPr>
                      <p:nvPr/>
                    </p:nvPicPr>
                    <p:blipFill>
                      <a:blip r:embed="rId14"/>
                      <a:srcRect/>
                      <a:stretch>
                        <a:fillRect/>
                      </a:stretch>
                    </p:blipFill>
                    <p:spPr bwMode="auto">
                      <a:xfrm>
                        <a:off x="6660232" y="2353409"/>
                        <a:ext cx="2343597" cy="2587761"/>
                      </a:xfrm>
                      <a:prstGeom prst="rect">
                        <a:avLst/>
                      </a:prstGeom>
                      <a:noFill/>
                      <a:ln>
                        <a:noFill/>
                      </a:ln>
                      <a:extLst/>
                    </p:spPr>
                  </p:pic>
                </p:oleObj>
              </mc:Fallback>
            </mc:AlternateContent>
          </a:graphicData>
        </a:graphic>
      </p:graphicFrame>
      <p:graphicFrame>
        <p:nvGraphicFramePr>
          <p:cNvPr id="31" name="Object 30" hidden="1"/>
          <p:cNvGraphicFramePr>
            <a:graphicFrameLocks noChangeAspect="1"/>
          </p:cNvGraphicFramePr>
          <p:nvPr>
            <p:extLst>
              <p:ext uri="{D42A27DB-BD31-4B8C-83A1-F6EECF244321}">
                <p14:modId xmlns:p14="http://schemas.microsoft.com/office/powerpoint/2010/main" val="1430382833"/>
              </p:ext>
            </p:extLst>
          </p:nvPr>
        </p:nvGraphicFramePr>
        <p:xfrm>
          <a:off x="6660232" y="2353409"/>
          <a:ext cx="2343597" cy="2587761"/>
        </p:xfrm>
        <a:graphic>
          <a:graphicData uri="http://schemas.openxmlformats.org/presentationml/2006/ole">
            <mc:AlternateContent xmlns:mc="http://schemas.openxmlformats.org/markup-compatibility/2006">
              <mc:Choice xmlns:v="urn:schemas-microsoft-com:vml" Requires="v">
                <p:oleObj spid="_x0000_s68866" name="Worksheet" r:id="rId16" imgW="2009789" imgH="2219400" progId="Excel.Sheet.12">
                  <p:embed/>
                </p:oleObj>
              </mc:Choice>
              <mc:Fallback>
                <p:oleObj name="Worksheet" r:id="rId16" imgW="2009789" imgH="2219400" progId="Excel.Sheet.12">
                  <p:embed/>
                  <p:pic>
                    <p:nvPicPr>
                      <p:cNvPr id="0" name="Object 23"/>
                      <p:cNvPicPr>
                        <a:picLocks noChangeAspect="1" noChangeArrowheads="1"/>
                      </p:cNvPicPr>
                      <p:nvPr/>
                    </p:nvPicPr>
                    <p:blipFill>
                      <a:blip r:embed="rId5"/>
                      <a:srcRect/>
                      <a:stretch>
                        <a:fillRect/>
                      </a:stretch>
                    </p:blipFill>
                    <p:spPr bwMode="auto">
                      <a:xfrm>
                        <a:off x="6660232" y="2353409"/>
                        <a:ext cx="2343597" cy="2587761"/>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32" name="Rectangle 31"/>
              <p:cNvSpPr/>
              <p:nvPr/>
            </p:nvSpPr>
            <p:spPr>
              <a:xfrm>
                <a:off x="7056653" y="4941168"/>
                <a:ext cx="16198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sz="2000" b="0" i="1" dirty="0" smtClean="0">
                              <a:latin typeface="Cambria Math"/>
                            </a:rPr>
                          </m:ctrlPr>
                        </m:dPr>
                        <m:e>
                          <m:r>
                            <a:rPr lang="fr-FR" sz="2000" b="0" i="1" dirty="0" smtClean="0">
                              <a:latin typeface="Cambria Math"/>
                            </a:rPr>
                            <m:t>𝑀</m:t>
                          </m:r>
                          <m:r>
                            <a:rPr lang="fr-FR" sz="2000" b="0" i="1" dirty="0" smtClean="0">
                              <a:latin typeface="Cambria Math"/>
                            </a:rPr>
                            <m:t>⊖</m:t>
                          </m:r>
                          <m:r>
                            <a:rPr lang="fr-FR" sz="2000" b="0" i="1" dirty="0" smtClean="0">
                              <a:latin typeface="Cambria Math"/>
                            </a:rPr>
                            <m:t>𝐸</m:t>
                          </m:r>
                        </m:e>
                      </m:d>
                      <m:r>
                        <a:rPr lang="fr-FR" sz="2000" b="0" i="1" dirty="0" smtClean="0">
                          <a:latin typeface="Cambria Math"/>
                        </a:rPr>
                        <m:t>∪</m:t>
                      </m:r>
                      <m:r>
                        <a:rPr lang="fr-FR" sz="2000" b="0" i="1" dirty="0" smtClean="0">
                          <a:latin typeface="Cambria Math"/>
                        </a:rPr>
                        <m:t>𝐼</m:t>
                      </m:r>
                    </m:oMath>
                  </m:oMathPara>
                </a14:m>
                <a:endParaRPr lang="fr-FR" sz="2000" i="1" dirty="0"/>
              </a:p>
            </p:txBody>
          </p:sp>
        </mc:Choice>
        <mc:Fallback xmlns="">
          <p:sp>
            <p:nvSpPr>
              <p:cNvPr id="32" name="Rectangle 31"/>
              <p:cNvSpPr>
                <a:spLocks noRot="1" noChangeAspect="1" noMove="1" noResize="1" noEditPoints="1" noAdjustHandles="1" noChangeArrowheads="1" noChangeShapeType="1" noTextEdit="1"/>
              </p:cNvSpPr>
              <p:nvPr/>
            </p:nvSpPr>
            <p:spPr>
              <a:xfrm>
                <a:off x="7056654" y="4941168"/>
                <a:ext cx="1619802" cy="400110"/>
              </a:xfrm>
              <a:prstGeom prst="rect">
                <a:avLst/>
              </a:prstGeom>
              <a:blipFill rotWithShape="1">
                <a:blip r:embed="rId17"/>
                <a:stretch>
                  <a:fillRect b="-6154"/>
                </a:stretch>
              </a:blipFill>
            </p:spPr>
            <p:txBody>
              <a:bodyPr/>
              <a:lstStyle/>
              <a:p>
                <a:r>
                  <a:rPr lang="fr-FR">
                    <a:noFill/>
                  </a:rPr>
                  <a:t> </a:t>
                </a:r>
              </a:p>
            </p:txBody>
          </p:sp>
        </mc:Fallback>
      </mc:AlternateContent>
      <p:graphicFrame>
        <p:nvGraphicFramePr>
          <p:cNvPr id="33" name="Object 32"/>
          <p:cNvGraphicFramePr>
            <a:graphicFrameLocks noChangeAspect="1"/>
          </p:cNvGraphicFramePr>
          <p:nvPr>
            <p:extLst>
              <p:ext uri="{D42A27DB-BD31-4B8C-83A1-F6EECF244321}">
                <p14:modId xmlns:p14="http://schemas.microsoft.com/office/powerpoint/2010/main" val="3973087205"/>
              </p:ext>
            </p:extLst>
          </p:nvPr>
        </p:nvGraphicFramePr>
        <p:xfrm>
          <a:off x="6665095" y="2353409"/>
          <a:ext cx="2343597" cy="2587761"/>
        </p:xfrm>
        <a:graphic>
          <a:graphicData uri="http://schemas.openxmlformats.org/presentationml/2006/ole">
            <mc:AlternateContent xmlns:mc="http://schemas.openxmlformats.org/markup-compatibility/2006">
              <mc:Choice xmlns:v="urn:schemas-microsoft-com:vml" Requires="v">
                <p:oleObj spid="_x0000_s68867" name="Worksheet" r:id="rId19" imgW="2009789" imgH="2219400" progId="Excel.Sheet.12">
                  <p:embed/>
                </p:oleObj>
              </mc:Choice>
              <mc:Fallback>
                <p:oleObj name="Worksheet" r:id="rId19" imgW="2009789" imgH="2219400" progId="Excel.Sheet.12">
                  <p:embed/>
                  <p:pic>
                    <p:nvPicPr>
                      <p:cNvPr id="0" name="Object 23"/>
                      <p:cNvPicPr>
                        <a:picLocks noChangeAspect="1" noChangeArrowheads="1"/>
                      </p:cNvPicPr>
                      <p:nvPr/>
                    </p:nvPicPr>
                    <p:blipFill>
                      <a:blip r:embed="rId20"/>
                      <a:srcRect/>
                      <a:stretch>
                        <a:fillRect/>
                      </a:stretch>
                    </p:blipFill>
                    <p:spPr bwMode="auto">
                      <a:xfrm>
                        <a:off x="6665095" y="2353409"/>
                        <a:ext cx="2343597" cy="2587761"/>
                      </a:xfrm>
                      <a:prstGeom prst="rect">
                        <a:avLst/>
                      </a:prstGeom>
                      <a:noFill/>
                      <a:ln>
                        <a:noFill/>
                      </a:ln>
                      <a:extLst/>
                    </p:spPr>
                  </p:pic>
                </p:oleObj>
              </mc:Fallback>
            </mc:AlternateContent>
          </a:graphicData>
        </a:graphic>
      </p:graphicFrame>
      <p:sp>
        <p:nvSpPr>
          <p:cNvPr id="34" name="TextBox 33"/>
          <p:cNvSpPr txBox="1"/>
          <p:nvPr/>
        </p:nvSpPr>
        <p:spPr>
          <a:xfrm>
            <a:off x="2915817" y="5698123"/>
            <a:ext cx="5760640" cy="707886"/>
          </a:xfrm>
          <a:prstGeom prst="rect">
            <a:avLst/>
          </a:prstGeom>
          <a:noFill/>
        </p:spPr>
        <p:txBody>
          <a:bodyPr wrap="square" rtlCol="0">
            <a:spAutoFit/>
          </a:bodyPr>
          <a:lstStyle/>
          <a:p>
            <a:r>
              <a:rPr lang="fr-FR" sz="2000" dirty="0" smtClean="0"/>
              <a:t>Quel est l’intérêt de l’érosion conditionnelle puisque on aura nécessairement, dans le résultat final, l’ensemble I ?</a:t>
            </a:r>
            <a:endParaRPr lang="fr-FR" sz="2000" dirty="0"/>
          </a:p>
        </p:txBody>
      </p:sp>
    </p:spTree>
    <p:extLst>
      <p:ext uri="{BB962C8B-B14F-4D97-AF65-F5344CB8AC3E}">
        <p14:creationId xmlns:p14="http://schemas.microsoft.com/office/powerpoint/2010/main" val="34424974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106</a:t>
            </a:fld>
            <a:endParaRPr lang="fr-FR" dirty="0"/>
          </a:p>
        </p:txBody>
      </p:sp>
      <p:sp>
        <p:nvSpPr>
          <p:cNvPr id="9" name="Text Placeholder 8"/>
          <p:cNvSpPr>
            <a:spLocks noGrp="1"/>
          </p:cNvSpPr>
          <p:nvPr>
            <p:ph type="body" sz="quarter" idx="13"/>
          </p:nvPr>
        </p:nvSpPr>
        <p:spPr/>
        <p:txBody>
          <a:bodyPr/>
          <a:lstStyle/>
          <a:p>
            <a:r>
              <a:rPr lang="fr-FR" dirty="0" smtClean="0"/>
              <a:t>On peut répéter plusieurs fois le processus d’érosion conditionnelle : il s’agit de l’</a:t>
            </a:r>
            <a:r>
              <a:rPr lang="fr-FR" b="1" dirty="0" smtClean="0"/>
              <a:t>érosion géodésique de taille n</a:t>
            </a:r>
            <a:r>
              <a:rPr lang="fr-FR" dirty="0" smtClean="0"/>
              <a:t> </a:t>
            </a:r>
            <a:r>
              <a:rPr lang="fr-FR" dirty="0" smtClean="0">
                <a:solidFill>
                  <a:schemeClr val="tx1"/>
                </a:solidFill>
              </a:rPr>
              <a:t>:</a:t>
            </a:r>
            <a:endParaRPr lang="fr-FR" b="1" dirty="0" smtClean="0">
              <a:solidFill>
                <a:srgbClr val="C00000"/>
              </a:solidFill>
            </a:endParaRPr>
          </a:p>
          <a:p>
            <a:endParaRPr lang="fr-FR" dirty="0"/>
          </a:p>
          <a:p>
            <a:endParaRPr lang="fr-FR" dirty="0" smtClean="0"/>
          </a:p>
          <a:p>
            <a:endParaRPr lang="fr-FR" dirty="0"/>
          </a:p>
          <a:p>
            <a:endParaRPr lang="fr-FR" dirty="0" smtClean="0"/>
          </a:p>
          <a:p>
            <a:endParaRPr lang="fr-FR" dirty="0" smtClean="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638227"/>
                <a:ext cx="8064896" cy="1366838"/>
              </a:xfrm>
            </p:spPr>
            <p:txBody>
              <a:bodyPr>
                <a:normAutofit lnSpcReduction="10000"/>
              </a:bodyPr>
              <a:lstStyle/>
              <a:p>
                <a:r>
                  <a:rPr lang="fr-FR" dirty="0" smtClean="0"/>
                  <a:t>Soient </a:t>
                </a:r>
                <a:r>
                  <a:rPr lang="fr-FR" i="1" dirty="0" smtClean="0"/>
                  <a:t>I </a:t>
                </a:r>
                <a:r>
                  <a:rPr lang="fr-FR" dirty="0" smtClean="0"/>
                  <a:t>et </a:t>
                </a:r>
                <a:r>
                  <a:rPr lang="fr-FR" i="1" dirty="0" smtClean="0"/>
                  <a:t>M</a:t>
                </a:r>
                <a:r>
                  <a:rPr lang="fr-FR" dirty="0" smtClean="0"/>
                  <a:t> </a:t>
                </a:r>
                <a14:m>
                  <m:oMath xmlns:m="http://schemas.openxmlformats.org/officeDocument/2006/math">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soit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a:t>
                </a:r>
                <a:r>
                  <a:rPr lang="fr-FR" dirty="0" smtClean="0">
                    <a:solidFill>
                      <a:schemeClr val="tx1"/>
                    </a:solidFill>
                  </a:rPr>
                  <a:t>l’</a:t>
                </a:r>
                <a:r>
                  <a:rPr lang="fr-FR" b="1" dirty="0" smtClean="0">
                    <a:solidFill>
                      <a:schemeClr val="tx1"/>
                    </a:solidFill>
                  </a:rPr>
                  <a:t>érosion géodésique de taille n</a:t>
                </a:r>
                <a:r>
                  <a:rPr lang="fr-FR" b="1" dirty="0" smtClean="0">
                    <a:solidFill>
                      <a:srgbClr val="C00000"/>
                    </a:solidFill>
                  </a:rPr>
                  <a:t> </a:t>
                </a:r>
                <a:r>
                  <a:rPr lang="fr-FR" dirty="0" smtClean="0"/>
                  <a:t>(de </a:t>
                </a:r>
                <a:r>
                  <a:rPr lang="fr-FR" i="1" dirty="0" smtClean="0"/>
                  <a:t>M</a:t>
                </a:r>
                <a:r>
                  <a:rPr lang="fr-FR" dirty="0" smtClean="0"/>
                  <a:t> par </a:t>
                </a:r>
                <a:r>
                  <a:rPr lang="fr-FR" i="1" dirty="0" smtClean="0"/>
                  <a:t>E</a:t>
                </a:r>
                <a:r>
                  <a:rPr lang="fr-FR" dirty="0" smtClean="0"/>
                  <a:t> </a:t>
                </a:r>
                <a:r>
                  <a:rPr lang="fr-FR" dirty="0"/>
                  <a:t>contrainte à </a:t>
                </a:r>
                <a:r>
                  <a:rPr lang="fr-FR" i="1" dirty="0" smtClean="0"/>
                  <a:t>I</a:t>
                </a:r>
                <a:r>
                  <a:rPr lang="fr-FR" dirty="0" smtClean="0"/>
                  <a:t>) est</a:t>
                </a:r>
              </a:p>
              <a:p>
                <a:pPr algn="ctr"/>
                <a14:m>
                  <m:oMathPara xmlns:m="http://schemas.openxmlformats.org/officeDocument/2006/math">
                    <m:oMathParaPr>
                      <m:jc m:val="centerGroup"/>
                    </m:oMathParaPr>
                    <m:oMath xmlns:m="http://schemas.openxmlformats.org/officeDocument/2006/math">
                      <m:sSup>
                        <m:sSupPr>
                          <m:ctrlPr>
                            <a:rPr lang="fr-FR" i="1" dirty="0" smtClean="0">
                              <a:latin typeface="Cambria Math"/>
                            </a:rPr>
                          </m:ctrlPr>
                        </m:sSupPr>
                        <m:e>
                          <m:r>
                            <a:rPr lang="fr-FR" i="1">
                              <a:latin typeface="Cambria Math"/>
                            </a:rPr>
                            <m:t>(</m:t>
                          </m:r>
                          <m:r>
                            <a:rPr lang="fr-FR" b="0" i="1" smtClean="0">
                              <a:latin typeface="Cambria Math"/>
                            </a:rPr>
                            <m:t>𝑀</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i="1">
                              <a:latin typeface="Cambria Math"/>
                            </a:rPr>
                            <m:t>𝐸</m:t>
                          </m:r>
                          <m:r>
                            <a:rPr lang="fr-FR" i="1">
                              <a:latin typeface="Cambria Math"/>
                            </a:rPr>
                            <m:t>)</m:t>
                          </m:r>
                        </m:e>
                        <m:sup>
                          <m:r>
                            <a:rPr lang="fr-FR" b="0" i="1" dirty="0" smtClean="0">
                              <a:latin typeface="Cambria Math"/>
                            </a:rPr>
                            <m:t>𝑛</m:t>
                          </m:r>
                        </m:sup>
                      </m:sSup>
                      <m:r>
                        <a:rPr lang="fr-FR" b="0" i="1" smtClean="0">
                          <a:latin typeface="Cambria Math"/>
                        </a:rPr>
                        <m:t>=((</m:t>
                      </m:r>
                      <m:d>
                        <m:dPr>
                          <m:ctrlPr>
                            <a:rPr lang="fr-FR" b="0" i="1" smtClean="0">
                              <a:latin typeface="Cambria Math"/>
                            </a:rPr>
                          </m:ctrlPr>
                        </m:dPr>
                        <m:e>
                          <m:r>
                            <a:rPr lang="fr-FR" b="0" i="1" smtClean="0">
                              <a:latin typeface="Cambria Math"/>
                            </a:rPr>
                            <m:t>𝑀</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e>
                      </m:d>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638227"/>
                <a:ext cx="8064896" cy="1366838"/>
              </a:xfrm>
              <a:blipFill rotWithShape="1">
                <a:blip r:embed="rId3"/>
                <a:stretch>
                  <a:fillRect l="-979" r="-9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Content Placeholder 1"/>
              <p:cNvSpPr txBox="1">
                <a:spLocks/>
              </p:cNvSpPr>
              <p:nvPr/>
            </p:nvSpPr>
            <p:spPr>
              <a:xfrm>
                <a:off x="539553" y="4725144"/>
                <a:ext cx="8064896" cy="1656184"/>
              </a:xfrm>
              <a:prstGeom prst="rect">
                <a:avLst/>
              </a:prstGeom>
              <a:noFill/>
              <a:ln w="38100" cap="flat" cmpd="sng" algn="ctr">
                <a:solidFill>
                  <a:schemeClr val="tx1"/>
                </a:solidFill>
                <a:prstDash val="solid"/>
              </a:ln>
              <a:effectLst/>
            </p:spPr>
            <p:txBody>
              <a:bodyPr vert="horz" lIns="91440" tIns="45720" rIns="91440" bIns="45720" rtlCol="0">
                <a:no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chemeClr val="tx1"/>
                    </a:solidFill>
                  </a:rPr>
                  <a:t>L’</a:t>
                </a:r>
                <a:r>
                  <a:rPr lang="fr-FR" b="1" dirty="0" smtClean="0">
                    <a:solidFill>
                      <a:schemeClr val="tx1"/>
                    </a:solidFill>
                  </a:rPr>
                  <a:t>érosion </a:t>
                </a:r>
                <a:r>
                  <a:rPr lang="fr-FR" b="1" dirty="0">
                    <a:solidFill>
                      <a:schemeClr val="tx1"/>
                    </a:solidFill>
                  </a:rPr>
                  <a:t>géodésique </a:t>
                </a:r>
                <a:r>
                  <a:rPr lang="fr-FR" dirty="0"/>
                  <a:t>de </a:t>
                </a:r>
                <a:r>
                  <a:rPr lang="fr-FR" i="1" dirty="0"/>
                  <a:t>M</a:t>
                </a:r>
                <a:r>
                  <a:rPr lang="fr-FR" dirty="0"/>
                  <a:t> par </a:t>
                </a:r>
                <a:r>
                  <a:rPr lang="fr-FR" i="1" dirty="0"/>
                  <a:t>E</a:t>
                </a:r>
                <a:r>
                  <a:rPr lang="fr-FR" dirty="0"/>
                  <a:t> contrainte à </a:t>
                </a:r>
                <a:r>
                  <a:rPr lang="fr-FR" i="1" dirty="0"/>
                  <a:t>I</a:t>
                </a:r>
                <a:r>
                  <a:rPr lang="fr-FR" dirty="0"/>
                  <a:t> est</a:t>
                </a:r>
              </a:p>
              <a:p>
                <a:pPr algn="ctr"/>
                <a14:m>
                  <m:oMath xmlns:m="http://schemas.openxmlformats.org/officeDocument/2006/math">
                    <m:sSup>
                      <m:sSupPr>
                        <m:ctrlPr>
                          <a:rPr lang="fr-FR" i="1" smtClean="0">
                            <a:latin typeface="Cambria Math"/>
                          </a:rPr>
                        </m:ctrlPr>
                      </m:sSupPr>
                      <m:e>
                        <m:r>
                          <a:rPr lang="fr-FR" i="1">
                            <a:latin typeface="Cambria Math"/>
                          </a:rPr>
                          <m:t>𝐼</m:t>
                        </m:r>
                        <m:r>
                          <a:rPr lang="fr-FR" i="1">
                            <a:latin typeface="Cambria Math"/>
                          </a:rPr>
                          <m:t> </m:t>
                        </m:r>
                        <m:sSub>
                          <m:sSubPr>
                            <m:ctrlPr>
                              <a:rPr lang="fr-FR" i="1">
                                <a:latin typeface="Cambria Math"/>
                              </a:rPr>
                            </m:ctrlPr>
                          </m:sSubPr>
                          <m:e>
                            <m:r>
                              <a:rPr lang="fr-FR" i="1" smtClean="0">
                                <a:latin typeface="Cambria Math"/>
                                <a:ea typeface="Cambria Math"/>
                              </a:rPr>
                              <m:t>𝛻</m:t>
                            </m:r>
                          </m:e>
                          <m:sub>
                            <m:r>
                              <a:rPr lang="fr-FR" i="1">
                                <a:latin typeface="Cambria Math"/>
                              </a:rPr>
                              <m:t>𝐸</m:t>
                            </m:r>
                            <m:r>
                              <a:rPr lang="fr-FR" i="1">
                                <a:latin typeface="Cambria Math"/>
                              </a:rPr>
                              <m:t> </m:t>
                            </m:r>
                          </m:sub>
                        </m:sSub>
                        <m:r>
                          <a:rPr lang="fr-FR" i="1">
                            <a:latin typeface="Cambria Math"/>
                          </a:rPr>
                          <m:t>𝑀</m:t>
                        </m:r>
                        <m:r>
                          <a:rPr lang="fr-FR" i="1">
                            <a:latin typeface="Cambria Math"/>
                          </a:rPr>
                          <m:t>=</m:t>
                        </m:r>
                      </m:e>
                      <m:sup/>
                    </m:sSup>
                  </m:oMath>
                </a14:m>
                <a:r>
                  <a:rPr lang="fr-FR" dirty="0" smtClean="0"/>
                  <a:t>___________________</a:t>
                </a:r>
                <a:endParaRPr lang="fr-FR" dirty="0"/>
              </a:p>
              <a:p>
                <a:pPr algn="ctr"/>
                <a:r>
                  <a:rPr lang="fr-FR" dirty="0"/>
                  <a:t>(répétition de </a:t>
                </a:r>
                <a:r>
                  <a:rPr lang="fr-FR" dirty="0" smtClean="0"/>
                  <a:t>l’érosion conditionnelle </a:t>
                </a:r>
                <a:r>
                  <a:rPr lang="fr-FR" dirty="0"/>
                  <a:t>jusqu’à stabilité).</a:t>
                </a:r>
              </a:p>
            </p:txBody>
          </p:sp>
        </mc:Choice>
        <mc:Fallback xmlns="">
          <p:sp>
            <p:nvSpPr>
              <p:cNvPr id="10" name="Content Placeholder 1"/>
              <p:cNvSpPr txBox="1">
                <a:spLocks noRot="1" noChangeAspect="1" noMove="1" noResize="1" noEditPoints="1" noAdjustHandles="1" noChangeArrowheads="1" noChangeShapeType="1" noTextEdit="1"/>
              </p:cNvSpPr>
              <p:nvPr/>
            </p:nvSpPr>
            <p:spPr>
              <a:xfrm>
                <a:off x="539553" y="4725144"/>
                <a:ext cx="8064896" cy="1656184"/>
              </a:xfrm>
              <a:prstGeom prst="rect">
                <a:avLst/>
              </a:prstGeom>
              <a:blipFill rotWithShape="1">
                <a:blip r:embed="rId4"/>
                <a:stretch>
                  <a:fillRect l="-979" b="-2518"/>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40205240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Erosion conditionnelle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107</a:t>
            </a:fld>
            <a:endParaRPr lang="fr-FR" dirty="0"/>
          </a:p>
        </p:txBody>
      </p:sp>
      <p:sp>
        <p:nvSpPr>
          <p:cNvPr id="9" name="Text Placeholder 8"/>
          <p:cNvSpPr>
            <a:spLocks noGrp="1"/>
          </p:cNvSpPr>
          <p:nvPr>
            <p:ph type="body" sz="quarter" idx="13"/>
          </p:nvPr>
        </p:nvSpPr>
        <p:spPr/>
        <p:txBody>
          <a:bodyPr/>
          <a:lstStyle/>
          <a:p>
            <a:r>
              <a:rPr lang="fr-FR" dirty="0" smtClean="0"/>
              <a:t>L’érosion géodésique de </a:t>
            </a:r>
            <a:r>
              <a:rPr lang="fr-FR" i="1" dirty="0" smtClean="0"/>
              <a:t>M</a:t>
            </a:r>
            <a:r>
              <a:rPr lang="fr-FR" dirty="0" smtClean="0"/>
              <a:t> par </a:t>
            </a:r>
            <a:r>
              <a:rPr lang="fr-FR" i="1" dirty="0" smtClean="0"/>
              <a:t>E</a:t>
            </a:r>
            <a:r>
              <a:rPr lang="fr-FR" dirty="0" smtClean="0"/>
              <a:t> </a:t>
            </a:r>
            <a:r>
              <a:rPr lang="fr-FR" dirty="0"/>
              <a:t>contrainte à </a:t>
            </a:r>
            <a:r>
              <a:rPr lang="fr-FR" i="1" dirty="0" smtClean="0"/>
              <a:t>I</a:t>
            </a:r>
            <a:r>
              <a:rPr lang="fr-FR" dirty="0" smtClean="0"/>
              <a:t> est aussi appelée la </a:t>
            </a:r>
            <a:r>
              <a:rPr lang="fr-FR" b="1" dirty="0" smtClean="0"/>
              <a:t>reconstruction géodésique supérieure </a:t>
            </a:r>
            <a:r>
              <a:rPr lang="fr-FR" dirty="0" smtClean="0"/>
              <a:t>(de </a:t>
            </a:r>
            <a:r>
              <a:rPr lang="fr-FR" i="1" dirty="0" smtClean="0"/>
              <a:t>I</a:t>
            </a:r>
            <a:r>
              <a:rPr lang="fr-FR" dirty="0" smtClean="0"/>
              <a:t> à l’aide du </a:t>
            </a:r>
            <a:r>
              <a:rPr lang="fr-FR" u="sng" dirty="0" smtClean="0"/>
              <a:t>marqueur</a:t>
            </a:r>
            <a:r>
              <a:rPr lang="fr-FR" dirty="0" smtClean="0"/>
              <a:t> </a:t>
            </a:r>
            <a:r>
              <a:rPr lang="fr-FR" i="1" dirty="0" smtClean="0"/>
              <a:t>M</a:t>
            </a:r>
            <a:r>
              <a:rPr lang="fr-FR" dirty="0"/>
              <a:t> </a:t>
            </a:r>
            <a:r>
              <a:rPr lang="fr-FR" dirty="0" smtClean="0"/>
              <a:t>sous l’élément structurant </a:t>
            </a:r>
            <a:r>
              <a:rPr lang="fr-FR" i="1" dirty="0" smtClean="0"/>
              <a:t>E) </a:t>
            </a:r>
            <a:r>
              <a:rPr lang="fr-FR" dirty="0" smtClean="0"/>
              <a:t>(on parle d’inférieur car _______________</a:t>
            </a:r>
          </a:p>
          <a:p>
            <a:r>
              <a:rPr lang="fr-FR" dirty="0" smtClean="0"/>
              <a:t>____________________________________)</a:t>
            </a:r>
            <a:r>
              <a:rPr lang="fr-FR" sz="2800" dirty="0" smtClean="0"/>
              <a:t>.</a:t>
            </a:r>
            <a:endParaRPr lang="fr-FR" dirty="0" smtClean="0"/>
          </a:p>
          <a:p>
            <a:endParaRPr lang="fr-FR" dirty="0"/>
          </a:p>
          <a:p>
            <a:endParaRPr lang="fr-FR" dirty="0" smtClean="0"/>
          </a:p>
          <a:p>
            <a:endParaRPr lang="fr-FR" dirty="0" smtClean="0"/>
          </a:p>
        </p:txBody>
      </p:sp>
    </p:spTree>
    <p:extLst>
      <p:ext uri="{BB962C8B-B14F-4D97-AF65-F5344CB8AC3E}">
        <p14:creationId xmlns:p14="http://schemas.microsoft.com/office/powerpoint/2010/main" val="16684996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108</a:t>
            </a:fld>
            <a:endParaRPr lang="fr-FR" dirty="0"/>
          </a:p>
        </p:txBody>
      </p:sp>
      <p:sp>
        <p:nvSpPr>
          <p:cNvPr id="9" name="Text Placeholder 8"/>
          <p:cNvSpPr>
            <a:spLocks noGrp="1"/>
          </p:cNvSpPr>
          <p:nvPr>
            <p:ph type="body" sz="quarter" idx="13"/>
          </p:nvPr>
        </p:nvSpPr>
        <p:spPr/>
        <p:txBody>
          <a:bodyPr/>
          <a:lstStyle/>
          <a:p>
            <a:r>
              <a:rPr lang="fr-FR" u="sng" dirty="0"/>
              <a:t>Exemple :</a:t>
            </a:r>
            <a:r>
              <a:rPr lang="fr-FR" dirty="0"/>
              <a:t> </a:t>
            </a:r>
            <a:r>
              <a:rPr lang="fr-FR" dirty="0" smtClean="0"/>
              <a:t>Calculer le résultat de la reconstruction géodésique supérieure (l’érosion géodésique) de </a:t>
            </a:r>
            <a:r>
              <a:rPr lang="fr-FR" i="1" dirty="0" smtClean="0"/>
              <a:t>M</a:t>
            </a:r>
            <a:r>
              <a:rPr lang="fr-FR" dirty="0" smtClean="0"/>
              <a:t> par </a:t>
            </a:r>
            <a:r>
              <a:rPr lang="fr-FR" i="1" dirty="0" smtClean="0"/>
              <a:t>E</a:t>
            </a:r>
            <a:r>
              <a:rPr lang="fr-FR" dirty="0" smtClean="0"/>
              <a:t> </a:t>
            </a:r>
            <a:r>
              <a:rPr lang="fr-FR" dirty="0"/>
              <a:t>contrainte à </a:t>
            </a:r>
            <a:r>
              <a:rPr lang="fr-FR" i="1" dirty="0" smtClean="0"/>
              <a:t>I</a:t>
            </a:r>
            <a:r>
              <a:rPr lang="fr-FR" dirty="0" smtClean="0"/>
              <a:t>.</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3833325824"/>
              </p:ext>
            </p:extLst>
          </p:nvPr>
        </p:nvGraphicFramePr>
        <p:xfrm>
          <a:off x="395536" y="2716370"/>
          <a:ext cx="2016224" cy="2224798"/>
        </p:xfrm>
        <a:graphic>
          <a:graphicData uri="http://schemas.openxmlformats.org/presentationml/2006/ole">
            <mc:AlternateContent xmlns:mc="http://schemas.openxmlformats.org/markup-compatibility/2006">
              <mc:Choice xmlns:v="urn:schemas-microsoft-com:vml" Requires="v">
                <p:oleObj spid="_x0000_s64038" name="Worksheet" r:id="rId4" imgW="2009789" imgH="2219400" progId="Excel.Sheet.12">
                  <p:embed/>
                </p:oleObj>
              </mc:Choice>
              <mc:Fallback>
                <p:oleObj name="Worksheet" r:id="rId4" imgW="2009789" imgH="2219400" progId="Excel.Sheet.12">
                  <p:embed/>
                  <p:pic>
                    <p:nvPicPr>
                      <p:cNvPr id="0" name=""/>
                      <p:cNvPicPr>
                        <a:picLocks noChangeAspect="1" noChangeArrowheads="1"/>
                      </p:cNvPicPr>
                      <p:nvPr/>
                    </p:nvPicPr>
                    <p:blipFill>
                      <a:blip r:embed="rId5"/>
                      <a:srcRect/>
                      <a:stretch>
                        <a:fillRect/>
                      </a:stretch>
                    </p:blipFill>
                    <p:spPr bwMode="auto">
                      <a:xfrm>
                        <a:off x="395536" y="2716370"/>
                        <a:ext cx="2016224" cy="222479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94890930"/>
              </p:ext>
            </p:extLst>
          </p:nvPr>
        </p:nvGraphicFramePr>
        <p:xfrm>
          <a:off x="454515" y="5445225"/>
          <a:ext cx="861635" cy="832738"/>
        </p:xfrm>
        <a:graphic>
          <a:graphicData uri="http://schemas.openxmlformats.org/presentationml/2006/ole">
            <mc:AlternateContent xmlns:mc="http://schemas.openxmlformats.org/markup-compatibility/2006">
              <mc:Choice xmlns:v="urn:schemas-microsoft-com:vml" Requires="v">
                <p:oleObj spid="_x0000_s64039"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454515" y="5445225"/>
                        <a:ext cx="861635" cy="832738"/>
                      </a:xfrm>
                      <a:prstGeom prst="rect">
                        <a:avLst/>
                      </a:prstGeom>
                      <a:noFill/>
                      <a:ln>
                        <a:noFill/>
                      </a:ln>
                      <a:extLst/>
                    </p:spPr>
                  </p:pic>
                </p:oleObj>
              </mc:Fallback>
            </mc:AlternateContent>
          </a:graphicData>
        </a:graphic>
      </p:graphicFrame>
      <p:sp>
        <p:nvSpPr>
          <p:cNvPr id="11" name="Rectangle 10"/>
          <p:cNvSpPr/>
          <p:nvPr/>
        </p:nvSpPr>
        <p:spPr>
          <a:xfrm>
            <a:off x="1369156" y="6021288"/>
            <a:ext cx="330540" cy="400110"/>
          </a:xfrm>
          <a:prstGeom prst="rect">
            <a:avLst/>
          </a:prstGeom>
        </p:spPr>
        <p:txBody>
          <a:bodyPr wrap="none">
            <a:spAutoFit/>
          </a:bodyPr>
          <a:lstStyle/>
          <a:p>
            <a:r>
              <a:rPr lang="fr-FR" sz="2000" i="1" dirty="0" smtClean="0"/>
              <a:t>E</a:t>
            </a:r>
            <a:endParaRPr lang="fr-FR" sz="2000" i="1" dirty="0"/>
          </a:p>
        </p:txBody>
      </p:sp>
      <p:sp>
        <p:nvSpPr>
          <p:cNvPr id="12" name="Rectangle 11"/>
          <p:cNvSpPr/>
          <p:nvPr/>
        </p:nvSpPr>
        <p:spPr>
          <a:xfrm>
            <a:off x="1284451" y="4941168"/>
            <a:ext cx="272832" cy="400110"/>
          </a:xfrm>
          <a:prstGeom prst="rect">
            <a:avLst/>
          </a:prstGeom>
        </p:spPr>
        <p:txBody>
          <a:bodyPr wrap="none">
            <a:spAutoFit/>
          </a:bodyPr>
          <a:lstStyle/>
          <a:p>
            <a:r>
              <a:rPr lang="fr-FR" sz="2000" i="1" dirty="0" smtClean="0"/>
              <a:t>I</a:t>
            </a:r>
            <a:endParaRPr lang="fr-FR" sz="2000" i="1" dirty="0"/>
          </a:p>
        </p:txBody>
      </p:sp>
      <p:graphicFrame>
        <p:nvGraphicFramePr>
          <p:cNvPr id="6" name="Object 5"/>
          <p:cNvGraphicFramePr>
            <a:graphicFrameLocks noChangeAspect="1"/>
          </p:cNvGraphicFramePr>
          <p:nvPr>
            <p:extLst>
              <p:ext uri="{D42A27DB-BD31-4B8C-83A1-F6EECF244321}">
                <p14:modId xmlns:p14="http://schemas.microsoft.com/office/powerpoint/2010/main" val="2859237181"/>
              </p:ext>
            </p:extLst>
          </p:nvPr>
        </p:nvGraphicFramePr>
        <p:xfrm>
          <a:off x="3568627" y="2721599"/>
          <a:ext cx="2011487" cy="2219571"/>
        </p:xfrm>
        <a:graphic>
          <a:graphicData uri="http://schemas.openxmlformats.org/presentationml/2006/ole">
            <mc:AlternateContent xmlns:mc="http://schemas.openxmlformats.org/markup-compatibility/2006">
              <mc:Choice xmlns:v="urn:schemas-microsoft-com:vml" Requires="v">
                <p:oleObj spid="_x0000_s64040" name="Worksheet" r:id="rId10" imgW="2009789" imgH="2219400" progId="Excel.Sheet.12">
                  <p:embed/>
                </p:oleObj>
              </mc:Choice>
              <mc:Fallback>
                <p:oleObj name="Worksheet" r:id="rId10" imgW="2009789" imgH="2219400" progId="Excel.Sheet.12">
                  <p:embed/>
                  <p:pic>
                    <p:nvPicPr>
                      <p:cNvPr id="0" name=""/>
                      <p:cNvPicPr>
                        <a:picLocks noChangeAspect="1" noChangeArrowheads="1"/>
                      </p:cNvPicPr>
                      <p:nvPr/>
                    </p:nvPicPr>
                    <p:blipFill>
                      <a:blip r:embed="rId11"/>
                      <a:srcRect/>
                      <a:stretch>
                        <a:fillRect/>
                      </a:stretch>
                    </p:blipFill>
                    <p:spPr bwMode="auto">
                      <a:xfrm>
                        <a:off x="3568627" y="2721599"/>
                        <a:ext cx="2011487" cy="2219571"/>
                      </a:xfrm>
                      <a:prstGeom prst="rect">
                        <a:avLst/>
                      </a:prstGeom>
                      <a:noFill/>
                      <a:ln>
                        <a:noFill/>
                      </a:ln>
                    </p:spPr>
                  </p:pic>
                </p:oleObj>
              </mc:Fallback>
            </mc:AlternateContent>
          </a:graphicData>
        </a:graphic>
      </p:graphicFrame>
      <p:sp>
        <p:nvSpPr>
          <p:cNvPr id="13" name="Rectangle 12"/>
          <p:cNvSpPr/>
          <p:nvPr/>
        </p:nvSpPr>
        <p:spPr>
          <a:xfrm>
            <a:off x="4355976" y="4941168"/>
            <a:ext cx="409086" cy="400110"/>
          </a:xfrm>
          <a:prstGeom prst="rect">
            <a:avLst/>
          </a:prstGeom>
        </p:spPr>
        <p:txBody>
          <a:bodyPr wrap="none">
            <a:spAutoFit/>
          </a:bodyPr>
          <a:lstStyle/>
          <a:p>
            <a:r>
              <a:rPr lang="fr-FR" sz="2000" i="1" dirty="0" smtClean="0"/>
              <a:t>M</a:t>
            </a:r>
            <a:endParaRPr lang="fr-FR" sz="2000" i="1" dirty="0"/>
          </a:p>
        </p:txBody>
      </p:sp>
      <p:graphicFrame>
        <p:nvGraphicFramePr>
          <p:cNvPr id="24" name="Object 23" hidden="1"/>
          <p:cNvGraphicFramePr>
            <a:graphicFrameLocks noChangeAspect="1"/>
          </p:cNvGraphicFramePr>
          <p:nvPr>
            <p:extLst>
              <p:ext uri="{D42A27DB-BD31-4B8C-83A1-F6EECF244321}">
                <p14:modId xmlns:p14="http://schemas.microsoft.com/office/powerpoint/2010/main" val="2559614004"/>
              </p:ext>
            </p:extLst>
          </p:nvPr>
        </p:nvGraphicFramePr>
        <p:xfrm>
          <a:off x="6660232" y="2720258"/>
          <a:ext cx="2011363" cy="2220913"/>
        </p:xfrm>
        <a:graphic>
          <a:graphicData uri="http://schemas.openxmlformats.org/presentationml/2006/ole">
            <mc:AlternateContent xmlns:mc="http://schemas.openxmlformats.org/markup-compatibility/2006">
              <mc:Choice xmlns:v="urn:schemas-microsoft-com:vml" Requires="v">
                <p:oleObj spid="_x0000_s64041" name="Worksheet" r:id="rId13" imgW="2009789" imgH="2219400" progId="Excel.Sheet.12">
                  <p:embed/>
                </p:oleObj>
              </mc:Choice>
              <mc:Fallback>
                <p:oleObj name="Worksheet" r:id="rId13" imgW="2009789" imgH="2219400" progId="Excel.Sheet.1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0232"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hidden="1"/>
          <p:cNvGraphicFramePr>
            <a:graphicFrameLocks noChangeAspect="1"/>
          </p:cNvGraphicFramePr>
          <p:nvPr>
            <p:extLst>
              <p:ext uri="{D42A27DB-BD31-4B8C-83A1-F6EECF244321}">
                <p14:modId xmlns:p14="http://schemas.microsoft.com/office/powerpoint/2010/main" val="3457384198"/>
              </p:ext>
            </p:extLst>
          </p:nvPr>
        </p:nvGraphicFramePr>
        <p:xfrm>
          <a:off x="6665093" y="2720258"/>
          <a:ext cx="2011363" cy="2220913"/>
        </p:xfrm>
        <a:graphic>
          <a:graphicData uri="http://schemas.openxmlformats.org/presentationml/2006/ole">
            <mc:AlternateContent xmlns:mc="http://schemas.openxmlformats.org/markup-compatibility/2006">
              <mc:Choice xmlns:v="urn:schemas-microsoft-com:vml" Requires="v">
                <p:oleObj spid="_x0000_s64042" name="Worksheet" r:id="rId16" imgW="2009789" imgH="2219400" progId="Excel.Sheet.12">
                  <p:embed/>
                </p:oleObj>
              </mc:Choice>
              <mc:Fallback>
                <p:oleObj name="Worksheet" r:id="rId16" imgW="2009789" imgH="2219400" progId="Excel.Sheet.12">
                  <p:embed/>
                  <p:pic>
                    <p:nvPicPr>
                      <p:cNvPr id="0" name=""/>
                      <p:cNvPicPr>
                        <a:picLocks noChangeAspect="1" noChangeArrowheads="1"/>
                      </p:cNvPicPr>
                      <p:nvPr/>
                    </p:nvPicPr>
                    <p:blipFill>
                      <a:blip r:embed="rId17"/>
                      <a:srcRect/>
                      <a:stretch>
                        <a:fillRect/>
                      </a:stretch>
                    </p:blipFill>
                    <p:spPr bwMode="auto">
                      <a:xfrm>
                        <a:off x="6665093"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hidden="1"/>
          <p:cNvGraphicFramePr>
            <a:graphicFrameLocks noChangeAspect="1"/>
          </p:cNvGraphicFramePr>
          <p:nvPr>
            <p:extLst>
              <p:ext uri="{D42A27DB-BD31-4B8C-83A1-F6EECF244321}">
                <p14:modId xmlns:p14="http://schemas.microsoft.com/office/powerpoint/2010/main" val="237305656"/>
              </p:ext>
            </p:extLst>
          </p:nvPr>
        </p:nvGraphicFramePr>
        <p:xfrm>
          <a:off x="6665093" y="2720258"/>
          <a:ext cx="2011363" cy="2220913"/>
        </p:xfrm>
        <a:graphic>
          <a:graphicData uri="http://schemas.openxmlformats.org/presentationml/2006/ole">
            <mc:AlternateContent xmlns:mc="http://schemas.openxmlformats.org/markup-compatibility/2006">
              <mc:Choice xmlns:v="urn:schemas-microsoft-com:vml" Requires="v">
                <p:oleObj spid="_x0000_s64043" name="Worksheet" r:id="rId19" imgW="2009789" imgH="2219400" progId="Excel.Sheet.12">
                  <p:embed/>
                </p:oleObj>
              </mc:Choice>
              <mc:Fallback>
                <p:oleObj name="Worksheet" r:id="rId19" imgW="2009789" imgH="2219400" progId="Excel.Sheet.12">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65093"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hidden="1"/>
          <p:cNvGraphicFramePr>
            <a:graphicFrameLocks noChangeAspect="1"/>
          </p:cNvGraphicFramePr>
          <p:nvPr>
            <p:extLst>
              <p:ext uri="{D42A27DB-BD31-4B8C-83A1-F6EECF244321}">
                <p14:modId xmlns:p14="http://schemas.microsoft.com/office/powerpoint/2010/main" val="1821127988"/>
              </p:ext>
            </p:extLst>
          </p:nvPr>
        </p:nvGraphicFramePr>
        <p:xfrm>
          <a:off x="6660233" y="2720258"/>
          <a:ext cx="2011363" cy="2220913"/>
        </p:xfrm>
        <a:graphic>
          <a:graphicData uri="http://schemas.openxmlformats.org/presentationml/2006/ole">
            <mc:AlternateContent xmlns:mc="http://schemas.openxmlformats.org/markup-compatibility/2006">
              <mc:Choice xmlns:v="urn:schemas-microsoft-com:vml" Requires="v">
                <p:oleObj spid="_x0000_s64044" name="Worksheet" r:id="rId22" imgW="2009789" imgH="2219400" progId="Excel.Sheet.12">
                  <p:embed/>
                </p:oleObj>
              </mc:Choice>
              <mc:Fallback>
                <p:oleObj name="Worksheet" r:id="rId22" imgW="2009789" imgH="2219400" progId="Excel.Sheet.12">
                  <p:embed/>
                  <p:pic>
                    <p:nvPicPr>
                      <p:cNvPr id="0" name=""/>
                      <p:cNvPicPr>
                        <a:picLocks noChangeAspect="1" noChangeArrowheads="1"/>
                      </p:cNvPicPr>
                      <p:nvPr/>
                    </p:nvPicPr>
                    <p:blipFill>
                      <a:blip r:embed="rId23"/>
                      <a:srcRect/>
                      <a:stretch>
                        <a:fillRect/>
                      </a:stretch>
                    </p:blipFill>
                    <p:spPr bwMode="auto">
                      <a:xfrm>
                        <a:off x="6660233"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Rectangle 27"/>
              <p:cNvSpPr/>
              <p:nvPr/>
            </p:nvSpPr>
            <p:spPr>
              <a:xfrm>
                <a:off x="7236298" y="4971157"/>
                <a:ext cx="9629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sSub>
                        <m:sSubPr>
                          <m:ctrlPr>
                            <a:rPr lang="fr-FR" sz="2000" b="0" i="1" dirty="0" smtClean="0">
                              <a:latin typeface="Cambria Math"/>
                            </a:rPr>
                          </m:ctrlPr>
                        </m:sSubPr>
                        <m:e>
                          <m:r>
                            <a:rPr lang="fr-FR" sz="2000" b="0" i="1" dirty="0" smtClean="0">
                              <a:latin typeface="Cambria Math"/>
                            </a:rPr>
                            <m:t> </m:t>
                          </m:r>
                          <m:r>
                            <a:rPr lang="fr-FR" sz="2000" b="0" i="1" dirty="0" smtClean="0">
                              <a:latin typeface="Cambria Math"/>
                              <a:ea typeface="Cambria Math"/>
                            </a:rPr>
                            <m:t>𝛻</m:t>
                          </m:r>
                        </m:e>
                        <m:sub>
                          <m:r>
                            <a:rPr lang="fr-FR" sz="2000" b="0" i="1" dirty="0" smtClean="0">
                              <a:latin typeface="Cambria Math"/>
                            </a:rPr>
                            <m:t>𝐸</m:t>
                          </m:r>
                        </m:sub>
                      </m:sSub>
                      <m:r>
                        <a:rPr lang="fr-FR" sz="2000" b="0" i="1" dirty="0" smtClean="0">
                          <a:latin typeface="Cambria Math"/>
                        </a:rPr>
                        <m:t> </m:t>
                      </m:r>
                      <m:r>
                        <a:rPr lang="fr-FR" sz="2000" b="0" i="1" dirty="0" smtClean="0">
                          <a:latin typeface="Cambria Math"/>
                        </a:rPr>
                        <m:t>𝑀</m:t>
                      </m:r>
                    </m:oMath>
                  </m:oMathPara>
                </a14:m>
                <a:endParaRPr lang="fr-FR" sz="2000" i="1" dirty="0"/>
              </a:p>
            </p:txBody>
          </p:sp>
        </mc:Choice>
        <mc:Fallback xmlns="">
          <p:sp>
            <p:nvSpPr>
              <p:cNvPr id="28" name="Rectangle 27"/>
              <p:cNvSpPr>
                <a:spLocks noRot="1" noChangeAspect="1" noMove="1" noResize="1" noEditPoints="1" noAdjustHandles="1" noChangeArrowheads="1" noChangeShapeType="1" noTextEdit="1"/>
              </p:cNvSpPr>
              <p:nvPr/>
            </p:nvSpPr>
            <p:spPr>
              <a:xfrm>
                <a:off x="7236298" y="4971157"/>
                <a:ext cx="962956" cy="400110"/>
              </a:xfrm>
              <a:prstGeom prst="rect">
                <a:avLst/>
              </a:prstGeom>
              <a:blipFill rotWithShape="1">
                <a:blip r:embed="rId24"/>
                <a:stretch>
                  <a:fillRect/>
                </a:stretch>
              </a:blipFill>
            </p:spPr>
            <p:txBody>
              <a:bodyPr/>
              <a:lstStyle/>
              <a:p>
                <a:r>
                  <a:rPr lang="fr-FR">
                    <a:noFill/>
                  </a:rPr>
                  <a:t> </a:t>
                </a:r>
              </a:p>
            </p:txBody>
          </p:sp>
        </mc:Fallback>
      </mc:AlternateContent>
      <p:sp>
        <p:nvSpPr>
          <p:cNvPr id="29" name="TextBox 28"/>
          <p:cNvSpPr txBox="1"/>
          <p:nvPr/>
        </p:nvSpPr>
        <p:spPr>
          <a:xfrm>
            <a:off x="2483769" y="5733258"/>
            <a:ext cx="6552728" cy="1015663"/>
          </a:xfrm>
          <a:prstGeom prst="rect">
            <a:avLst/>
          </a:prstGeom>
          <a:noFill/>
        </p:spPr>
        <p:txBody>
          <a:bodyPr wrap="square" rtlCol="0">
            <a:spAutoFit/>
          </a:bodyPr>
          <a:lstStyle/>
          <a:p>
            <a:r>
              <a:rPr lang="fr-FR" sz="2000" dirty="0" smtClean="0"/>
              <a:t>Dès que l’on atteint n tel que_________________________, on s’arrête (stabilité). On a réussi, ici, à reboucher le trou de l’objet.</a:t>
            </a:r>
            <a:endParaRPr lang="fr-FR" sz="2000" dirty="0"/>
          </a:p>
        </p:txBody>
      </p:sp>
      <p:graphicFrame>
        <p:nvGraphicFramePr>
          <p:cNvPr id="31" name="Object 30"/>
          <p:cNvGraphicFramePr>
            <a:graphicFrameLocks noChangeAspect="1"/>
          </p:cNvGraphicFramePr>
          <p:nvPr>
            <p:extLst>
              <p:ext uri="{D42A27DB-BD31-4B8C-83A1-F6EECF244321}">
                <p14:modId xmlns:p14="http://schemas.microsoft.com/office/powerpoint/2010/main" val="469924059"/>
              </p:ext>
            </p:extLst>
          </p:nvPr>
        </p:nvGraphicFramePr>
        <p:xfrm>
          <a:off x="6660232" y="2720258"/>
          <a:ext cx="2011363" cy="2220913"/>
        </p:xfrm>
        <a:graphic>
          <a:graphicData uri="http://schemas.openxmlformats.org/presentationml/2006/ole">
            <mc:AlternateContent xmlns:mc="http://schemas.openxmlformats.org/markup-compatibility/2006">
              <mc:Choice xmlns:v="urn:schemas-microsoft-com:vml" Requires="v">
                <p:oleObj spid="_x0000_s64045" name="Worksheet" r:id="rId26" imgW="2009789" imgH="2219400" progId="Excel.Sheet.12">
                  <p:embed/>
                </p:oleObj>
              </mc:Choice>
              <mc:Fallback>
                <p:oleObj name="Worksheet" r:id="rId26" imgW="2009789" imgH="2219400" progId="Excel.Sheet.12">
                  <p:embed/>
                  <p:pic>
                    <p:nvPicPr>
                      <p:cNvPr id="0" name="Object 26"/>
                      <p:cNvPicPr>
                        <a:picLocks noChangeAspect="1" noChangeArrowheads="1"/>
                      </p:cNvPicPr>
                      <p:nvPr/>
                    </p:nvPicPr>
                    <p:blipFill>
                      <a:blip r:embed="rId27"/>
                      <a:srcRect/>
                      <a:stretch>
                        <a:fillRect/>
                      </a:stretch>
                    </p:blipFill>
                    <p:spPr bwMode="auto">
                      <a:xfrm>
                        <a:off x="6660232" y="2720258"/>
                        <a:ext cx="2011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60500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Erosion conditionnelle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109</a:t>
            </a:fld>
            <a:endParaRPr lang="fr-FR" dirty="0"/>
          </a:p>
        </p:txBody>
      </p:sp>
      <p:sp>
        <p:nvSpPr>
          <p:cNvPr id="9" name="Text Placeholder 8"/>
          <p:cNvSpPr>
            <a:spLocks noGrp="1"/>
          </p:cNvSpPr>
          <p:nvPr>
            <p:ph type="body" sz="quarter" idx="13"/>
          </p:nvPr>
        </p:nvSpPr>
        <p:spPr/>
        <p:txBody>
          <a:bodyPr/>
          <a:lstStyle/>
          <a:p>
            <a:r>
              <a:rPr lang="fr-FR" dirty="0"/>
              <a:t>En général, </a:t>
            </a:r>
            <a:r>
              <a:rPr lang="fr-FR" b="1" dirty="0"/>
              <a:t>on utilise l’érosion conditionnelle afin de </a:t>
            </a:r>
            <a:r>
              <a:rPr lang="fr-FR" b="1" dirty="0" smtClean="0"/>
              <a:t>__________</a:t>
            </a:r>
          </a:p>
          <a:p>
            <a:r>
              <a:rPr lang="fr-FR" b="1" dirty="0" smtClean="0"/>
              <a:t>_________________________________________</a:t>
            </a:r>
          </a:p>
          <a:p>
            <a:endParaRPr lang="fr-FR" b="1" dirty="0"/>
          </a:p>
          <a:p>
            <a:r>
              <a:rPr lang="fr-FR" dirty="0" smtClean="0"/>
              <a:t> </a:t>
            </a:r>
            <a:r>
              <a:rPr lang="fr-FR" dirty="0"/>
              <a:t>L’ensemble </a:t>
            </a:r>
            <a:r>
              <a:rPr lang="fr-FR" i="1" dirty="0"/>
              <a:t>M</a:t>
            </a:r>
            <a:r>
              <a:rPr lang="fr-FR" dirty="0"/>
              <a:t> est l’ensemble de tous les pixels qui ne touchent pas les bords de l’image, et </a:t>
            </a:r>
            <a:r>
              <a:rPr lang="fr-FR" i="1" dirty="0"/>
              <a:t>I</a:t>
            </a:r>
            <a:r>
              <a:rPr lang="fr-FR" dirty="0"/>
              <a:t> est l’objet </a:t>
            </a:r>
            <a:r>
              <a:rPr lang="fr-FR" dirty="0" smtClean="0"/>
              <a:t>_____________________________</a:t>
            </a:r>
          </a:p>
          <a:p>
            <a:r>
              <a:rPr lang="fr-FR" i="1" dirty="0" smtClean="0"/>
              <a:t>______________________________________________________</a:t>
            </a:r>
            <a:endParaRPr lang="fr-FR" i="1" dirty="0"/>
          </a:p>
          <a:p>
            <a:endParaRPr lang="fr-FR" dirty="0"/>
          </a:p>
        </p:txBody>
      </p:sp>
    </p:spTree>
    <p:extLst>
      <p:ext uri="{BB962C8B-B14F-4D97-AF65-F5344CB8AC3E}">
        <p14:creationId xmlns:p14="http://schemas.microsoft.com/office/powerpoint/2010/main" val="94319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Eléments essentiels pour la suite</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Tree>
    <p:extLst>
      <p:ext uri="{BB962C8B-B14F-4D97-AF65-F5344CB8AC3E}">
        <p14:creationId xmlns:p14="http://schemas.microsoft.com/office/powerpoint/2010/main" val="31295808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Théorème de Jordan : remplir les trous d’un objet</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30470260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conditionnelle : théorème de Jordan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111</a:t>
            </a:fld>
            <a:endParaRPr lang="fr-FR" dirty="0"/>
          </a:p>
        </p:txBody>
      </p:sp>
      <p:sp>
        <p:nvSpPr>
          <p:cNvPr id="9" name="Text Placeholder 8"/>
          <p:cNvSpPr>
            <a:spLocks noGrp="1"/>
          </p:cNvSpPr>
          <p:nvPr>
            <p:ph type="body" sz="quarter" idx="13"/>
          </p:nvPr>
        </p:nvSpPr>
        <p:spPr/>
        <p:txBody>
          <a:bodyPr/>
          <a:lstStyle/>
          <a:p>
            <a:r>
              <a:rPr lang="fr-FR" u="sng" dirty="0"/>
              <a:t>Exemple :</a:t>
            </a:r>
            <a:r>
              <a:rPr lang="fr-FR" dirty="0"/>
              <a:t> </a:t>
            </a:r>
            <a:r>
              <a:rPr lang="fr-FR" dirty="0" smtClean="0"/>
              <a:t>Calculer le résultat de la reconstruction géodésique supérieure (l’érosion géodésique) de </a:t>
            </a:r>
            <a:r>
              <a:rPr lang="fr-FR" i="1" dirty="0" smtClean="0"/>
              <a:t>M</a:t>
            </a:r>
            <a:r>
              <a:rPr lang="fr-FR" dirty="0" smtClean="0"/>
              <a:t> par </a:t>
            </a:r>
            <a:r>
              <a:rPr lang="fr-FR" i="1" dirty="0" smtClean="0"/>
              <a:t>E</a:t>
            </a:r>
            <a:r>
              <a:rPr lang="fr-FR" dirty="0" smtClean="0"/>
              <a:t> </a:t>
            </a:r>
            <a:r>
              <a:rPr lang="fr-FR" dirty="0"/>
              <a:t>contrainte à </a:t>
            </a:r>
            <a:r>
              <a:rPr lang="fr-FR" i="1" dirty="0" smtClean="0"/>
              <a:t>I</a:t>
            </a:r>
            <a:r>
              <a:rPr lang="fr-FR" dirty="0" smtClean="0"/>
              <a:t>.</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673613461"/>
              </p:ext>
            </p:extLst>
          </p:nvPr>
        </p:nvGraphicFramePr>
        <p:xfrm>
          <a:off x="395536" y="2716370"/>
          <a:ext cx="2016224" cy="2224798"/>
        </p:xfrm>
        <a:graphic>
          <a:graphicData uri="http://schemas.openxmlformats.org/presentationml/2006/ole">
            <mc:AlternateContent xmlns:mc="http://schemas.openxmlformats.org/markup-compatibility/2006">
              <mc:Choice xmlns:v="urn:schemas-microsoft-com:vml" Requires="v">
                <p:oleObj spid="_x0000_s70821" name="Worksheet" r:id="rId4" imgW="2009789" imgH="2219400" progId="Excel.Sheet.12">
                  <p:embed/>
                </p:oleObj>
              </mc:Choice>
              <mc:Fallback>
                <p:oleObj name="Worksheet" r:id="rId4" imgW="2009789" imgH="2219400" progId="Excel.Sheet.12">
                  <p:embed/>
                  <p:pic>
                    <p:nvPicPr>
                      <p:cNvPr id="0" name=""/>
                      <p:cNvPicPr>
                        <a:picLocks noChangeAspect="1" noChangeArrowheads="1"/>
                      </p:cNvPicPr>
                      <p:nvPr/>
                    </p:nvPicPr>
                    <p:blipFill>
                      <a:blip r:embed="rId5"/>
                      <a:srcRect/>
                      <a:stretch>
                        <a:fillRect/>
                      </a:stretch>
                    </p:blipFill>
                    <p:spPr bwMode="auto">
                      <a:xfrm>
                        <a:off x="395536" y="2716370"/>
                        <a:ext cx="2016224" cy="222479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3286812"/>
              </p:ext>
            </p:extLst>
          </p:nvPr>
        </p:nvGraphicFramePr>
        <p:xfrm>
          <a:off x="454515" y="5445225"/>
          <a:ext cx="861635" cy="832738"/>
        </p:xfrm>
        <a:graphic>
          <a:graphicData uri="http://schemas.openxmlformats.org/presentationml/2006/ole">
            <mc:AlternateContent xmlns:mc="http://schemas.openxmlformats.org/markup-compatibility/2006">
              <mc:Choice xmlns:v="urn:schemas-microsoft-com:vml" Requires="v">
                <p:oleObj spid="_x0000_s70822"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454515" y="5445225"/>
                        <a:ext cx="861635" cy="832738"/>
                      </a:xfrm>
                      <a:prstGeom prst="rect">
                        <a:avLst/>
                      </a:prstGeom>
                      <a:noFill/>
                      <a:ln>
                        <a:noFill/>
                      </a:ln>
                      <a:extLst/>
                    </p:spPr>
                  </p:pic>
                </p:oleObj>
              </mc:Fallback>
            </mc:AlternateContent>
          </a:graphicData>
        </a:graphic>
      </p:graphicFrame>
      <p:sp>
        <p:nvSpPr>
          <p:cNvPr id="11" name="Rectangle 10"/>
          <p:cNvSpPr/>
          <p:nvPr/>
        </p:nvSpPr>
        <p:spPr>
          <a:xfrm>
            <a:off x="1369156" y="6021288"/>
            <a:ext cx="316112" cy="369332"/>
          </a:xfrm>
          <a:prstGeom prst="rect">
            <a:avLst/>
          </a:prstGeom>
        </p:spPr>
        <p:txBody>
          <a:bodyPr wrap="none">
            <a:spAutoFit/>
          </a:bodyPr>
          <a:lstStyle/>
          <a:p>
            <a:r>
              <a:rPr lang="fr-FR" i="1" dirty="0" smtClean="0"/>
              <a:t>E</a:t>
            </a:r>
            <a:endParaRPr lang="fr-FR" i="1" dirty="0"/>
          </a:p>
        </p:txBody>
      </p:sp>
      <p:sp>
        <p:nvSpPr>
          <p:cNvPr id="12" name="Rectangle 11"/>
          <p:cNvSpPr/>
          <p:nvPr/>
        </p:nvSpPr>
        <p:spPr>
          <a:xfrm>
            <a:off x="1284449" y="4941168"/>
            <a:ext cx="263214" cy="369332"/>
          </a:xfrm>
          <a:prstGeom prst="rect">
            <a:avLst/>
          </a:prstGeom>
        </p:spPr>
        <p:txBody>
          <a:bodyPr wrap="none">
            <a:spAutoFit/>
          </a:bodyPr>
          <a:lstStyle/>
          <a:p>
            <a:r>
              <a:rPr lang="fr-FR" i="1" dirty="0" smtClean="0"/>
              <a:t>I</a:t>
            </a:r>
            <a:endParaRPr lang="fr-FR" i="1" dirty="0"/>
          </a:p>
        </p:txBody>
      </p:sp>
      <p:graphicFrame>
        <p:nvGraphicFramePr>
          <p:cNvPr id="6" name="Object 5"/>
          <p:cNvGraphicFramePr>
            <a:graphicFrameLocks noChangeAspect="1"/>
          </p:cNvGraphicFramePr>
          <p:nvPr>
            <p:extLst>
              <p:ext uri="{D42A27DB-BD31-4B8C-83A1-F6EECF244321}">
                <p14:modId xmlns:p14="http://schemas.microsoft.com/office/powerpoint/2010/main" val="3316079242"/>
              </p:ext>
            </p:extLst>
          </p:nvPr>
        </p:nvGraphicFramePr>
        <p:xfrm>
          <a:off x="3568627" y="2721599"/>
          <a:ext cx="2011487" cy="2219571"/>
        </p:xfrm>
        <a:graphic>
          <a:graphicData uri="http://schemas.openxmlformats.org/presentationml/2006/ole">
            <mc:AlternateContent xmlns:mc="http://schemas.openxmlformats.org/markup-compatibility/2006">
              <mc:Choice xmlns:v="urn:schemas-microsoft-com:vml" Requires="v">
                <p:oleObj spid="_x0000_s70823" name="Worksheet" r:id="rId10" imgW="2009789" imgH="2219400" progId="Excel.Sheet.12">
                  <p:embed/>
                </p:oleObj>
              </mc:Choice>
              <mc:Fallback>
                <p:oleObj name="Worksheet" r:id="rId10" imgW="2009789" imgH="2219400" progId="Excel.Sheet.12">
                  <p:embed/>
                  <p:pic>
                    <p:nvPicPr>
                      <p:cNvPr id="0" name=""/>
                      <p:cNvPicPr>
                        <a:picLocks noChangeAspect="1" noChangeArrowheads="1"/>
                      </p:cNvPicPr>
                      <p:nvPr/>
                    </p:nvPicPr>
                    <p:blipFill>
                      <a:blip r:embed="rId11"/>
                      <a:srcRect/>
                      <a:stretch>
                        <a:fillRect/>
                      </a:stretch>
                    </p:blipFill>
                    <p:spPr bwMode="auto">
                      <a:xfrm>
                        <a:off x="3568627" y="2721599"/>
                        <a:ext cx="2011487" cy="2219571"/>
                      </a:xfrm>
                      <a:prstGeom prst="rect">
                        <a:avLst/>
                      </a:prstGeom>
                      <a:noFill/>
                      <a:ln>
                        <a:noFill/>
                      </a:ln>
                    </p:spPr>
                  </p:pic>
                </p:oleObj>
              </mc:Fallback>
            </mc:AlternateContent>
          </a:graphicData>
        </a:graphic>
      </p:graphicFrame>
      <p:sp>
        <p:nvSpPr>
          <p:cNvPr id="13" name="Rectangle 12"/>
          <p:cNvSpPr/>
          <p:nvPr/>
        </p:nvSpPr>
        <p:spPr>
          <a:xfrm>
            <a:off x="4355976" y="4941168"/>
            <a:ext cx="386644" cy="369332"/>
          </a:xfrm>
          <a:prstGeom prst="rect">
            <a:avLst/>
          </a:prstGeom>
        </p:spPr>
        <p:txBody>
          <a:bodyPr wrap="none">
            <a:spAutoFit/>
          </a:bodyPr>
          <a:lstStyle/>
          <a:p>
            <a:r>
              <a:rPr lang="fr-FR" i="1" dirty="0" smtClean="0"/>
              <a:t>M</a:t>
            </a:r>
            <a:endParaRPr lang="fr-FR" i="1" dirty="0"/>
          </a:p>
        </p:txBody>
      </p:sp>
      <p:graphicFrame>
        <p:nvGraphicFramePr>
          <p:cNvPr id="31" name="Object 30"/>
          <p:cNvGraphicFramePr>
            <a:graphicFrameLocks noChangeAspect="1"/>
          </p:cNvGraphicFramePr>
          <p:nvPr>
            <p:extLst>
              <p:ext uri="{D42A27DB-BD31-4B8C-83A1-F6EECF244321}">
                <p14:modId xmlns:p14="http://schemas.microsoft.com/office/powerpoint/2010/main" val="2550418564"/>
              </p:ext>
            </p:extLst>
          </p:nvPr>
        </p:nvGraphicFramePr>
        <p:xfrm>
          <a:off x="6444210" y="2715496"/>
          <a:ext cx="2016125" cy="2225675"/>
        </p:xfrm>
        <a:graphic>
          <a:graphicData uri="http://schemas.openxmlformats.org/presentationml/2006/ole">
            <mc:AlternateContent xmlns:mc="http://schemas.openxmlformats.org/markup-compatibility/2006">
              <mc:Choice xmlns:v="urn:schemas-microsoft-com:vml" Requires="v">
                <p:oleObj spid="_x0000_s70824" name="Worksheet" r:id="rId13" imgW="2009789" imgH="2219400" progId="Excel.Sheet.12">
                  <p:embed/>
                </p:oleObj>
              </mc:Choice>
              <mc:Fallback>
                <p:oleObj name="Worksheet" r:id="rId13" imgW="2009789" imgH="2219400" progId="Excel.Sheet.12">
                  <p:embed/>
                  <p:pic>
                    <p:nvPicPr>
                      <p:cNvPr id="0" name="Object 1"/>
                      <p:cNvPicPr>
                        <a:picLocks noChangeAspect="1" noChangeArrowheads="1"/>
                      </p:cNvPicPr>
                      <p:nvPr/>
                    </p:nvPicPr>
                    <p:blipFill>
                      <a:blip r:embed="rId14"/>
                      <a:srcRect/>
                      <a:stretch>
                        <a:fillRect/>
                      </a:stretch>
                    </p:blipFill>
                    <p:spPr bwMode="auto">
                      <a:xfrm>
                        <a:off x="6444210" y="2715496"/>
                        <a:ext cx="20161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Rectangle 27" hidden="1"/>
              <p:cNvSpPr/>
              <p:nvPr/>
            </p:nvSpPr>
            <p:spPr>
              <a:xfrm>
                <a:off x="4243459" y="4934921"/>
                <a:ext cx="8866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sSub>
                        <m:sSubPr>
                          <m:ctrlPr>
                            <a:rPr lang="fr-FR" b="0" i="1" dirty="0" smtClean="0">
                              <a:latin typeface="Cambria Math"/>
                            </a:rPr>
                          </m:ctrlPr>
                        </m:sSubPr>
                        <m:e>
                          <m:r>
                            <a:rPr lang="fr-FR" b="0" i="1" dirty="0" smtClean="0">
                              <a:latin typeface="Cambria Math"/>
                            </a:rPr>
                            <m:t> </m:t>
                          </m:r>
                          <m:r>
                            <a:rPr lang="fr-FR" b="0" i="1" dirty="0" smtClean="0">
                              <a:latin typeface="Cambria Math"/>
                              <a:ea typeface="Cambria Math"/>
                            </a:rPr>
                            <m:t>𝛻</m:t>
                          </m:r>
                        </m:e>
                        <m:sub>
                          <m:r>
                            <a:rPr lang="fr-FR" b="0" i="1" dirty="0" smtClean="0">
                              <a:latin typeface="Cambria Math"/>
                            </a:rPr>
                            <m:t>𝐸</m:t>
                          </m:r>
                        </m:sub>
                      </m:sSub>
                      <m:r>
                        <a:rPr lang="fr-FR" b="0" i="1" dirty="0" smtClean="0">
                          <a:latin typeface="Cambria Math"/>
                        </a:rPr>
                        <m:t> </m:t>
                      </m:r>
                      <m:r>
                        <a:rPr lang="fr-FR" b="0" i="1" dirty="0" smtClean="0">
                          <a:latin typeface="Cambria Math"/>
                        </a:rPr>
                        <m:t>𝑀</m:t>
                      </m:r>
                    </m:oMath>
                  </m:oMathPara>
                </a14:m>
                <a:endParaRPr lang="fr-FR" i="1" dirty="0"/>
              </a:p>
            </p:txBody>
          </p:sp>
        </mc:Choice>
        <mc:Fallback xmlns="">
          <p:sp>
            <p:nvSpPr>
              <p:cNvPr id="28" name="Rectangle 27" hidden="1"/>
              <p:cNvSpPr>
                <a:spLocks noRot="1" noChangeAspect="1" noMove="1" noResize="1" noEditPoints="1" noAdjustHandles="1" noChangeArrowheads="1" noChangeShapeType="1" noTextEdit="1"/>
              </p:cNvSpPr>
              <p:nvPr/>
            </p:nvSpPr>
            <p:spPr>
              <a:xfrm>
                <a:off x="4243457" y="4934921"/>
                <a:ext cx="904607" cy="369332"/>
              </a:xfrm>
              <a:prstGeom prst="rect">
                <a:avLst/>
              </a:prstGeom>
              <a:blipFill rotWithShape="1">
                <a:blip r:embed="rId3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TextBox 28" hidden="1"/>
              <p:cNvSpPr txBox="1"/>
              <p:nvPr/>
            </p:nvSpPr>
            <p:spPr>
              <a:xfrm>
                <a:off x="2483769" y="5877273"/>
                <a:ext cx="6552728" cy="671402"/>
              </a:xfrm>
              <a:prstGeom prst="rect">
                <a:avLst/>
              </a:prstGeom>
              <a:noFill/>
            </p:spPr>
            <p:txBody>
              <a:bodyPr wrap="square" rtlCol="0">
                <a:spAutoFit/>
              </a:bodyPr>
              <a:lstStyle/>
              <a:p>
                <a:r>
                  <a:rPr lang="fr-FR" dirty="0" smtClean="0"/>
                  <a:t>Dès que l’on atteint n tel que </a:t>
                </a:r>
                <a14:m>
                  <m:oMath xmlns:m="http://schemas.openxmlformats.org/officeDocument/2006/math">
                    <m:sSup>
                      <m:sSupPr>
                        <m:ctrlPr>
                          <a:rPr lang="fr-FR" b="0" i="1" smtClean="0">
                            <a:latin typeface="Cambria Math"/>
                          </a:rPr>
                        </m:ctrlPr>
                      </m:sSupPr>
                      <m:e>
                        <m:r>
                          <a:rPr lang="fr-FR" i="1">
                            <a:latin typeface="Cambria Math"/>
                          </a:rPr>
                          <m:t>(</m:t>
                        </m:r>
                        <m:r>
                          <a:rPr lang="fr-FR" b="0" i="1" smtClean="0">
                            <a:latin typeface="Cambria Math"/>
                          </a:rPr>
                          <m:t>𝑀</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𝑛</m:t>
                        </m:r>
                        <m:r>
                          <a:rPr lang="fr-FR" b="0" i="1" smtClean="0">
                            <a:latin typeface="Cambria Math"/>
                          </a:rPr>
                          <m:t>−1</m:t>
                        </m:r>
                      </m:sup>
                    </m:sSup>
                    <m:r>
                      <a:rPr lang="fr-FR" b="0" i="1" smtClean="0">
                        <a:latin typeface="Cambria Math"/>
                      </a:rPr>
                      <m:t>=</m:t>
                    </m:r>
                    <m:sSup>
                      <m:sSupPr>
                        <m:ctrlPr>
                          <a:rPr lang="fr-FR" b="0" i="1" smtClean="0">
                            <a:latin typeface="Cambria Math"/>
                          </a:rPr>
                        </m:ctrlPr>
                      </m:sSupPr>
                      <m:e>
                        <m:r>
                          <a:rPr lang="fr-FR" i="1">
                            <a:latin typeface="Cambria Math"/>
                          </a:rPr>
                          <m:t>(</m:t>
                        </m:r>
                        <m:r>
                          <a:rPr lang="fr-FR" b="0" i="1" smtClean="0">
                            <a:latin typeface="Cambria Math"/>
                          </a:rPr>
                          <m:t>𝑀</m:t>
                        </m:r>
                        <m:sSub>
                          <m:sSubPr>
                            <m:ctrlPr>
                              <a:rPr lang="fr-FR" i="1">
                                <a:latin typeface="Cambria Math"/>
                              </a:rPr>
                            </m:ctrlPr>
                          </m:sSubPr>
                          <m:e>
                            <m:r>
                              <a:rPr lang="fr-FR" b="0" i="1" smtClean="0">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𝑛</m:t>
                        </m:r>
                      </m:sup>
                    </m:sSup>
                  </m:oMath>
                </a14:m>
                <a:r>
                  <a:rPr lang="fr-FR" dirty="0" smtClean="0"/>
                  <a:t>, on s’arrête (stabilité). On a réussi, ici, à reboucher le trou de l’objet.</a:t>
                </a:r>
                <a:endParaRPr lang="fr-FR" dirty="0"/>
              </a:p>
            </p:txBody>
          </p:sp>
        </mc:Choice>
        <mc:Fallback xmlns="">
          <p:sp>
            <p:nvSpPr>
              <p:cNvPr id="29" name="TextBox 28" hidden="1"/>
              <p:cNvSpPr txBox="1">
                <a:spLocks noRot="1" noChangeAspect="1" noMove="1" noResize="1" noEditPoints="1" noAdjustHandles="1" noChangeArrowheads="1" noChangeShapeType="1" noTextEdit="1"/>
              </p:cNvSpPr>
              <p:nvPr/>
            </p:nvSpPr>
            <p:spPr>
              <a:xfrm>
                <a:off x="2483768" y="5877272"/>
                <a:ext cx="6552728" cy="671402"/>
              </a:xfrm>
              <a:prstGeom prst="rect">
                <a:avLst/>
              </a:prstGeom>
              <a:blipFill rotWithShape="1">
                <a:blip r:embed="rId37"/>
                <a:stretch>
                  <a:fillRect l="-744" r="-1395"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020272" y="4951270"/>
                <a:ext cx="8722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 </m:t>
                      </m:r>
                      <m:sSub>
                        <m:sSubPr>
                          <m:ctrlPr>
                            <a:rPr lang="fr-FR" b="0" i="1" dirty="0" smtClean="0">
                              <a:latin typeface="Cambria Math"/>
                            </a:rPr>
                          </m:ctrlPr>
                        </m:sSubPr>
                        <m:e>
                          <m:r>
                            <a:rPr lang="fr-FR" b="0" i="1" dirty="0" smtClean="0">
                              <a:latin typeface="Cambria Math"/>
                              <a:ea typeface="Cambria Math"/>
                            </a:rPr>
                            <m:t>𝛻</m:t>
                          </m:r>
                        </m:e>
                        <m:sub>
                          <m:r>
                            <a:rPr lang="fr-FR" b="0" i="1" dirty="0" smtClean="0">
                              <a:latin typeface="Cambria Math"/>
                            </a:rPr>
                            <m:t>𝐸</m:t>
                          </m:r>
                          <m:r>
                            <a:rPr lang="fr-FR" b="0" i="1" dirty="0" smtClean="0">
                              <a:latin typeface="Cambria Math"/>
                            </a:rPr>
                            <m:t> </m:t>
                          </m:r>
                        </m:sub>
                      </m:sSub>
                      <m:r>
                        <a:rPr lang="fr-FR" b="0" i="1" dirty="0" smtClean="0">
                          <a:latin typeface="Cambria Math"/>
                        </a:rPr>
                        <m:t>𝑀</m:t>
                      </m:r>
                    </m:oMath>
                  </m:oMathPara>
                </a14:m>
                <a:endParaRPr lang="fr-FR" i="1" dirty="0"/>
              </a:p>
            </p:txBody>
          </p:sp>
        </mc:Choice>
        <mc:Fallback xmlns="">
          <p:sp>
            <p:nvSpPr>
              <p:cNvPr id="33" name="Rectangle 32"/>
              <p:cNvSpPr>
                <a:spLocks noRot="1" noChangeAspect="1" noMove="1" noResize="1" noEditPoints="1" noAdjustHandles="1" noChangeArrowheads="1" noChangeShapeType="1" noTextEdit="1"/>
              </p:cNvSpPr>
              <p:nvPr/>
            </p:nvSpPr>
            <p:spPr>
              <a:xfrm>
                <a:off x="7020272" y="4951270"/>
                <a:ext cx="890179" cy="369332"/>
              </a:xfrm>
              <a:prstGeom prst="rect">
                <a:avLst/>
              </a:prstGeom>
              <a:blipFill rotWithShape="1">
                <a:blip r:embed="rId38"/>
                <a:stretch>
                  <a:fillRect/>
                </a:stretch>
              </a:blipFill>
            </p:spPr>
            <p:txBody>
              <a:bodyPr/>
              <a:lstStyle/>
              <a:p>
                <a:r>
                  <a:rPr lang="fr-FR">
                    <a:noFill/>
                  </a:rPr>
                  <a:t> </a:t>
                </a:r>
              </a:p>
            </p:txBody>
          </p:sp>
        </mc:Fallback>
      </mc:AlternateContent>
      <p:sp>
        <p:nvSpPr>
          <p:cNvPr id="34" name="TextBox 33"/>
          <p:cNvSpPr txBox="1"/>
          <p:nvPr/>
        </p:nvSpPr>
        <p:spPr>
          <a:xfrm>
            <a:off x="2411761" y="5733256"/>
            <a:ext cx="6552728" cy="707886"/>
          </a:xfrm>
          <a:prstGeom prst="rect">
            <a:avLst/>
          </a:prstGeom>
          <a:noFill/>
        </p:spPr>
        <p:txBody>
          <a:bodyPr wrap="square" rtlCol="0">
            <a:spAutoFit/>
          </a:bodyPr>
          <a:lstStyle/>
          <a:p>
            <a:r>
              <a:rPr lang="fr-FR" sz="2000" dirty="0" smtClean="0"/>
              <a:t>Cette fois-ci, nous avons______________________________</a:t>
            </a:r>
          </a:p>
          <a:p>
            <a:r>
              <a:rPr lang="fr-FR" sz="2000" dirty="0" smtClean="0"/>
              <a:t>________________________________________</a:t>
            </a:r>
            <a:endParaRPr lang="fr-FR" sz="2000" dirty="0"/>
          </a:p>
        </p:txBody>
      </p:sp>
    </p:spTree>
    <p:extLst>
      <p:ext uri="{BB962C8B-B14F-4D97-AF65-F5344CB8AC3E}">
        <p14:creationId xmlns:p14="http://schemas.microsoft.com/office/powerpoint/2010/main" val="8579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112</a:t>
            </a:fld>
            <a:endParaRPr lang="fr-FR" dirty="0"/>
          </a:p>
        </p:txBody>
      </p:sp>
      <p:sp>
        <p:nvSpPr>
          <p:cNvPr id="9" name="Text Placeholder 8"/>
          <p:cNvSpPr>
            <a:spLocks noGrp="1"/>
          </p:cNvSpPr>
          <p:nvPr>
            <p:ph type="body" sz="quarter" idx="13"/>
          </p:nvPr>
        </p:nvSpPr>
        <p:spPr/>
        <p:txBody>
          <a:bodyPr/>
          <a:lstStyle/>
          <a:p>
            <a:r>
              <a:rPr lang="fr-FR" dirty="0" smtClean="0"/>
              <a:t>Que s’est-il passé dans l’exemple précédent ? Pourquoi le changement d’élément structurant a tout changé ? </a:t>
            </a:r>
          </a:p>
          <a:p>
            <a:r>
              <a:rPr lang="fr-FR" dirty="0" smtClean="0"/>
              <a:t>Un trou peut être vu comme un morceau du complémentaire de l’objet.</a:t>
            </a:r>
          </a:p>
          <a:p>
            <a:endParaRPr lang="fr-FR" dirty="0"/>
          </a:p>
          <a:p>
            <a:endParaRPr lang="fr-FR" dirty="0" smtClean="0"/>
          </a:p>
          <a:p>
            <a:endParaRPr lang="fr-FR" dirty="0"/>
          </a:p>
          <a:p>
            <a:endParaRPr lang="fr-FR" dirty="0" smtClean="0"/>
          </a:p>
          <a:p>
            <a:endParaRPr lang="fr-FR" dirty="0"/>
          </a:p>
          <a:p>
            <a:r>
              <a:rPr lang="fr-FR" dirty="0" smtClean="0"/>
              <a:t>Ici, on voit que le complémentaire de l’objet possède _______________</a:t>
            </a:r>
          </a:p>
          <a:p>
            <a:r>
              <a:rPr lang="fr-FR" dirty="0" smtClean="0"/>
              <a:t>________________________________________________________</a:t>
            </a:r>
          </a:p>
          <a:p>
            <a:endParaRPr lang="fr-FR" dirty="0"/>
          </a:p>
          <a:p>
            <a:endParaRPr lang="fr-FR" dirty="0" smtClean="0"/>
          </a:p>
          <a:p>
            <a:endParaRPr lang="fr-FR"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972573636"/>
              </p:ext>
            </p:extLst>
          </p:nvPr>
        </p:nvGraphicFramePr>
        <p:xfrm>
          <a:off x="3563890" y="2931520"/>
          <a:ext cx="2016125" cy="2225675"/>
        </p:xfrm>
        <a:graphic>
          <a:graphicData uri="http://schemas.openxmlformats.org/presentationml/2006/ole">
            <mc:AlternateContent xmlns:mc="http://schemas.openxmlformats.org/markup-compatibility/2006">
              <mc:Choice xmlns:v="urn:schemas-microsoft-com:vml" Requires="v">
                <p:oleObj spid="_x0000_s29830" name="Worksheet" r:id="rId5" imgW="2009789" imgH="2219400" progId="Excel.Sheet.12">
                  <p:embed/>
                </p:oleObj>
              </mc:Choice>
              <mc:Fallback>
                <p:oleObj name="Worksheet" r:id="rId5" imgW="2009789" imgH="2219400"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90" y="2931520"/>
                        <a:ext cx="20161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6753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113</a:t>
            </a:fld>
            <a:endParaRPr lang="fr-FR" dirty="0"/>
          </a:p>
        </p:txBody>
      </p:sp>
      <p:sp>
        <p:nvSpPr>
          <p:cNvPr id="9" name="Text Placeholder 8"/>
          <p:cNvSpPr>
            <a:spLocks noGrp="1"/>
          </p:cNvSpPr>
          <p:nvPr>
            <p:ph type="body" sz="quarter" idx="13"/>
          </p:nvPr>
        </p:nvSpPr>
        <p:spPr/>
        <p:txBody>
          <a:bodyPr/>
          <a:lstStyle/>
          <a:p>
            <a:r>
              <a:rPr lang="fr-FR" dirty="0" smtClean="0"/>
              <a:t>Le théorème de Jordan peut s’énoncer ainsi :_____________________</a:t>
            </a:r>
          </a:p>
          <a:p>
            <a:r>
              <a:rPr lang="fr-FR" dirty="0" smtClean="0"/>
              <a:t>_______________________________________________________</a:t>
            </a:r>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Le théorème de Jordan doit se vérifier aussi dans le domaine des pixels.</a:t>
            </a:r>
          </a:p>
          <a:p>
            <a:endParaRPr lang="fr-FR" dirty="0"/>
          </a:p>
          <a:p>
            <a:endParaRPr lang="fr-FR" dirty="0" smtClean="0"/>
          </a:p>
          <a:p>
            <a:endParaRPr lang="fr-FR" dirty="0" smtClean="0"/>
          </a:p>
        </p:txBody>
      </p:sp>
      <p:sp>
        <p:nvSpPr>
          <p:cNvPr id="6" name="Rectangle 5"/>
          <p:cNvSpPr/>
          <p:nvPr/>
        </p:nvSpPr>
        <p:spPr>
          <a:xfrm>
            <a:off x="611560" y="2564904"/>
            <a:ext cx="2880320" cy="2304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reeform 6"/>
          <p:cNvSpPr/>
          <p:nvPr/>
        </p:nvSpPr>
        <p:spPr>
          <a:xfrm>
            <a:off x="1142995" y="2985512"/>
            <a:ext cx="1817451" cy="1463040"/>
          </a:xfrm>
          <a:custGeom>
            <a:avLst/>
            <a:gdLst>
              <a:gd name="connsiteX0" fmla="*/ 167698 w 1817450"/>
              <a:gd name="connsiteY0" fmla="*/ 381663 h 1463040"/>
              <a:gd name="connsiteX1" fmla="*/ 119990 w 1817450"/>
              <a:gd name="connsiteY1" fmla="*/ 405517 h 1463040"/>
              <a:gd name="connsiteX2" fmla="*/ 88185 w 1817450"/>
              <a:gd name="connsiteY2" fmla="*/ 413468 h 1463040"/>
              <a:gd name="connsiteX3" fmla="*/ 72283 w 1817450"/>
              <a:gd name="connsiteY3" fmla="*/ 437322 h 1463040"/>
              <a:gd name="connsiteX4" fmla="*/ 24575 w 1817450"/>
              <a:gd name="connsiteY4" fmla="*/ 485030 h 1463040"/>
              <a:gd name="connsiteX5" fmla="*/ 16623 w 1817450"/>
              <a:gd name="connsiteY5" fmla="*/ 508884 h 1463040"/>
              <a:gd name="connsiteX6" fmla="*/ 721 w 1817450"/>
              <a:gd name="connsiteY6" fmla="*/ 532737 h 1463040"/>
              <a:gd name="connsiteX7" fmla="*/ 8672 w 1817450"/>
              <a:gd name="connsiteY7" fmla="*/ 715617 h 1463040"/>
              <a:gd name="connsiteX8" fmla="*/ 24575 w 1817450"/>
              <a:gd name="connsiteY8" fmla="*/ 747423 h 1463040"/>
              <a:gd name="connsiteX9" fmla="*/ 96136 w 1817450"/>
              <a:gd name="connsiteY9" fmla="*/ 811033 h 1463040"/>
              <a:gd name="connsiteX10" fmla="*/ 127942 w 1817450"/>
              <a:gd name="connsiteY10" fmla="*/ 858741 h 1463040"/>
              <a:gd name="connsiteX11" fmla="*/ 151796 w 1817450"/>
              <a:gd name="connsiteY11" fmla="*/ 866692 h 1463040"/>
              <a:gd name="connsiteX12" fmla="*/ 199503 w 1817450"/>
              <a:gd name="connsiteY12" fmla="*/ 906449 h 1463040"/>
              <a:gd name="connsiteX13" fmla="*/ 223357 w 1817450"/>
              <a:gd name="connsiteY13" fmla="*/ 914400 h 1463040"/>
              <a:gd name="connsiteX14" fmla="*/ 247211 w 1817450"/>
              <a:gd name="connsiteY14" fmla="*/ 938254 h 1463040"/>
              <a:gd name="connsiteX15" fmla="*/ 271065 w 1817450"/>
              <a:gd name="connsiteY15" fmla="*/ 954157 h 1463040"/>
              <a:gd name="connsiteX16" fmla="*/ 286968 w 1817450"/>
              <a:gd name="connsiteY16" fmla="*/ 978010 h 1463040"/>
              <a:gd name="connsiteX17" fmla="*/ 294919 w 1817450"/>
              <a:gd name="connsiteY17" fmla="*/ 1216550 h 1463040"/>
              <a:gd name="connsiteX18" fmla="*/ 334676 w 1817450"/>
              <a:gd name="connsiteY18" fmla="*/ 1264257 h 1463040"/>
              <a:gd name="connsiteX19" fmla="*/ 358530 w 1817450"/>
              <a:gd name="connsiteY19" fmla="*/ 1296063 h 1463040"/>
              <a:gd name="connsiteX20" fmla="*/ 406237 w 1817450"/>
              <a:gd name="connsiteY20" fmla="*/ 1319917 h 1463040"/>
              <a:gd name="connsiteX21" fmla="*/ 461896 w 1817450"/>
              <a:gd name="connsiteY21" fmla="*/ 1343770 h 1463040"/>
              <a:gd name="connsiteX22" fmla="*/ 533458 w 1817450"/>
              <a:gd name="connsiteY22" fmla="*/ 1367624 h 1463040"/>
              <a:gd name="connsiteX23" fmla="*/ 573215 w 1817450"/>
              <a:gd name="connsiteY23" fmla="*/ 1391478 h 1463040"/>
              <a:gd name="connsiteX24" fmla="*/ 652728 w 1817450"/>
              <a:gd name="connsiteY24" fmla="*/ 1415332 h 1463040"/>
              <a:gd name="connsiteX25" fmla="*/ 724290 w 1817450"/>
              <a:gd name="connsiteY25" fmla="*/ 1439186 h 1463040"/>
              <a:gd name="connsiteX26" fmla="*/ 771997 w 1817450"/>
              <a:gd name="connsiteY26" fmla="*/ 1455089 h 1463040"/>
              <a:gd name="connsiteX27" fmla="*/ 811754 w 1817450"/>
              <a:gd name="connsiteY27" fmla="*/ 1463040 h 1463040"/>
              <a:gd name="connsiteX28" fmla="*/ 938975 w 1817450"/>
              <a:gd name="connsiteY28" fmla="*/ 1455089 h 1463040"/>
              <a:gd name="connsiteX29" fmla="*/ 954877 w 1817450"/>
              <a:gd name="connsiteY29" fmla="*/ 1431235 h 1463040"/>
              <a:gd name="connsiteX30" fmla="*/ 978731 w 1817450"/>
              <a:gd name="connsiteY30" fmla="*/ 1423284 h 1463040"/>
              <a:gd name="connsiteX31" fmla="*/ 1002585 w 1817450"/>
              <a:gd name="connsiteY31" fmla="*/ 1407381 h 1463040"/>
              <a:gd name="connsiteX32" fmla="*/ 1026439 w 1817450"/>
              <a:gd name="connsiteY32" fmla="*/ 1383527 h 1463040"/>
              <a:gd name="connsiteX33" fmla="*/ 1074147 w 1817450"/>
              <a:gd name="connsiteY33" fmla="*/ 1375576 h 1463040"/>
              <a:gd name="connsiteX34" fmla="*/ 1336540 w 1817450"/>
              <a:gd name="connsiteY34" fmla="*/ 1359673 h 1463040"/>
              <a:gd name="connsiteX35" fmla="*/ 1360394 w 1817450"/>
              <a:gd name="connsiteY35" fmla="*/ 1367624 h 1463040"/>
              <a:gd name="connsiteX36" fmla="*/ 1384248 w 1817450"/>
              <a:gd name="connsiteY36" fmla="*/ 1383527 h 1463040"/>
              <a:gd name="connsiteX37" fmla="*/ 1487615 w 1817450"/>
              <a:gd name="connsiteY37" fmla="*/ 1391478 h 1463040"/>
              <a:gd name="connsiteX38" fmla="*/ 1702300 w 1817450"/>
              <a:gd name="connsiteY38" fmla="*/ 1359673 h 1463040"/>
              <a:gd name="connsiteX39" fmla="*/ 1726154 w 1817450"/>
              <a:gd name="connsiteY39" fmla="*/ 1351722 h 1463040"/>
              <a:gd name="connsiteX40" fmla="*/ 1773862 w 1817450"/>
              <a:gd name="connsiteY40" fmla="*/ 1304014 h 1463040"/>
              <a:gd name="connsiteX41" fmla="*/ 1797716 w 1817450"/>
              <a:gd name="connsiteY41" fmla="*/ 1280160 h 1463040"/>
              <a:gd name="connsiteX42" fmla="*/ 1813618 w 1817450"/>
              <a:gd name="connsiteY42" fmla="*/ 1184744 h 1463040"/>
              <a:gd name="connsiteX43" fmla="*/ 1789764 w 1817450"/>
              <a:gd name="connsiteY43" fmla="*/ 1025718 h 1463040"/>
              <a:gd name="connsiteX44" fmla="*/ 1765910 w 1817450"/>
              <a:gd name="connsiteY44" fmla="*/ 1001864 h 1463040"/>
              <a:gd name="connsiteX45" fmla="*/ 1742056 w 1817450"/>
              <a:gd name="connsiteY45" fmla="*/ 993913 h 1463040"/>
              <a:gd name="connsiteX46" fmla="*/ 1710251 w 1817450"/>
              <a:gd name="connsiteY46" fmla="*/ 970059 h 1463040"/>
              <a:gd name="connsiteX47" fmla="*/ 1646641 w 1817450"/>
              <a:gd name="connsiteY47" fmla="*/ 946205 h 1463040"/>
              <a:gd name="connsiteX48" fmla="*/ 1590982 w 1817450"/>
              <a:gd name="connsiteY48" fmla="*/ 922351 h 1463040"/>
              <a:gd name="connsiteX49" fmla="*/ 1551225 w 1817450"/>
              <a:gd name="connsiteY49" fmla="*/ 906449 h 1463040"/>
              <a:gd name="connsiteX50" fmla="*/ 1503517 w 1817450"/>
              <a:gd name="connsiteY50" fmla="*/ 898497 h 1463040"/>
              <a:gd name="connsiteX51" fmla="*/ 1257027 w 1817450"/>
              <a:gd name="connsiteY51" fmla="*/ 874644 h 1463040"/>
              <a:gd name="connsiteX52" fmla="*/ 1145709 w 1817450"/>
              <a:gd name="connsiteY52" fmla="*/ 850790 h 1463040"/>
              <a:gd name="connsiteX53" fmla="*/ 1113903 w 1817450"/>
              <a:gd name="connsiteY53" fmla="*/ 834887 h 1463040"/>
              <a:gd name="connsiteX54" fmla="*/ 1050293 w 1817450"/>
              <a:gd name="connsiteY54" fmla="*/ 826936 h 1463040"/>
              <a:gd name="connsiteX55" fmla="*/ 970780 w 1817450"/>
              <a:gd name="connsiteY55" fmla="*/ 803082 h 1463040"/>
              <a:gd name="connsiteX56" fmla="*/ 946926 w 1817450"/>
              <a:gd name="connsiteY56" fmla="*/ 787179 h 1463040"/>
              <a:gd name="connsiteX57" fmla="*/ 923072 w 1817450"/>
              <a:gd name="connsiteY57" fmla="*/ 779228 h 1463040"/>
              <a:gd name="connsiteX58" fmla="*/ 875364 w 1817450"/>
              <a:gd name="connsiteY58" fmla="*/ 731520 h 1463040"/>
              <a:gd name="connsiteX59" fmla="*/ 851510 w 1817450"/>
              <a:gd name="connsiteY59" fmla="*/ 707666 h 1463040"/>
              <a:gd name="connsiteX60" fmla="*/ 835608 w 1817450"/>
              <a:gd name="connsiteY60" fmla="*/ 683812 h 1463040"/>
              <a:gd name="connsiteX61" fmla="*/ 827656 w 1817450"/>
              <a:gd name="connsiteY61" fmla="*/ 644056 h 1463040"/>
              <a:gd name="connsiteX62" fmla="*/ 819705 w 1817450"/>
              <a:gd name="connsiteY62" fmla="*/ 477078 h 1463040"/>
              <a:gd name="connsiteX63" fmla="*/ 915121 w 1817450"/>
              <a:gd name="connsiteY63" fmla="*/ 421419 h 1463040"/>
              <a:gd name="connsiteX64" fmla="*/ 1058244 w 1817450"/>
              <a:gd name="connsiteY64" fmla="*/ 397565 h 1463040"/>
              <a:gd name="connsiteX65" fmla="*/ 1098001 w 1817450"/>
              <a:gd name="connsiteY65" fmla="*/ 381663 h 1463040"/>
              <a:gd name="connsiteX66" fmla="*/ 1121855 w 1817450"/>
              <a:gd name="connsiteY66" fmla="*/ 373711 h 1463040"/>
              <a:gd name="connsiteX67" fmla="*/ 1431956 w 1817450"/>
              <a:gd name="connsiteY67" fmla="*/ 357809 h 1463040"/>
              <a:gd name="connsiteX68" fmla="*/ 1455810 w 1817450"/>
              <a:gd name="connsiteY68" fmla="*/ 349857 h 1463040"/>
              <a:gd name="connsiteX69" fmla="*/ 1503517 w 1817450"/>
              <a:gd name="connsiteY69" fmla="*/ 310101 h 1463040"/>
              <a:gd name="connsiteX70" fmla="*/ 1519420 w 1817450"/>
              <a:gd name="connsiteY70" fmla="*/ 143124 h 1463040"/>
              <a:gd name="connsiteX71" fmla="*/ 1503517 w 1817450"/>
              <a:gd name="connsiteY71" fmla="*/ 111318 h 1463040"/>
              <a:gd name="connsiteX72" fmla="*/ 1471712 w 1817450"/>
              <a:gd name="connsiteY72" fmla="*/ 95416 h 1463040"/>
              <a:gd name="connsiteX73" fmla="*/ 1431956 w 1817450"/>
              <a:gd name="connsiteY73" fmla="*/ 63610 h 1463040"/>
              <a:gd name="connsiteX74" fmla="*/ 1352443 w 1817450"/>
              <a:gd name="connsiteY74" fmla="*/ 0 h 1463040"/>
              <a:gd name="connsiteX75" fmla="*/ 1098001 w 1817450"/>
              <a:gd name="connsiteY75" fmla="*/ 7951 h 1463040"/>
              <a:gd name="connsiteX76" fmla="*/ 1066196 w 1817450"/>
              <a:gd name="connsiteY76" fmla="*/ 23854 h 1463040"/>
              <a:gd name="connsiteX77" fmla="*/ 875364 w 1817450"/>
              <a:gd name="connsiteY77" fmla="*/ 55659 h 1463040"/>
              <a:gd name="connsiteX78" fmla="*/ 708387 w 1817450"/>
              <a:gd name="connsiteY78" fmla="*/ 79513 h 1463040"/>
              <a:gd name="connsiteX79" fmla="*/ 620923 w 1817450"/>
              <a:gd name="connsiteY79" fmla="*/ 103367 h 1463040"/>
              <a:gd name="connsiteX80" fmla="*/ 597069 w 1817450"/>
              <a:gd name="connsiteY80" fmla="*/ 119270 h 1463040"/>
              <a:gd name="connsiteX81" fmla="*/ 573215 w 1817450"/>
              <a:gd name="connsiteY81" fmla="*/ 127221 h 1463040"/>
              <a:gd name="connsiteX82" fmla="*/ 541410 w 1817450"/>
              <a:gd name="connsiteY82" fmla="*/ 143124 h 1463040"/>
              <a:gd name="connsiteX83" fmla="*/ 517556 w 1817450"/>
              <a:gd name="connsiteY83" fmla="*/ 151075 h 1463040"/>
              <a:gd name="connsiteX84" fmla="*/ 469848 w 1817450"/>
              <a:gd name="connsiteY84" fmla="*/ 174929 h 1463040"/>
              <a:gd name="connsiteX85" fmla="*/ 422140 w 1817450"/>
              <a:gd name="connsiteY85" fmla="*/ 214685 h 1463040"/>
              <a:gd name="connsiteX86" fmla="*/ 398286 w 1817450"/>
              <a:gd name="connsiteY86" fmla="*/ 222637 h 1463040"/>
              <a:gd name="connsiteX87" fmla="*/ 350578 w 1817450"/>
              <a:gd name="connsiteY87" fmla="*/ 246490 h 1463040"/>
              <a:gd name="connsiteX88" fmla="*/ 326724 w 1817450"/>
              <a:gd name="connsiteY88" fmla="*/ 262393 h 1463040"/>
              <a:gd name="connsiteX89" fmla="*/ 310822 w 1817450"/>
              <a:gd name="connsiteY89" fmla="*/ 286247 h 1463040"/>
              <a:gd name="connsiteX90" fmla="*/ 286968 w 1817450"/>
              <a:gd name="connsiteY90" fmla="*/ 294198 h 1463040"/>
              <a:gd name="connsiteX91" fmla="*/ 279016 w 1817450"/>
              <a:gd name="connsiteY91" fmla="*/ 318052 h 1463040"/>
              <a:gd name="connsiteX92" fmla="*/ 231309 w 1817450"/>
              <a:gd name="connsiteY92" fmla="*/ 341906 h 1463040"/>
              <a:gd name="connsiteX93" fmla="*/ 207455 w 1817450"/>
              <a:gd name="connsiteY93" fmla="*/ 357809 h 1463040"/>
              <a:gd name="connsiteX94" fmla="*/ 183601 w 1817450"/>
              <a:gd name="connsiteY94" fmla="*/ 365760 h 1463040"/>
              <a:gd name="connsiteX95" fmla="*/ 167698 w 1817450"/>
              <a:gd name="connsiteY95" fmla="*/ 381663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817450" h="1463040">
                <a:moveTo>
                  <a:pt x="167698" y="381663"/>
                </a:moveTo>
                <a:cubicBezTo>
                  <a:pt x="151795" y="389614"/>
                  <a:pt x="136498" y="398914"/>
                  <a:pt x="119990" y="405517"/>
                </a:cubicBezTo>
                <a:cubicBezTo>
                  <a:pt x="109844" y="409576"/>
                  <a:pt x="97278" y="407406"/>
                  <a:pt x="88185" y="413468"/>
                </a:cubicBezTo>
                <a:cubicBezTo>
                  <a:pt x="80234" y="418769"/>
                  <a:pt x="78632" y="430180"/>
                  <a:pt x="72283" y="437322"/>
                </a:cubicBezTo>
                <a:cubicBezTo>
                  <a:pt x="57342" y="454131"/>
                  <a:pt x="24575" y="485030"/>
                  <a:pt x="24575" y="485030"/>
                </a:cubicBezTo>
                <a:cubicBezTo>
                  <a:pt x="21924" y="492981"/>
                  <a:pt x="20371" y="501387"/>
                  <a:pt x="16623" y="508884"/>
                </a:cubicBezTo>
                <a:cubicBezTo>
                  <a:pt x="12349" y="517431"/>
                  <a:pt x="1088" y="523188"/>
                  <a:pt x="721" y="532737"/>
                </a:cubicBezTo>
                <a:cubicBezTo>
                  <a:pt x="-1624" y="593710"/>
                  <a:pt x="1934" y="654973"/>
                  <a:pt x="8672" y="715617"/>
                </a:cubicBezTo>
                <a:cubicBezTo>
                  <a:pt x="9981" y="727398"/>
                  <a:pt x="17170" y="738167"/>
                  <a:pt x="24575" y="747423"/>
                </a:cubicBezTo>
                <a:cubicBezTo>
                  <a:pt x="55695" y="786323"/>
                  <a:pt x="63491" y="789268"/>
                  <a:pt x="96136" y="811033"/>
                </a:cubicBezTo>
                <a:cubicBezTo>
                  <a:pt x="104473" y="836041"/>
                  <a:pt x="102416" y="841724"/>
                  <a:pt x="127942" y="858741"/>
                </a:cubicBezTo>
                <a:cubicBezTo>
                  <a:pt x="134916" y="863390"/>
                  <a:pt x="143845" y="864042"/>
                  <a:pt x="151796" y="866692"/>
                </a:cubicBezTo>
                <a:cubicBezTo>
                  <a:pt x="169378" y="884274"/>
                  <a:pt x="177366" y="895380"/>
                  <a:pt x="199503" y="906449"/>
                </a:cubicBezTo>
                <a:cubicBezTo>
                  <a:pt x="207000" y="910197"/>
                  <a:pt x="215406" y="911750"/>
                  <a:pt x="223357" y="914400"/>
                </a:cubicBezTo>
                <a:cubicBezTo>
                  <a:pt x="231308" y="922351"/>
                  <a:pt x="238572" y="931055"/>
                  <a:pt x="247211" y="938254"/>
                </a:cubicBezTo>
                <a:cubicBezTo>
                  <a:pt x="254552" y="944372"/>
                  <a:pt x="264308" y="947400"/>
                  <a:pt x="271065" y="954157"/>
                </a:cubicBezTo>
                <a:cubicBezTo>
                  <a:pt x="277822" y="960914"/>
                  <a:pt x="281667" y="970059"/>
                  <a:pt x="286968" y="978010"/>
                </a:cubicBezTo>
                <a:cubicBezTo>
                  <a:pt x="289618" y="1057523"/>
                  <a:pt x="287716" y="1137319"/>
                  <a:pt x="294919" y="1216550"/>
                </a:cubicBezTo>
                <a:cubicBezTo>
                  <a:pt x="296111" y="1229657"/>
                  <a:pt x="328714" y="1257302"/>
                  <a:pt x="334676" y="1264257"/>
                </a:cubicBezTo>
                <a:cubicBezTo>
                  <a:pt x="343301" y="1274319"/>
                  <a:pt x="349159" y="1286692"/>
                  <a:pt x="358530" y="1296063"/>
                </a:cubicBezTo>
                <a:cubicBezTo>
                  <a:pt x="381313" y="1318847"/>
                  <a:pt x="380373" y="1306985"/>
                  <a:pt x="406237" y="1319917"/>
                </a:cubicBezTo>
                <a:cubicBezTo>
                  <a:pt x="461144" y="1347370"/>
                  <a:pt x="395708" y="1327223"/>
                  <a:pt x="461896" y="1343770"/>
                </a:cubicBezTo>
                <a:cubicBezTo>
                  <a:pt x="521176" y="1383291"/>
                  <a:pt x="439188" y="1333345"/>
                  <a:pt x="533458" y="1367624"/>
                </a:cubicBezTo>
                <a:cubicBezTo>
                  <a:pt x="547982" y="1372905"/>
                  <a:pt x="559146" y="1385083"/>
                  <a:pt x="573215" y="1391478"/>
                </a:cubicBezTo>
                <a:cubicBezTo>
                  <a:pt x="612327" y="1409256"/>
                  <a:pt x="617023" y="1404346"/>
                  <a:pt x="652728" y="1415332"/>
                </a:cubicBezTo>
                <a:cubicBezTo>
                  <a:pt x="676760" y="1422727"/>
                  <a:pt x="700436" y="1431235"/>
                  <a:pt x="724290" y="1439186"/>
                </a:cubicBezTo>
                <a:cubicBezTo>
                  <a:pt x="740192" y="1444487"/>
                  <a:pt x="755560" y="1451802"/>
                  <a:pt x="771997" y="1455089"/>
                </a:cubicBezTo>
                <a:lnTo>
                  <a:pt x="811754" y="1463040"/>
                </a:lnTo>
                <a:cubicBezTo>
                  <a:pt x="854161" y="1460390"/>
                  <a:pt x="897497" y="1464306"/>
                  <a:pt x="938975" y="1455089"/>
                </a:cubicBezTo>
                <a:cubicBezTo>
                  <a:pt x="948304" y="1453016"/>
                  <a:pt x="947415" y="1437205"/>
                  <a:pt x="954877" y="1431235"/>
                </a:cubicBezTo>
                <a:cubicBezTo>
                  <a:pt x="961422" y="1425999"/>
                  <a:pt x="970780" y="1425934"/>
                  <a:pt x="978731" y="1423284"/>
                </a:cubicBezTo>
                <a:cubicBezTo>
                  <a:pt x="986682" y="1417983"/>
                  <a:pt x="995244" y="1413499"/>
                  <a:pt x="1002585" y="1407381"/>
                </a:cubicBezTo>
                <a:cubicBezTo>
                  <a:pt x="1011224" y="1400182"/>
                  <a:pt x="1016163" y="1388094"/>
                  <a:pt x="1026439" y="1383527"/>
                </a:cubicBezTo>
                <a:cubicBezTo>
                  <a:pt x="1041172" y="1376979"/>
                  <a:pt x="1058244" y="1378226"/>
                  <a:pt x="1074147" y="1375576"/>
                </a:cubicBezTo>
                <a:cubicBezTo>
                  <a:pt x="1206107" y="1331589"/>
                  <a:pt x="1120586" y="1350675"/>
                  <a:pt x="1336540" y="1359673"/>
                </a:cubicBezTo>
                <a:cubicBezTo>
                  <a:pt x="1344491" y="1362323"/>
                  <a:pt x="1352897" y="1363876"/>
                  <a:pt x="1360394" y="1367624"/>
                </a:cubicBezTo>
                <a:cubicBezTo>
                  <a:pt x="1368941" y="1371898"/>
                  <a:pt x="1374855" y="1381766"/>
                  <a:pt x="1384248" y="1383527"/>
                </a:cubicBezTo>
                <a:cubicBezTo>
                  <a:pt x="1418214" y="1389896"/>
                  <a:pt x="1453159" y="1388828"/>
                  <a:pt x="1487615" y="1391478"/>
                </a:cubicBezTo>
                <a:cubicBezTo>
                  <a:pt x="1775725" y="1366426"/>
                  <a:pt x="1597669" y="1404515"/>
                  <a:pt x="1702300" y="1359673"/>
                </a:cubicBezTo>
                <a:cubicBezTo>
                  <a:pt x="1710004" y="1356371"/>
                  <a:pt x="1718203" y="1354372"/>
                  <a:pt x="1726154" y="1351722"/>
                </a:cubicBezTo>
                <a:lnTo>
                  <a:pt x="1773862" y="1304014"/>
                </a:lnTo>
                <a:lnTo>
                  <a:pt x="1797716" y="1280160"/>
                </a:lnTo>
                <a:cubicBezTo>
                  <a:pt x="1803017" y="1248355"/>
                  <a:pt x="1812507" y="1216969"/>
                  <a:pt x="1813618" y="1184744"/>
                </a:cubicBezTo>
                <a:cubicBezTo>
                  <a:pt x="1816151" y="1111290"/>
                  <a:pt x="1828365" y="1072039"/>
                  <a:pt x="1789764" y="1025718"/>
                </a:cubicBezTo>
                <a:cubicBezTo>
                  <a:pt x="1782565" y="1017079"/>
                  <a:pt x="1775266" y="1008101"/>
                  <a:pt x="1765910" y="1001864"/>
                </a:cubicBezTo>
                <a:cubicBezTo>
                  <a:pt x="1758936" y="997215"/>
                  <a:pt x="1750007" y="996563"/>
                  <a:pt x="1742056" y="993913"/>
                </a:cubicBezTo>
                <a:cubicBezTo>
                  <a:pt x="1731454" y="985962"/>
                  <a:pt x="1721835" y="976495"/>
                  <a:pt x="1710251" y="970059"/>
                </a:cubicBezTo>
                <a:cubicBezTo>
                  <a:pt x="1673205" y="949478"/>
                  <a:pt x="1677874" y="959591"/>
                  <a:pt x="1646641" y="946205"/>
                </a:cubicBezTo>
                <a:cubicBezTo>
                  <a:pt x="1516380" y="890379"/>
                  <a:pt x="1690400" y="959633"/>
                  <a:pt x="1590982" y="922351"/>
                </a:cubicBezTo>
                <a:cubicBezTo>
                  <a:pt x="1577618" y="917339"/>
                  <a:pt x="1564995" y="910204"/>
                  <a:pt x="1551225" y="906449"/>
                </a:cubicBezTo>
                <a:cubicBezTo>
                  <a:pt x="1535671" y="902207"/>
                  <a:pt x="1519524" y="900418"/>
                  <a:pt x="1503517" y="898497"/>
                </a:cubicBezTo>
                <a:cubicBezTo>
                  <a:pt x="1394191" y="885378"/>
                  <a:pt x="1356585" y="882940"/>
                  <a:pt x="1257027" y="874644"/>
                </a:cubicBezTo>
                <a:cubicBezTo>
                  <a:pt x="1158929" y="835404"/>
                  <a:pt x="1292085" y="884569"/>
                  <a:pt x="1145709" y="850790"/>
                </a:cubicBezTo>
                <a:cubicBezTo>
                  <a:pt x="1134159" y="848125"/>
                  <a:pt x="1125402" y="837762"/>
                  <a:pt x="1113903" y="834887"/>
                </a:cubicBezTo>
                <a:cubicBezTo>
                  <a:pt x="1093173" y="829704"/>
                  <a:pt x="1071496" y="829586"/>
                  <a:pt x="1050293" y="826936"/>
                </a:cubicBezTo>
                <a:cubicBezTo>
                  <a:pt x="996615" y="791150"/>
                  <a:pt x="1063808" y="830990"/>
                  <a:pt x="970780" y="803082"/>
                </a:cubicBezTo>
                <a:cubicBezTo>
                  <a:pt x="961627" y="800336"/>
                  <a:pt x="955473" y="791453"/>
                  <a:pt x="946926" y="787179"/>
                </a:cubicBezTo>
                <a:cubicBezTo>
                  <a:pt x="939429" y="783431"/>
                  <a:pt x="931023" y="781878"/>
                  <a:pt x="923072" y="779228"/>
                </a:cubicBezTo>
                <a:lnTo>
                  <a:pt x="875364" y="731520"/>
                </a:lnTo>
                <a:cubicBezTo>
                  <a:pt x="867413" y="723569"/>
                  <a:pt x="857747" y="717022"/>
                  <a:pt x="851510" y="707666"/>
                </a:cubicBezTo>
                <a:lnTo>
                  <a:pt x="835608" y="683812"/>
                </a:lnTo>
                <a:cubicBezTo>
                  <a:pt x="832957" y="670560"/>
                  <a:pt x="830934" y="657167"/>
                  <a:pt x="827656" y="644056"/>
                </a:cubicBezTo>
                <a:cubicBezTo>
                  <a:pt x="811299" y="578629"/>
                  <a:pt x="791553" y="557512"/>
                  <a:pt x="819705" y="477078"/>
                </a:cubicBezTo>
                <a:cubicBezTo>
                  <a:pt x="837664" y="425767"/>
                  <a:pt x="874727" y="427478"/>
                  <a:pt x="915121" y="421419"/>
                </a:cubicBezTo>
                <a:cubicBezTo>
                  <a:pt x="935769" y="418322"/>
                  <a:pt x="1019664" y="410425"/>
                  <a:pt x="1058244" y="397565"/>
                </a:cubicBezTo>
                <a:cubicBezTo>
                  <a:pt x="1071785" y="393051"/>
                  <a:pt x="1084637" y="386675"/>
                  <a:pt x="1098001" y="381663"/>
                </a:cubicBezTo>
                <a:cubicBezTo>
                  <a:pt x="1105849" y="378720"/>
                  <a:pt x="1113495" y="374308"/>
                  <a:pt x="1121855" y="373711"/>
                </a:cubicBezTo>
                <a:cubicBezTo>
                  <a:pt x="1225095" y="366337"/>
                  <a:pt x="1328589" y="363110"/>
                  <a:pt x="1431956" y="357809"/>
                </a:cubicBezTo>
                <a:cubicBezTo>
                  <a:pt x="1439907" y="355158"/>
                  <a:pt x="1448313" y="353605"/>
                  <a:pt x="1455810" y="349857"/>
                </a:cubicBezTo>
                <a:cubicBezTo>
                  <a:pt x="1477950" y="338787"/>
                  <a:pt x="1485932" y="327686"/>
                  <a:pt x="1503517" y="310101"/>
                </a:cubicBezTo>
                <a:cubicBezTo>
                  <a:pt x="1531136" y="227245"/>
                  <a:pt x="1537491" y="239501"/>
                  <a:pt x="1519420" y="143124"/>
                </a:cubicBezTo>
                <a:cubicBezTo>
                  <a:pt x="1517236" y="131474"/>
                  <a:pt x="1511899" y="119700"/>
                  <a:pt x="1503517" y="111318"/>
                </a:cubicBezTo>
                <a:cubicBezTo>
                  <a:pt x="1495136" y="102937"/>
                  <a:pt x="1482314" y="100717"/>
                  <a:pt x="1471712" y="95416"/>
                </a:cubicBezTo>
                <a:cubicBezTo>
                  <a:pt x="1428067" y="29946"/>
                  <a:pt x="1485131" y="104968"/>
                  <a:pt x="1431956" y="63610"/>
                </a:cubicBezTo>
                <a:cubicBezTo>
                  <a:pt x="1330995" y="-14915"/>
                  <a:pt x="1428013" y="37786"/>
                  <a:pt x="1352443" y="0"/>
                </a:cubicBezTo>
                <a:cubicBezTo>
                  <a:pt x="1267629" y="2650"/>
                  <a:pt x="1182563" y="904"/>
                  <a:pt x="1098001" y="7951"/>
                </a:cubicBezTo>
                <a:cubicBezTo>
                  <a:pt x="1086189" y="8935"/>
                  <a:pt x="1077727" y="21109"/>
                  <a:pt x="1066196" y="23854"/>
                </a:cubicBezTo>
                <a:cubicBezTo>
                  <a:pt x="882194" y="67664"/>
                  <a:pt x="988758" y="34397"/>
                  <a:pt x="875364" y="55659"/>
                </a:cubicBezTo>
                <a:cubicBezTo>
                  <a:pt x="738405" y="81339"/>
                  <a:pt x="872879" y="65806"/>
                  <a:pt x="708387" y="79513"/>
                </a:cubicBezTo>
                <a:cubicBezTo>
                  <a:pt x="654495" y="115442"/>
                  <a:pt x="721426" y="75957"/>
                  <a:pt x="620923" y="103367"/>
                </a:cubicBezTo>
                <a:cubicBezTo>
                  <a:pt x="611703" y="105881"/>
                  <a:pt x="605616" y="114996"/>
                  <a:pt x="597069" y="119270"/>
                </a:cubicBezTo>
                <a:cubicBezTo>
                  <a:pt x="589572" y="123018"/>
                  <a:pt x="580919" y="123919"/>
                  <a:pt x="573215" y="127221"/>
                </a:cubicBezTo>
                <a:cubicBezTo>
                  <a:pt x="562320" y="131890"/>
                  <a:pt x="552305" y="138455"/>
                  <a:pt x="541410" y="143124"/>
                </a:cubicBezTo>
                <a:cubicBezTo>
                  <a:pt x="533706" y="146426"/>
                  <a:pt x="525053" y="147327"/>
                  <a:pt x="517556" y="151075"/>
                </a:cubicBezTo>
                <a:cubicBezTo>
                  <a:pt x="455892" y="181906"/>
                  <a:pt x="529813" y="154939"/>
                  <a:pt x="469848" y="174929"/>
                </a:cubicBezTo>
                <a:cubicBezTo>
                  <a:pt x="452261" y="192516"/>
                  <a:pt x="444282" y="203614"/>
                  <a:pt x="422140" y="214685"/>
                </a:cubicBezTo>
                <a:cubicBezTo>
                  <a:pt x="414643" y="218433"/>
                  <a:pt x="405783" y="218889"/>
                  <a:pt x="398286" y="222637"/>
                </a:cubicBezTo>
                <a:cubicBezTo>
                  <a:pt x="336638" y="253461"/>
                  <a:pt x="410529" y="226507"/>
                  <a:pt x="350578" y="246490"/>
                </a:cubicBezTo>
                <a:cubicBezTo>
                  <a:pt x="342627" y="251791"/>
                  <a:pt x="333481" y="255636"/>
                  <a:pt x="326724" y="262393"/>
                </a:cubicBezTo>
                <a:cubicBezTo>
                  <a:pt x="319967" y="269150"/>
                  <a:pt x="318284" y="280277"/>
                  <a:pt x="310822" y="286247"/>
                </a:cubicBezTo>
                <a:cubicBezTo>
                  <a:pt x="304277" y="291483"/>
                  <a:pt x="294919" y="291548"/>
                  <a:pt x="286968" y="294198"/>
                </a:cubicBezTo>
                <a:cubicBezTo>
                  <a:pt x="284317" y="302149"/>
                  <a:pt x="284252" y="311507"/>
                  <a:pt x="279016" y="318052"/>
                </a:cubicBezTo>
                <a:cubicBezTo>
                  <a:pt x="267805" y="332066"/>
                  <a:pt x="247024" y="336668"/>
                  <a:pt x="231309" y="341906"/>
                </a:cubicBezTo>
                <a:cubicBezTo>
                  <a:pt x="223358" y="347207"/>
                  <a:pt x="216002" y="353535"/>
                  <a:pt x="207455" y="357809"/>
                </a:cubicBezTo>
                <a:cubicBezTo>
                  <a:pt x="199958" y="361557"/>
                  <a:pt x="189528" y="359833"/>
                  <a:pt x="183601" y="365760"/>
                </a:cubicBezTo>
                <a:lnTo>
                  <a:pt x="167698" y="38166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Straight Arrow Connector 10"/>
          <p:cNvCxnSpPr/>
          <p:nvPr/>
        </p:nvCxnSpPr>
        <p:spPr>
          <a:xfrm flipH="1">
            <a:off x="1331640" y="2420889"/>
            <a:ext cx="36004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1680" y="2420888"/>
            <a:ext cx="72008"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551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114</a:t>
            </a:fld>
            <a:endParaRPr lang="fr-FR" dirty="0"/>
          </a:p>
        </p:txBody>
      </p:sp>
      <p:sp>
        <p:nvSpPr>
          <p:cNvPr id="9" name="Text Placeholder 8"/>
          <p:cNvSpPr>
            <a:spLocks noGrp="1"/>
          </p:cNvSpPr>
          <p:nvPr>
            <p:ph type="body" sz="quarter" idx="13"/>
          </p:nvPr>
        </p:nvSpPr>
        <p:spPr/>
        <p:txBody>
          <a:bodyPr/>
          <a:lstStyle/>
          <a:p>
            <a:endParaRPr lang="fr-FR" dirty="0" smtClean="0"/>
          </a:p>
          <a:p>
            <a:endParaRPr lang="fr-FR" dirty="0"/>
          </a:p>
          <a:p>
            <a:endParaRPr lang="fr-FR" dirty="0" smtClean="0"/>
          </a:p>
          <a:p>
            <a:endParaRPr lang="fr-FR" dirty="0"/>
          </a:p>
          <a:p>
            <a:endParaRPr lang="fr-FR" dirty="0" smtClean="0"/>
          </a:p>
          <a:p>
            <a:r>
              <a:rPr lang="fr-FR" dirty="0" smtClean="0"/>
              <a:t>Si on considère l’objet ci-dessus comme 8-connexes, il représente alors une courbe fermée : le théorème de Jordan doit s’appliquer.</a:t>
            </a:r>
          </a:p>
          <a:p>
            <a:endParaRPr lang="fr-FR" dirty="0"/>
          </a:p>
          <a:p>
            <a:r>
              <a:rPr lang="fr-FR" dirty="0" smtClean="0"/>
              <a:t>Le complémentaire de l’objet est constitué </a:t>
            </a:r>
            <a:r>
              <a:rPr lang="fr-FR" b="1" dirty="0" smtClean="0"/>
              <a:t>______________________</a:t>
            </a:r>
          </a:p>
          <a:p>
            <a:r>
              <a:rPr lang="fr-FR" b="1" dirty="0" smtClean="0"/>
              <a:t>_____________________________________________________</a:t>
            </a:r>
            <a:endParaRPr lang="fr-FR" dirty="0" smtClean="0"/>
          </a:p>
          <a:p>
            <a:endParaRPr lang="fr-FR"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157903665"/>
              </p:ext>
            </p:extLst>
          </p:nvPr>
        </p:nvGraphicFramePr>
        <p:xfrm>
          <a:off x="3563940" y="1412779"/>
          <a:ext cx="2016125" cy="2225675"/>
        </p:xfrm>
        <a:graphic>
          <a:graphicData uri="http://schemas.openxmlformats.org/presentationml/2006/ole">
            <mc:AlternateContent xmlns:mc="http://schemas.openxmlformats.org/markup-compatibility/2006">
              <mc:Choice xmlns:v="urn:schemas-microsoft-com:vml" Requires="v">
                <p:oleObj spid="_x0000_s30852" name="Worksheet" r:id="rId5" imgW="2009789" imgH="2219400" progId="Excel.Sheet.12">
                  <p:embed/>
                </p:oleObj>
              </mc:Choice>
              <mc:Fallback>
                <p:oleObj name="Worksheet" r:id="rId5" imgW="2009789" imgH="2219400"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40" y="1412779"/>
                        <a:ext cx="20161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5707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115</a:t>
            </a:fld>
            <a:endParaRPr lang="fr-FR" dirty="0"/>
          </a:p>
        </p:txBody>
      </p:sp>
      <p:sp>
        <p:nvSpPr>
          <p:cNvPr id="9" name="Text Placeholder 8"/>
          <p:cNvSpPr>
            <a:spLocks noGrp="1"/>
          </p:cNvSpPr>
          <p:nvPr>
            <p:ph type="body" sz="quarter" idx="13"/>
          </p:nvPr>
        </p:nvSpPr>
        <p:spPr/>
        <p:txBody>
          <a:bodyPr/>
          <a:lstStyle/>
          <a:p>
            <a:r>
              <a:rPr lang="fr-FR" dirty="0" smtClean="0"/>
              <a:t>Dans le domaine pixel, le théorème de Jordan a pour conséquence :</a:t>
            </a:r>
          </a:p>
          <a:p>
            <a:endParaRPr lang="fr-FR" dirty="0"/>
          </a:p>
          <a:p>
            <a:endParaRPr lang="fr-FR" dirty="0" smtClean="0"/>
          </a:p>
          <a:p>
            <a:endParaRPr lang="fr-FR" dirty="0"/>
          </a:p>
          <a:p>
            <a:endParaRPr lang="fr-FR" dirty="0" smtClean="0"/>
          </a:p>
          <a:p>
            <a:r>
              <a:rPr lang="fr-FR" dirty="0" smtClean="0"/>
              <a:t>Et en 3d :</a:t>
            </a:r>
            <a:endParaRPr lang="fr-FR"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a:xfrm>
                <a:off x="539553" y="1772816"/>
                <a:ext cx="8280920" cy="2160240"/>
              </a:xfrm>
            </p:spPr>
            <p:txBody>
              <a:bodyPr>
                <a:normAutofit lnSpcReduction="10000"/>
              </a:bodyPr>
              <a:lstStyle/>
              <a:p>
                <a:r>
                  <a:rPr lang="fr-FR" sz="2000" dirty="0" smtClean="0"/>
                  <a:t>Soit </a:t>
                </a:r>
                <a14:m>
                  <m:oMath xmlns:m="http://schemas.openxmlformats.org/officeDocument/2006/math">
                    <m:r>
                      <a:rPr lang="fr-FR" sz="2000" b="0" i="1" smtClean="0">
                        <a:latin typeface="Cambria Math"/>
                      </a:rPr>
                      <m:t>𝐼</m:t>
                    </m:r>
                    <m:r>
                      <a:rPr lang="fr-FR" sz="2000" b="0" i="1" smtClean="0">
                        <a:latin typeface="Cambria Math"/>
                      </a:rPr>
                      <m:t>⊂</m:t>
                    </m:r>
                    <m:r>
                      <a:rPr lang="fr-FR" sz="2000" b="0" i="1" smtClean="0">
                        <a:latin typeface="Cambria Math"/>
                      </a:rPr>
                      <m:t>ℤ</m:t>
                    </m:r>
                    <m:r>
                      <a:rPr lang="fr-FR" sz="2000" b="0" i="1" smtClean="0">
                        <a:latin typeface="Cambria Math"/>
                      </a:rPr>
                      <m:t>²</m:t>
                    </m:r>
                  </m:oMath>
                </a14:m>
                <a:r>
                  <a:rPr lang="fr-FR" sz="2000" dirty="0" smtClean="0"/>
                  <a:t>. </a:t>
                </a:r>
              </a:p>
              <a:p>
                <a:r>
                  <a:rPr lang="fr-FR" sz="2000" dirty="0" smtClean="0"/>
                  <a:t>Si </a:t>
                </a:r>
                <a:r>
                  <a:rPr lang="fr-FR" sz="2000" i="1" dirty="0" smtClean="0"/>
                  <a:t>I</a:t>
                </a:r>
                <a:r>
                  <a:rPr lang="fr-FR" sz="2000" dirty="0" smtClean="0"/>
                  <a:t> est considéré avec la 8-connexité, alors </a:t>
                </a:r>
                <a14:m>
                  <m:oMath xmlns:m="http://schemas.openxmlformats.org/officeDocument/2006/math">
                    <m:sSup>
                      <m:sSupPr>
                        <m:ctrlPr>
                          <a:rPr lang="fr-FR" sz="2000" i="1" dirty="0" smtClean="0">
                            <a:latin typeface="Cambria Math"/>
                          </a:rPr>
                        </m:ctrlPr>
                      </m:sSupPr>
                      <m:e>
                        <m:r>
                          <a:rPr lang="fr-FR" sz="2000" b="0" i="1" dirty="0" smtClean="0">
                            <a:latin typeface="Cambria Math"/>
                          </a:rPr>
                          <m:t>𝐼</m:t>
                        </m:r>
                      </m:e>
                      <m:sup>
                        <m:r>
                          <a:rPr lang="fr-FR" sz="2000" b="0" i="1" dirty="0" smtClean="0">
                            <a:latin typeface="Cambria Math"/>
                          </a:rPr>
                          <m:t>𝐶</m:t>
                        </m:r>
                      </m:sup>
                    </m:sSup>
                  </m:oMath>
                </a14:m>
                <a:r>
                  <a:rPr lang="fr-FR" sz="2000" dirty="0" smtClean="0"/>
                  <a:t> </a:t>
                </a:r>
                <a:r>
                  <a:rPr lang="fr-FR" sz="2000" dirty="0"/>
                  <a:t>doit être </a:t>
                </a:r>
                <a:r>
                  <a:rPr lang="fr-FR" sz="2000" dirty="0" smtClean="0"/>
                  <a:t>considéré avec la _______</a:t>
                </a:r>
              </a:p>
              <a:p>
                <a:r>
                  <a:rPr lang="fr-FR" sz="2000" dirty="0" smtClean="0"/>
                  <a:t>________________</a:t>
                </a:r>
              </a:p>
              <a:p>
                <a:r>
                  <a:rPr lang="fr-FR" sz="2000" dirty="0" smtClean="0"/>
                  <a:t>Si </a:t>
                </a:r>
                <a:r>
                  <a:rPr lang="fr-FR" sz="2000" i="1" dirty="0"/>
                  <a:t>I</a:t>
                </a:r>
                <a:r>
                  <a:rPr lang="fr-FR" sz="2000" dirty="0"/>
                  <a:t> est considéré </a:t>
                </a:r>
                <a:r>
                  <a:rPr lang="fr-FR" sz="2000" dirty="0" smtClean="0"/>
                  <a:t>avec la 4-connexité, </a:t>
                </a:r>
                <a:r>
                  <a:rPr lang="fr-FR" sz="2000" dirty="0"/>
                  <a:t>alors </a:t>
                </a:r>
                <a14:m>
                  <m:oMath xmlns:m="http://schemas.openxmlformats.org/officeDocument/2006/math">
                    <m:sSup>
                      <m:sSupPr>
                        <m:ctrlPr>
                          <a:rPr lang="fr-FR" sz="2000" i="1" dirty="0">
                            <a:latin typeface="Cambria Math"/>
                          </a:rPr>
                        </m:ctrlPr>
                      </m:sSupPr>
                      <m:e>
                        <m:r>
                          <a:rPr lang="fr-FR" sz="2000" i="1" dirty="0">
                            <a:latin typeface="Cambria Math"/>
                          </a:rPr>
                          <m:t>𝐼</m:t>
                        </m:r>
                      </m:e>
                      <m:sup>
                        <m:r>
                          <a:rPr lang="fr-FR" sz="2000" i="1" dirty="0">
                            <a:latin typeface="Cambria Math"/>
                          </a:rPr>
                          <m:t>𝐶</m:t>
                        </m:r>
                      </m:sup>
                    </m:sSup>
                    <m:r>
                      <a:rPr lang="fr-FR" sz="2000" i="1" dirty="0">
                        <a:latin typeface="Cambria Math"/>
                      </a:rPr>
                      <m:t> </m:t>
                    </m:r>
                  </m:oMath>
                </a14:m>
                <a:r>
                  <a:rPr lang="fr-FR" sz="2000" dirty="0" smtClean="0"/>
                  <a:t>doit être considéré avec la </a:t>
                </a:r>
                <a:r>
                  <a:rPr lang="fr-FR" sz="2000" dirty="0"/>
                  <a:t>_______</a:t>
                </a:r>
              </a:p>
              <a:p>
                <a:r>
                  <a:rPr lang="fr-FR" sz="2000" dirty="0"/>
                  <a:t>________________</a:t>
                </a:r>
              </a:p>
              <a:p>
                <a:endParaRPr lang="fr-FR" sz="2000" dirty="0"/>
              </a:p>
              <a:p>
                <a:endParaRPr lang="fr-FR" sz="28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xfrm>
                <a:off x="539553" y="1772816"/>
                <a:ext cx="8280920" cy="2160240"/>
              </a:xfrm>
              <a:blipFill rotWithShape="1">
                <a:blip r:embed="rId3"/>
                <a:stretch>
                  <a:fillRect l="-587" b="-3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Content Placeholder 5"/>
              <p:cNvSpPr txBox="1">
                <a:spLocks/>
              </p:cNvSpPr>
              <p:nvPr/>
            </p:nvSpPr>
            <p:spPr>
              <a:xfrm>
                <a:off x="539553" y="4437112"/>
                <a:ext cx="8280920" cy="2160240"/>
              </a:xfrm>
              <a:prstGeom prst="rect">
                <a:avLst/>
              </a:prstGeom>
              <a:noFill/>
              <a:ln w="38100" cap="flat" cmpd="sng" algn="ctr">
                <a:solidFill>
                  <a:schemeClr val="tx1"/>
                </a:solidFill>
                <a:prstDash val="solid"/>
              </a:ln>
              <a:effectLst/>
            </p:spPr>
            <p:txBody>
              <a:bodyPr vert="horz" lIns="91440" tIns="45720" rIns="91440" bIns="45720" rtlCol="0">
                <a:no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smtClean="0"/>
                  <a:t>Soit </a:t>
                </a:r>
                <a14:m>
                  <m:oMath xmlns:m="http://schemas.openxmlformats.org/officeDocument/2006/math">
                    <m:r>
                      <a:rPr lang="fr-FR" sz="2000" i="1" smtClean="0">
                        <a:latin typeface="Cambria Math"/>
                      </a:rPr>
                      <m:t>𝐼</m:t>
                    </m:r>
                    <m:r>
                      <a:rPr lang="fr-FR" sz="2000" i="1" smtClean="0">
                        <a:latin typeface="Cambria Math"/>
                      </a:rPr>
                      <m:t>⊂</m:t>
                    </m:r>
                    <m:sSup>
                      <m:sSupPr>
                        <m:ctrlPr>
                          <a:rPr lang="fr-FR" sz="2000" i="1" smtClean="0">
                            <a:latin typeface="Cambria Math"/>
                          </a:rPr>
                        </m:ctrlPr>
                      </m:sSupPr>
                      <m:e>
                        <m:r>
                          <a:rPr lang="fr-FR" sz="2000" i="1">
                            <a:latin typeface="Cambria Math"/>
                          </a:rPr>
                          <m:t>ℤ</m:t>
                        </m:r>
                      </m:e>
                      <m:sup>
                        <m:r>
                          <a:rPr lang="fr-FR" sz="2000" b="0" i="1" smtClean="0">
                            <a:latin typeface="Cambria Math"/>
                          </a:rPr>
                          <m:t>3</m:t>
                        </m:r>
                      </m:sup>
                    </m:sSup>
                  </m:oMath>
                </a14:m>
                <a:r>
                  <a:rPr lang="fr-FR" sz="2000" dirty="0" smtClean="0"/>
                  <a:t>. </a:t>
                </a:r>
              </a:p>
              <a:p>
                <a:r>
                  <a:rPr lang="fr-FR" sz="2000" dirty="0" smtClean="0"/>
                  <a:t>Si </a:t>
                </a:r>
                <a:r>
                  <a:rPr lang="fr-FR" sz="2000" i="1" dirty="0" smtClean="0"/>
                  <a:t>I</a:t>
                </a:r>
                <a:r>
                  <a:rPr lang="fr-FR" sz="2000" dirty="0" smtClean="0"/>
                  <a:t> est considéré avec la 26-connexité, alors </a:t>
                </a:r>
                <a14:m>
                  <m:oMath xmlns:m="http://schemas.openxmlformats.org/officeDocument/2006/math">
                    <m:sSup>
                      <m:sSupPr>
                        <m:ctrlPr>
                          <a:rPr lang="fr-FR" sz="2000" i="1" dirty="0" smtClean="0">
                            <a:latin typeface="Cambria Math"/>
                          </a:rPr>
                        </m:ctrlPr>
                      </m:sSupPr>
                      <m:e>
                        <m:r>
                          <a:rPr lang="fr-FR" sz="2000" i="1" dirty="0" smtClean="0">
                            <a:latin typeface="Cambria Math"/>
                          </a:rPr>
                          <m:t>𝐼</m:t>
                        </m:r>
                      </m:e>
                      <m:sup>
                        <m:r>
                          <a:rPr lang="fr-FR" sz="2000" i="1" dirty="0" smtClean="0">
                            <a:latin typeface="Cambria Math"/>
                          </a:rPr>
                          <m:t>𝐶</m:t>
                        </m:r>
                      </m:sup>
                    </m:sSup>
                  </m:oMath>
                </a14:m>
                <a:r>
                  <a:rPr lang="fr-FR" sz="2000" dirty="0" smtClean="0"/>
                  <a:t> doit être considéré avec la </a:t>
                </a:r>
                <a:r>
                  <a:rPr lang="fr-FR" sz="2000" dirty="0"/>
                  <a:t>_______</a:t>
                </a:r>
              </a:p>
              <a:p>
                <a:r>
                  <a:rPr lang="fr-FR" sz="2000" dirty="0"/>
                  <a:t>________________</a:t>
                </a:r>
              </a:p>
              <a:p>
                <a:r>
                  <a:rPr lang="fr-FR" sz="2000" dirty="0" smtClean="0"/>
                  <a:t>Si </a:t>
                </a:r>
                <a:r>
                  <a:rPr lang="fr-FR" sz="2000" i="1" dirty="0"/>
                  <a:t>I</a:t>
                </a:r>
                <a:r>
                  <a:rPr lang="fr-FR" sz="2000" dirty="0"/>
                  <a:t> est considéré </a:t>
                </a:r>
                <a:r>
                  <a:rPr lang="fr-FR" sz="2000" dirty="0" smtClean="0"/>
                  <a:t>avec la 6-connexité, </a:t>
                </a:r>
                <a:r>
                  <a:rPr lang="fr-FR" sz="2000" dirty="0"/>
                  <a:t>alors </a:t>
                </a:r>
                <a14:m>
                  <m:oMath xmlns:m="http://schemas.openxmlformats.org/officeDocument/2006/math">
                    <m:sSup>
                      <m:sSupPr>
                        <m:ctrlPr>
                          <a:rPr lang="fr-FR" sz="2000" i="1" dirty="0">
                            <a:latin typeface="Cambria Math"/>
                          </a:rPr>
                        </m:ctrlPr>
                      </m:sSupPr>
                      <m:e>
                        <m:r>
                          <a:rPr lang="fr-FR" sz="2000" i="1" dirty="0">
                            <a:latin typeface="Cambria Math"/>
                          </a:rPr>
                          <m:t>𝐼</m:t>
                        </m:r>
                      </m:e>
                      <m:sup>
                        <m:r>
                          <a:rPr lang="fr-FR" sz="2000" i="1" dirty="0">
                            <a:latin typeface="Cambria Math"/>
                          </a:rPr>
                          <m:t>𝐶</m:t>
                        </m:r>
                      </m:sup>
                    </m:sSup>
                    <m:r>
                      <a:rPr lang="fr-FR" sz="2000" i="1" dirty="0">
                        <a:latin typeface="Cambria Math"/>
                      </a:rPr>
                      <m:t> </m:t>
                    </m:r>
                  </m:oMath>
                </a14:m>
                <a:r>
                  <a:rPr lang="fr-FR" sz="2000" dirty="0"/>
                  <a:t>doit être considéré </a:t>
                </a:r>
                <a:r>
                  <a:rPr lang="fr-FR" sz="2000" dirty="0" smtClean="0"/>
                  <a:t>avec la </a:t>
                </a:r>
                <a:r>
                  <a:rPr lang="fr-FR" sz="2000" dirty="0"/>
                  <a:t>_______</a:t>
                </a:r>
              </a:p>
              <a:p>
                <a:r>
                  <a:rPr lang="fr-FR" sz="2000" dirty="0"/>
                  <a:t>________________</a:t>
                </a:r>
              </a:p>
              <a:p>
                <a:endParaRPr lang="fr-FR" sz="2000" dirty="0"/>
              </a:p>
              <a:p>
                <a:endParaRPr lang="fr-FR" sz="2000" dirty="0"/>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539553" y="4437112"/>
                <a:ext cx="8280920" cy="2160240"/>
              </a:xfrm>
              <a:prstGeom prst="rect">
                <a:avLst/>
              </a:prstGeom>
              <a:blipFill rotWithShape="1">
                <a:blip r:embed="rId4"/>
                <a:stretch>
                  <a:fillRect l="-587" r="-513" b="-3889"/>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3666512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a:t>
            </a:r>
            <a:r>
              <a:rPr lang="fr-FR" dirty="0" smtClean="0"/>
              <a:t>conditionnelle : théorème de Jordan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116</a:t>
            </a:fld>
            <a:endParaRPr lang="fr-FR" dirty="0"/>
          </a:p>
        </p:txBody>
      </p:sp>
      <p:sp>
        <p:nvSpPr>
          <p:cNvPr id="9" name="Text Placeholder 8"/>
          <p:cNvSpPr>
            <a:spLocks noGrp="1"/>
          </p:cNvSpPr>
          <p:nvPr>
            <p:ph type="body" sz="quarter" idx="13"/>
          </p:nvPr>
        </p:nvSpPr>
        <p:spPr/>
        <p:txBody>
          <a:bodyPr/>
          <a:lstStyle/>
          <a:p>
            <a:r>
              <a:rPr lang="fr-FR" dirty="0" smtClean="0"/>
              <a:t>Les trous d’un objet sont des morceaux du complémentaire : </a:t>
            </a:r>
            <a:r>
              <a:rPr lang="fr-FR" b="1" dirty="0" smtClean="0"/>
              <a:t>la recherche et le bouchage des trous d’un objet est donc une opération relative au complémentaire</a:t>
            </a:r>
            <a:r>
              <a:rPr lang="fr-FR" dirty="0" smtClean="0"/>
              <a:t> de l’objet.</a:t>
            </a:r>
          </a:p>
          <a:p>
            <a:r>
              <a:rPr lang="fr-FR" dirty="0" smtClean="0"/>
              <a:t>L’objet ci-dessous est une courbe fermée s’il est considéré avec la 8-connexité. Dans ce cas, pour boucher ses trous, il faut utiliser la ______</a:t>
            </a:r>
          </a:p>
          <a:p>
            <a:r>
              <a:rPr lang="fr-FR" dirty="0" smtClean="0"/>
              <a:t>_______________________________________________________</a:t>
            </a:r>
            <a:endParaRPr lang="fr-FR" dirty="0"/>
          </a:p>
        </p:txBody>
      </p:sp>
      <p:graphicFrame>
        <p:nvGraphicFramePr>
          <p:cNvPr id="7" name="Object 6"/>
          <p:cNvGraphicFramePr>
            <a:graphicFrameLocks noChangeAspect="1"/>
          </p:cNvGraphicFramePr>
          <p:nvPr>
            <p:extLst>
              <p:ext uri="{D42A27DB-BD31-4B8C-83A1-F6EECF244321}">
                <p14:modId xmlns:p14="http://schemas.microsoft.com/office/powerpoint/2010/main" val="2634434999"/>
              </p:ext>
            </p:extLst>
          </p:nvPr>
        </p:nvGraphicFramePr>
        <p:xfrm>
          <a:off x="1187624" y="4221088"/>
          <a:ext cx="1944216" cy="2146292"/>
        </p:xfrm>
        <a:graphic>
          <a:graphicData uri="http://schemas.openxmlformats.org/presentationml/2006/ole">
            <mc:AlternateContent xmlns:mc="http://schemas.openxmlformats.org/markup-compatibility/2006">
              <mc:Choice xmlns:v="urn:schemas-microsoft-com:vml" Requires="v">
                <p:oleObj spid="_x0000_s33921" name="Worksheet" r:id="rId5" imgW="2009789" imgH="2219400" progId="Excel.Sheet.12">
                  <p:embed/>
                </p:oleObj>
              </mc:Choice>
              <mc:Fallback>
                <p:oleObj name="Worksheet" r:id="rId5" imgW="2009789" imgH="2219400"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4221088"/>
                        <a:ext cx="1944216" cy="2146292"/>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1" name="TextBox 10"/>
              <p:cNvSpPr txBox="1"/>
              <p:nvPr/>
            </p:nvSpPr>
            <p:spPr>
              <a:xfrm>
                <a:off x="3275857" y="4907776"/>
                <a:ext cx="5688632" cy="707886"/>
              </a:xfrm>
              <a:prstGeom prst="rect">
                <a:avLst/>
              </a:prstGeom>
              <a:noFill/>
            </p:spPr>
            <p:txBody>
              <a:bodyPr wrap="square" rtlCol="0">
                <a:spAutoFit/>
              </a:bodyPr>
              <a:lstStyle/>
              <a:p>
                <a:r>
                  <a:rPr lang="fr-FR" sz="2000" dirty="0" smtClean="0"/>
                  <a:t>Voilà pourquoi on ne remplissait pas le trou lorsque l’élément structurant était</a:t>
                </a:r>
                <a:r>
                  <a:rPr lang="fr-FR" sz="2000" dirty="0" smtClean="0">
                    <a:solidFill>
                      <a:schemeClr val="tx1"/>
                    </a:solidFill>
                  </a:rPr>
                  <a:t> </a:t>
                </a:r>
                <a14:m>
                  <m:oMath xmlns:m="http://schemas.openxmlformats.org/officeDocument/2006/math">
                    <m:sSub>
                      <m:sSubPr>
                        <m:ctrlPr>
                          <a:rPr lang="fr-FR" sz="2000" i="1">
                            <a:solidFill>
                              <a:schemeClr val="tx1"/>
                            </a:solidFill>
                            <a:latin typeface="Cambria Math"/>
                          </a:rPr>
                        </m:ctrlPr>
                      </m:sSubPr>
                      <m:e>
                        <m:r>
                          <m:rPr>
                            <m:sty m:val="p"/>
                          </m:rPr>
                          <a:rPr lang="el-GR" sz="2000" b="0" i="0">
                            <a:solidFill>
                              <a:schemeClr val="tx1"/>
                            </a:solidFill>
                            <a:latin typeface="Cambria Math"/>
                            <a:ea typeface="Cambria Math"/>
                          </a:rPr>
                          <m:t>Γ</m:t>
                        </m:r>
                      </m:e>
                      <m:sub>
                        <m:r>
                          <a:rPr lang="fr-FR" sz="2000" b="0" i="0" smtClean="0">
                            <a:solidFill>
                              <a:schemeClr val="tx1"/>
                            </a:solidFill>
                            <a:latin typeface="Cambria Math"/>
                          </a:rPr>
                          <m:t>8</m:t>
                        </m:r>
                      </m:sub>
                    </m:sSub>
                  </m:oMath>
                </a14:m>
                <a:r>
                  <a:rPr lang="fr-FR" sz="2000" dirty="0" smtClean="0"/>
                  <a:t>.</a:t>
                </a:r>
                <a:endParaRPr lang="fr-FR"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75856" y="4907775"/>
                <a:ext cx="5688632" cy="707886"/>
              </a:xfrm>
              <a:prstGeom prst="rect">
                <a:avLst/>
              </a:prstGeom>
              <a:blipFill rotWithShape="1">
                <a:blip r:embed="rId7"/>
                <a:stretch>
                  <a:fillRect l="-1071" t="-4310" b="-15517"/>
                </a:stretch>
              </a:blipFill>
            </p:spPr>
            <p:txBody>
              <a:bodyPr/>
              <a:lstStyle/>
              <a:p>
                <a:r>
                  <a:rPr lang="fr-FR">
                    <a:noFill/>
                  </a:rPr>
                  <a:t> </a:t>
                </a:r>
              </a:p>
            </p:txBody>
          </p:sp>
        </mc:Fallback>
      </mc:AlternateContent>
    </p:spTree>
    <p:extLst>
      <p:ext uri="{BB962C8B-B14F-4D97-AF65-F5344CB8AC3E}">
        <p14:creationId xmlns:p14="http://schemas.microsoft.com/office/powerpoint/2010/main" val="17056773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fermeture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117</a:t>
            </a:fld>
            <a:endParaRPr lang="fr-FR" dirty="0"/>
          </a:p>
        </p:txBody>
      </p:sp>
      <p:sp>
        <p:nvSpPr>
          <p:cNvPr id="6" name="Text Placeholder 5"/>
          <p:cNvSpPr>
            <a:spLocks noGrp="1"/>
          </p:cNvSpPr>
          <p:nvPr>
            <p:ph type="body" sz="quarter" idx="13"/>
          </p:nvPr>
        </p:nvSpPr>
        <p:spPr/>
        <p:txBody>
          <a:bodyPr/>
          <a:lstStyle/>
          <a:p>
            <a:r>
              <a:rPr lang="fr-FR" dirty="0" smtClean="0"/>
              <a:t>On peut définir maintenant </a:t>
            </a:r>
            <a:r>
              <a:rPr lang="fr-FR" b="1" dirty="0" smtClean="0"/>
              <a:t>la fermeture par reconstruction</a:t>
            </a:r>
            <a:r>
              <a:rPr lang="fr-FR" dirty="0" smtClean="0"/>
              <a:t>, qui consiste à effectuer une fermeture puis à contraindre, à l’aide d’une reconstruction géodésique supérieure, le résultat à l’objet de départ.</a:t>
            </a:r>
          </a:p>
          <a:p>
            <a:endParaRPr lang="fr-FR" dirty="0"/>
          </a:p>
          <a:p>
            <a:endParaRPr lang="fr-FR" dirty="0" smtClean="0"/>
          </a:p>
          <a:p>
            <a:endParaRPr lang="fr-FR" dirty="0"/>
          </a:p>
          <a:p>
            <a:endParaRPr lang="fr-FR" dirty="0" smtClean="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286299"/>
                <a:ext cx="8064896" cy="2302942"/>
              </a:xfrm>
            </p:spPr>
            <p:txBody>
              <a:bodyPr>
                <a:noAutofit/>
              </a:bodyPr>
              <a:lstStyle/>
              <a:p>
                <a:r>
                  <a:rPr lang="fr-FR" sz="2800" dirty="0" smtClean="0"/>
                  <a:t>Soient </a:t>
                </a:r>
                <a14:m>
                  <m:oMath xmlns:m="http://schemas.openxmlformats.org/officeDocument/2006/math">
                    <m:r>
                      <a:rPr lang="fr-FR" sz="2800" b="0" i="1" smtClean="0">
                        <a:latin typeface="Cambria Math"/>
                      </a:rPr>
                      <m:t>𝐴</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et </a:t>
                </a:r>
                <a14:m>
                  <m:oMath xmlns:m="http://schemas.openxmlformats.org/officeDocument/2006/math">
                    <m:r>
                      <a:rPr lang="fr-FR" sz="2800" b="0" i="1" smtClean="0">
                        <a:latin typeface="Cambria Math"/>
                      </a:rPr>
                      <m:t>𝐸</m:t>
                    </m:r>
                    <m:r>
                      <a:rPr lang="fr-FR" sz="2800" b="0" i="1" smtClean="0">
                        <a:latin typeface="Cambria Math"/>
                      </a:rPr>
                      <m:t>,</m:t>
                    </m:r>
                    <m:r>
                      <a:rPr lang="fr-FR" sz="2800" b="0" i="1" smtClean="0">
                        <a:latin typeface="Cambria Math"/>
                      </a:rPr>
                      <m:t>𝐵</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(deux éléments structurants). </a:t>
                </a:r>
                <a:r>
                  <a:rPr lang="fr-FR" sz="2800" b="1" dirty="0" smtClean="0">
                    <a:solidFill>
                      <a:schemeClr val="tx1"/>
                    </a:solidFill>
                  </a:rPr>
                  <a:t>La fermeture par reconstruction</a:t>
                </a:r>
                <a:r>
                  <a:rPr lang="fr-FR" sz="2800" b="1" dirty="0" smtClean="0">
                    <a:solidFill>
                      <a:srgbClr val="C00000"/>
                    </a:solidFill>
                  </a:rPr>
                  <a:t> </a:t>
                </a:r>
                <a:r>
                  <a:rPr lang="fr-FR" sz="2800" dirty="0" smtClean="0"/>
                  <a:t>(sous E) de </a:t>
                </a:r>
                <a:r>
                  <a:rPr lang="fr-FR" sz="2800" i="1" dirty="0" smtClean="0"/>
                  <a:t>A</a:t>
                </a:r>
                <a:r>
                  <a:rPr lang="fr-FR" sz="2800" dirty="0" smtClean="0"/>
                  <a:t> par </a:t>
                </a:r>
                <a:r>
                  <a:rPr lang="fr-FR" sz="2800" i="1" dirty="0" smtClean="0"/>
                  <a:t>B</a:t>
                </a:r>
                <a:r>
                  <a:rPr lang="fr-FR" sz="2800" dirty="0" smtClean="0"/>
                  <a:t> est</a:t>
                </a:r>
              </a:p>
              <a:p>
                <a:pPr algn="ctr"/>
                <a14:m>
                  <m:oMath xmlns:m="http://schemas.openxmlformats.org/officeDocument/2006/math">
                    <m:r>
                      <a:rPr lang="fr-FR" sz="2800" b="0" i="1" smtClean="0">
                        <a:latin typeface="Cambria Math"/>
                      </a:rPr>
                      <m:t>𝐴</m:t>
                    </m:r>
                    <m:sSub>
                      <m:sSubPr>
                        <m:ctrlPr>
                          <a:rPr lang="fr-FR" sz="2800" b="0" i="1" smtClean="0">
                            <a:latin typeface="Cambria Math"/>
                          </a:rPr>
                        </m:ctrlPr>
                      </m:sSubPr>
                      <m:e>
                        <m:r>
                          <a:rPr lang="fr-FR" sz="2800" b="0" i="1" smtClean="0">
                            <a:latin typeface="Cambria Math"/>
                          </a:rPr>
                          <m:t>•</m:t>
                        </m:r>
                      </m:e>
                      <m:sub>
                        <m:r>
                          <a:rPr lang="fr-FR" sz="2800" b="0" i="1" smtClean="0">
                            <a:latin typeface="Cambria Math"/>
                          </a:rPr>
                          <m:t>𝐸</m:t>
                        </m:r>
                      </m:sub>
                    </m:sSub>
                    <m:r>
                      <a:rPr lang="fr-FR" sz="2800" b="0" i="1" smtClean="0">
                        <a:latin typeface="Cambria Math"/>
                      </a:rPr>
                      <m:t>𝐵</m:t>
                    </m:r>
                    <m:r>
                      <a:rPr lang="fr-FR" sz="2800" b="0" i="1" smtClean="0">
                        <a:latin typeface="Cambria Math"/>
                      </a:rPr>
                      <m:t>=</m:t>
                    </m:r>
                  </m:oMath>
                </a14:m>
                <a:r>
                  <a:rPr lang="fr-FR" sz="2800" dirty="0" smtClean="0"/>
                  <a:t>________________</a:t>
                </a:r>
                <a:endParaRPr lang="fr-FR" sz="2800"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3286299"/>
                <a:ext cx="8064896" cy="2302942"/>
              </a:xfrm>
              <a:blipFill rotWithShape="1">
                <a:blip r:embed="rId2"/>
                <a:stretch>
                  <a:fillRect l="-1355" r="-1355" b="-2604"/>
                </a:stretch>
              </a:blipFill>
            </p:spPr>
            <p:txBody>
              <a:bodyPr/>
              <a:lstStyle/>
              <a:p>
                <a:r>
                  <a:rPr lang="fr-FR">
                    <a:noFill/>
                  </a:rPr>
                  <a:t> </a:t>
                </a:r>
              </a:p>
            </p:txBody>
          </p:sp>
        </mc:Fallback>
      </mc:AlternateContent>
    </p:spTree>
    <p:extLst>
      <p:ext uri="{BB962C8B-B14F-4D97-AF65-F5344CB8AC3E}">
        <p14:creationId xmlns:p14="http://schemas.microsoft.com/office/powerpoint/2010/main" val="37515369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Propriétés des filtres par reconstruction</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5</a:t>
            </a:r>
            <a:endParaRPr lang="fr-FR" dirty="0"/>
          </a:p>
        </p:txBody>
      </p:sp>
    </p:spTree>
    <p:extLst>
      <p:ext uri="{BB962C8B-B14F-4D97-AF65-F5344CB8AC3E}">
        <p14:creationId xmlns:p14="http://schemas.microsoft.com/office/powerpoint/2010/main" val="423430066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119</a:t>
            </a:fld>
            <a:endParaRPr lang="fr-FR" dirty="0"/>
          </a:p>
        </p:txBody>
      </p:sp>
      <p:sp>
        <p:nvSpPr>
          <p:cNvPr id="6" name="Text Placeholder 5"/>
          <p:cNvSpPr>
            <a:spLocks noGrp="1"/>
          </p:cNvSpPr>
          <p:nvPr>
            <p:ph type="body" sz="quarter" idx="13"/>
          </p:nvPr>
        </p:nvSpPr>
        <p:spPr/>
        <p:txBody>
          <a:bodyPr/>
          <a:lstStyle/>
          <a:p>
            <a:r>
              <a:rPr lang="fr-FR" dirty="0" smtClean="0"/>
              <a:t>On rappelle la définition d’une </a:t>
            </a:r>
            <a:r>
              <a:rPr lang="fr-FR" b="1" dirty="0" smtClean="0"/>
              <a:t>partition</a:t>
            </a:r>
            <a:r>
              <a:rPr lang="fr-FR" dirty="0" smtClean="0"/>
              <a:t> :</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564905"/>
                <a:ext cx="8064896" cy="2880320"/>
              </a:xfrm>
            </p:spPr>
            <p:txBody>
              <a:bodyPr>
                <a:noAutofit/>
              </a:bodyPr>
              <a:lstStyle/>
              <a:p>
                <a:r>
                  <a:rPr lang="fr-FR" dirty="0" smtClean="0"/>
                  <a:t>Soit un ensemble </a:t>
                </a:r>
                <a:r>
                  <a:rPr lang="fr-FR" i="1" dirty="0" smtClean="0"/>
                  <a:t>I</a:t>
                </a:r>
                <a:r>
                  <a:rPr lang="fr-FR" dirty="0" smtClean="0"/>
                  <a:t>, et un ensemble </a:t>
                </a:r>
                <a14:m>
                  <m:oMath xmlns:m="http://schemas.openxmlformats.org/officeDocument/2006/math">
                    <m:r>
                      <a:rPr lang="fr-FR" b="0" i="1" smtClean="0">
                        <a:latin typeface="Cambria Math"/>
                      </a:rPr>
                      <m:t>𝑃</m:t>
                    </m:r>
                    <m:r>
                      <a:rPr lang="fr-FR" b="0" i="1" smtClean="0">
                        <a:latin typeface="Cambria Math"/>
                      </a:rPr>
                      <m:t>={</m:t>
                    </m:r>
                    <m:sSub>
                      <m:sSubPr>
                        <m:ctrlPr>
                          <a:rPr lang="fr-FR" b="0" i="1" smtClean="0">
                            <a:latin typeface="Cambria Math"/>
                          </a:rPr>
                        </m:ctrlPr>
                      </m:sSubPr>
                      <m:e>
                        <m:r>
                          <a:rPr lang="fr-FR" b="0" i="1" smtClean="0">
                            <a:latin typeface="Cambria Math"/>
                          </a:rPr>
                          <m:t>𝑃</m:t>
                        </m:r>
                      </m:e>
                      <m:sub>
                        <m:r>
                          <a:rPr lang="fr-FR" b="0" i="1" smtClean="0">
                            <a:latin typeface="Cambria Math"/>
                          </a:rPr>
                          <m:t>1</m:t>
                        </m:r>
                      </m:sub>
                    </m:sSub>
                    <m:r>
                      <a:rPr lang="fr-FR" b="0" i="1" smtClean="0">
                        <a:latin typeface="Cambria Math"/>
                      </a:rPr>
                      <m:t>,…, </m:t>
                    </m:r>
                    <m:sSub>
                      <m:sSubPr>
                        <m:ctrlPr>
                          <a:rPr lang="fr-FR" b="0" i="1" smtClean="0">
                            <a:latin typeface="Cambria Math"/>
                          </a:rPr>
                        </m:ctrlPr>
                      </m:sSubPr>
                      <m:e>
                        <m:r>
                          <a:rPr lang="fr-FR" b="0" i="1" smtClean="0">
                            <a:latin typeface="Cambria Math"/>
                          </a:rPr>
                          <m:t>𝑃</m:t>
                        </m:r>
                      </m:e>
                      <m:sub>
                        <m:r>
                          <a:rPr lang="fr-FR" b="0" i="1" smtClean="0">
                            <a:latin typeface="Cambria Math"/>
                          </a:rPr>
                          <m:t>𝑘</m:t>
                        </m:r>
                      </m:sub>
                    </m:sSub>
                    <m:r>
                      <a:rPr lang="fr-FR" b="0" i="1" smtClean="0">
                        <a:latin typeface="Cambria Math"/>
                      </a:rPr>
                      <m:t>}</m:t>
                    </m:r>
                  </m:oMath>
                </a14:m>
                <a:r>
                  <a:rPr lang="fr-FR" dirty="0" smtClean="0"/>
                  <a:t> de sous-ensembles de </a:t>
                </a:r>
                <a:r>
                  <a:rPr lang="fr-FR" i="1" dirty="0" smtClean="0"/>
                  <a:t>I</a:t>
                </a:r>
                <a:r>
                  <a:rPr lang="fr-FR" dirty="0" smtClean="0"/>
                  <a:t>. On dit que </a:t>
                </a:r>
                <a:r>
                  <a:rPr lang="fr-FR" i="1" dirty="0" smtClean="0"/>
                  <a:t>P</a:t>
                </a:r>
                <a:r>
                  <a:rPr lang="fr-FR" dirty="0" smtClean="0"/>
                  <a:t> est une </a:t>
                </a:r>
                <a:r>
                  <a:rPr lang="fr-FR" b="1" dirty="0" smtClean="0">
                    <a:solidFill>
                      <a:schemeClr val="tx1"/>
                    </a:solidFill>
                  </a:rPr>
                  <a:t>partition</a:t>
                </a:r>
                <a:r>
                  <a:rPr lang="fr-FR" dirty="0" smtClean="0">
                    <a:solidFill>
                      <a:schemeClr val="tx1"/>
                    </a:solidFill>
                  </a:rPr>
                  <a:t> </a:t>
                </a:r>
                <a:r>
                  <a:rPr lang="fr-FR" dirty="0" smtClean="0"/>
                  <a:t>de </a:t>
                </a:r>
                <a:r>
                  <a:rPr lang="fr-FR" i="1" dirty="0" smtClean="0"/>
                  <a:t>I </a:t>
                </a:r>
                <a:r>
                  <a:rPr lang="fr-FR" dirty="0" smtClean="0"/>
                  <a:t>si</a:t>
                </a:r>
              </a:p>
              <a:p>
                <a:pPr algn="ctr"/>
                <a14:m>
                  <m:oMathPara xmlns:m="http://schemas.openxmlformats.org/officeDocument/2006/math">
                    <m:oMathParaPr>
                      <m:jc m:val="center"/>
                    </m:oMathParaPr>
                    <m:oMath xmlns:m="http://schemas.openxmlformats.org/officeDocument/2006/math">
                      <m:d>
                        <m:dPr>
                          <m:begChr m:val="{"/>
                          <m:endChr m:val=""/>
                          <m:ctrlPr>
                            <a:rPr lang="fr-FR" i="1" smtClean="0">
                              <a:latin typeface="Cambria Math"/>
                            </a:rPr>
                          </m:ctrlPr>
                        </m:dPr>
                        <m:e>
                          <m:m>
                            <m:mPr>
                              <m:mcs>
                                <m:mc>
                                  <m:mcPr>
                                    <m:count m:val="1"/>
                                    <m:mcJc m:val="center"/>
                                  </m:mcPr>
                                </m:mc>
                              </m:mcs>
                              <m:ctrlPr>
                                <a:rPr lang="fr-FR" i="1" smtClean="0">
                                  <a:latin typeface="Cambria Math"/>
                                </a:rPr>
                              </m:ctrlPr>
                            </m:mPr>
                            <m:mr>
                              <m:e>
                                <m:r>
                                  <m:rPr>
                                    <m:brk m:alnAt="7"/>
                                  </m:rPr>
                                  <a:rPr lang="fr-FR" i="1" smtClean="0">
                                    <a:latin typeface="Cambria Math"/>
                                    <a:ea typeface="Cambria Math"/>
                                  </a:rPr>
                                  <m:t>∀</m:t>
                                </m:r>
                                <m:r>
                                  <a:rPr lang="fr-FR" b="0" i="1" smtClean="0">
                                    <a:latin typeface="Cambria Math"/>
                                    <a:ea typeface="Cambria Math"/>
                                  </a:rPr>
                                  <m:t>𝑖</m:t>
                                </m:r>
                                <m:r>
                                  <a:rPr lang="fr-FR" b="0" i="1" smtClean="0">
                                    <a:latin typeface="Cambria Math"/>
                                    <a:ea typeface="Cambria Math"/>
                                  </a:rPr>
                                  <m:t>,</m:t>
                                </m:r>
                                <m:r>
                                  <a:rPr lang="fr-FR" b="0" i="1" smtClean="0">
                                    <a:latin typeface="Cambria Math"/>
                                    <a:ea typeface="Cambria Math"/>
                                  </a:rPr>
                                  <m:t>𝑗</m:t>
                                </m:r>
                                <m:r>
                                  <a:rPr lang="fr-FR" b="0" i="1" smtClean="0">
                                    <a:latin typeface="Cambria Math"/>
                                    <a:ea typeface="Cambria Math"/>
                                  </a:rPr>
                                  <m:t>∈</m:t>
                                </m:r>
                                <m:d>
                                  <m:dPr>
                                    <m:begChr m:val="["/>
                                    <m:endChr m:val="]"/>
                                    <m:ctrlPr>
                                      <a:rPr lang="fr-FR" b="0" i="1" smtClean="0">
                                        <a:latin typeface="Cambria Math"/>
                                        <a:ea typeface="Cambria Math"/>
                                      </a:rPr>
                                    </m:ctrlPr>
                                  </m:dPr>
                                  <m:e>
                                    <m:r>
                                      <a:rPr lang="fr-FR" b="0" i="1" smtClean="0">
                                        <a:latin typeface="Cambria Math"/>
                                        <a:ea typeface="Cambria Math"/>
                                      </a:rPr>
                                      <m:t>1;</m:t>
                                    </m:r>
                                    <m:r>
                                      <a:rPr lang="fr-FR" b="0" i="1" smtClean="0">
                                        <a:latin typeface="Cambria Math"/>
                                        <a:ea typeface="Cambria Math"/>
                                      </a:rPr>
                                      <m:t>𝑘</m:t>
                                    </m:r>
                                  </m:e>
                                </m:d>
                                <m:r>
                                  <a:rPr lang="fr-FR" b="0" i="1" smtClean="0">
                                    <a:latin typeface="Cambria Math"/>
                                    <a:ea typeface="Cambria Math"/>
                                  </a:rPr>
                                  <m:t>, </m:t>
                                </m:r>
                                <m:r>
                                  <a:rPr lang="fr-FR" b="0" i="1" smtClean="0">
                                    <a:latin typeface="Cambria Math"/>
                                    <a:ea typeface="Cambria Math"/>
                                  </a:rPr>
                                  <m:t>𝑖</m:t>
                                </m:r>
                                <m:r>
                                  <a:rPr lang="fr-FR" b="0" i="1" smtClean="0">
                                    <a:latin typeface="Cambria Math"/>
                                    <a:ea typeface="Cambria Math"/>
                                  </a:rPr>
                                  <m:t>≠</m:t>
                                </m:r>
                                <m:r>
                                  <a:rPr lang="fr-FR" b="0" i="1" smtClean="0">
                                    <a:latin typeface="Cambria Math"/>
                                    <a:ea typeface="Cambria Math"/>
                                  </a:rPr>
                                  <m:t>𝑗</m:t>
                                </m:r>
                                <m:r>
                                  <a:rPr lang="fr-FR" b="0" i="1" smtClean="0">
                                    <a:latin typeface="Cambria Math"/>
                                    <a:ea typeface="Cambria Math"/>
                                  </a:rPr>
                                  <m:t>↔                   </m:t>
                                </m:r>
                              </m:e>
                            </m:mr>
                            <m:mr>
                              <m:e>
                                <m:m>
                                  <m:mPr>
                                    <m:mcs>
                                      <m:mc>
                                        <m:mcPr>
                                          <m:count m:val="1"/>
                                          <m:mcJc m:val="center"/>
                                        </m:mcPr>
                                      </m:mc>
                                    </m:mcs>
                                    <m:ctrlPr>
                                      <a:rPr lang="fr-FR" b="0" i="1" smtClean="0">
                                        <a:latin typeface="Cambria Math"/>
                                        <a:ea typeface="Cambria Math"/>
                                      </a:rPr>
                                    </m:ctrlPr>
                                  </m:mPr>
                                  <m:mr>
                                    <m:e/>
                                  </m:mr>
                                  <m:mr>
                                    <m:e/>
                                  </m:mr>
                                  <m:mr>
                                    <m:e/>
                                  </m:mr>
                                </m:m>
                              </m:e>
                            </m:mr>
                          </m:m>
                        </m:e>
                      </m:d>
                    </m:oMath>
                  </m:oMathPara>
                </a14:m>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564905"/>
                <a:ext cx="8064896" cy="2880320"/>
              </a:xfrm>
              <a:blipFill rotWithShape="1">
                <a:blip r:embed="rId2"/>
                <a:stretch>
                  <a:fillRect l="-979" r="-979"/>
                </a:stretch>
              </a:blipFill>
            </p:spPr>
            <p:txBody>
              <a:bodyPr/>
              <a:lstStyle/>
              <a:p>
                <a:r>
                  <a:rPr lang="fr-FR">
                    <a:noFill/>
                  </a:rPr>
                  <a:t> </a:t>
                </a:r>
              </a:p>
            </p:txBody>
          </p:sp>
        </mc:Fallback>
      </mc:AlternateContent>
      <p:cxnSp>
        <p:nvCxnSpPr>
          <p:cNvPr id="4" name="Straight Connector 3"/>
          <p:cNvCxnSpPr/>
          <p:nvPr/>
        </p:nvCxnSpPr>
        <p:spPr>
          <a:xfrm>
            <a:off x="5436097" y="4149080"/>
            <a:ext cx="22322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49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Les images binaires</a:t>
            </a:r>
            <a:endParaRPr lang="fr-FR" dirty="0"/>
          </a:p>
        </p:txBody>
      </p:sp>
      <p:sp>
        <p:nvSpPr>
          <p:cNvPr id="5" name="Text Placeholder 4"/>
          <p:cNvSpPr>
            <a:spLocks noGrp="1"/>
          </p:cNvSpPr>
          <p:nvPr>
            <p:ph type="body" sz="quarter" idx="14"/>
          </p:nvPr>
        </p:nvSpPr>
        <p:spPr/>
        <p:txBody>
          <a:bodyPr/>
          <a:lstStyle/>
          <a:p>
            <a:r>
              <a:rPr lang="fr-FR" dirty="0" smtClean="0"/>
              <a:t>2</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12153930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120</a:t>
            </a:fld>
            <a:endParaRPr lang="fr-FR" dirty="0"/>
          </a:p>
        </p:txBody>
      </p:sp>
      <p:sp>
        <p:nvSpPr>
          <p:cNvPr id="6" name="Text Placeholder 5"/>
          <p:cNvSpPr>
            <a:spLocks noGrp="1"/>
          </p:cNvSpPr>
          <p:nvPr>
            <p:ph type="body" sz="quarter" idx="13"/>
          </p:nvPr>
        </p:nvSpPr>
        <p:spPr/>
        <p:txBody>
          <a:bodyPr/>
          <a:lstStyle/>
          <a:p>
            <a:r>
              <a:rPr lang="fr-FR" dirty="0" smtClean="0"/>
              <a:t>On rappelle aussi une relation d’ordre (partielle) entre les partitions : </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061620"/>
                <a:ext cx="8064896" cy="1079351"/>
              </a:xfrm>
            </p:spPr>
            <p:txBody>
              <a:bodyPr>
                <a:normAutofit fontScale="92500"/>
              </a:bodyPr>
              <a:lstStyle/>
              <a:p>
                <a:r>
                  <a:rPr lang="fr-FR" dirty="0" smtClean="0"/>
                  <a:t>Soit un ensemble </a:t>
                </a:r>
                <a:r>
                  <a:rPr lang="fr-FR" i="1" dirty="0" smtClean="0"/>
                  <a:t>I</a:t>
                </a:r>
                <a:r>
                  <a:rPr lang="fr-FR" dirty="0" smtClean="0"/>
                  <a:t>, et deux partitions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r>
                      <a:rPr lang="fr-FR" b="0" i="1" smtClean="0">
                        <a:latin typeface="Cambria Math"/>
                      </a:rPr>
                      <m:t>,</m:t>
                    </m:r>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de </a:t>
                </a:r>
                <a:r>
                  <a:rPr lang="fr-FR" i="1" dirty="0" smtClean="0"/>
                  <a:t>I</a:t>
                </a:r>
                <a:r>
                  <a:rPr lang="fr-FR" dirty="0" smtClean="0"/>
                  <a:t>. On dit que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a:t>
                </a:r>
                <a:r>
                  <a:rPr lang="fr-FR" b="1" dirty="0" smtClean="0">
                    <a:solidFill>
                      <a:schemeClr val="tx1"/>
                    </a:solidFill>
                  </a:rPr>
                  <a:t>est plus fine</a:t>
                </a:r>
                <a:r>
                  <a:rPr lang="fr-FR" b="1" dirty="0" smtClean="0">
                    <a:solidFill>
                      <a:srgbClr val="C00000"/>
                    </a:solidFill>
                  </a:rPr>
                  <a:t> </a:t>
                </a:r>
                <a:r>
                  <a:rPr lang="fr-FR" dirty="0" smtClean="0"/>
                  <a:t>que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si chaque élément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est inclus dans un élément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a:t>
                </a:r>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061620"/>
                <a:ext cx="8064896" cy="1079351"/>
              </a:xfrm>
              <a:blipFill rotWithShape="1">
                <a:blip r:embed="rId3"/>
                <a:stretch>
                  <a:fillRect l="-753" r="-82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 y="4955197"/>
                <a:ext cx="2641820" cy="923330"/>
              </a:xfrm>
              <a:prstGeom prst="rect">
                <a:avLst/>
              </a:prstGeom>
              <a:noFill/>
            </p:spPr>
            <p:txBody>
              <a:bodyPr wrap="square" rtlCol="0">
                <a:spAutoFit/>
              </a:bodyPr>
              <a:lstStyle/>
              <a:p>
                <a:pPr algn="ct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 Chaque motif représente un élément de la partition</a:t>
                </a:r>
                <a:endParaRPr lang="fr-FR" dirty="0"/>
              </a:p>
            </p:txBody>
          </p:sp>
        </mc:Choice>
        <mc:Fallback xmlns="">
          <p:sp>
            <p:nvSpPr>
              <p:cNvPr id="9" name="TextBox 8"/>
              <p:cNvSpPr txBox="1">
                <a:spLocks noRot="1" noChangeAspect="1" noMove="1" noResize="1" noEditPoints="1" noAdjustHandles="1" noChangeArrowheads="1" noChangeShapeType="1" noTextEdit="1"/>
              </p:cNvSpPr>
              <p:nvPr/>
            </p:nvSpPr>
            <p:spPr>
              <a:xfrm>
                <a:off x="0" y="4955195"/>
                <a:ext cx="2641820" cy="923330"/>
              </a:xfrm>
              <a:prstGeom prst="rect">
                <a:avLst/>
              </a:prstGeom>
              <a:blipFill rotWithShape="1">
                <a:blip r:embed="rId4"/>
                <a:stretch>
                  <a:fillRect l="-924" t="-3311" r="-3464" b="-9272"/>
                </a:stretch>
              </a:blipFill>
            </p:spPr>
            <p:txBody>
              <a:bodyPr/>
              <a:lstStyle/>
              <a:p>
                <a:r>
                  <a:rPr lang="fr-FR">
                    <a:noFill/>
                  </a:rPr>
                  <a:t> </a:t>
                </a:r>
              </a:p>
            </p:txBody>
          </p:sp>
        </mc:Fallback>
      </mc:AlternateContent>
      <p:grpSp>
        <p:nvGrpSpPr>
          <p:cNvPr id="28" name="Group 27"/>
          <p:cNvGrpSpPr/>
          <p:nvPr/>
        </p:nvGrpSpPr>
        <p:grpSpPr>
          <a:xfrm>
            <a:off x="49532" y="3534317"/>
            <a:ext cx="2592288" cy="1408852"/>
            <a:chOff x="755576" y="3429000"/>
            <a:chExt cx="3312368" cy="1800200"/>
          </a:xfrm>
        </p:grpSpPr>
        <p:sp>
          <p:nvSpPr>
            <p:cNvPr id="8" name="Rectangle 7"/>
            <p:cNvSpPr/>
            <p:nvPr/>
          </p:nvSpPr>
          <p:spPr>
            <a:xfrm>
              <a:off x="75557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331640" y="3789040"/>
              <a:ext cx="1008112" cy="792088"/>
            </a:xfrm>
            <a:prstGeom prst="rect">
              <a:avLst/>
            </a:prstGeom>
            <a:pattFill prst="pct4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987824" y="3645024"/>
              <a:ext cx="720080" cy="144016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18" name="TextBox 17"/>
              <p:cNvSpPr txBox="1"/>
              <p:nvPr/>
            </p:nvSpPr>
            <p:spPr>
              <a:xfrm>
                <a:off x="2771800" y="4941168"/>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m:oMathPara>
                </a14:m>
                <a:endParaRPr lang="fr-FR" dirty="0"/>
              </a:p>
            </p:txBody>
          </p:sp>
        </mc:Choice>
        <mc:Fallback xmlns="">
          <p:sp>
            <p:nvSpPr>
              <p:cNvPr id="18" name="TextBox 17"/>
              <p:cNvSpPr txBox="1">
                <a:spLocks noRot="1" noChangeAspect="1" noMove="1" noResize="1" noEditPoints="1" noAdjustHandles="1" noChangeArrowheads="1" noChangeShapeType="1" noTextEdit="1"/>
              </p:cNvSpPr>
              <p:nvPr/>
            </p:nvSpPr>
            <p:spPr>
              <a:xfrm>
                <a:off x="2771800" y="4941168"/>
                <a:ext cx="3312368" cy="369332"/>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 y="5949280"/>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1" i="1" smtClean="0">
                          <a:latin typeface="Cambria Math"/>
                        </a:rPr>
                        <m:t>_____________________________</m:t>
                      </m:r>
                    </m:oMath>
                  </m:oMathPara>
                </a14:m>
                <a:endParaRPr lang="fr-FR"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1" y="5949280"/>
                <a:ext cx="3312368" cy="369332"/>
              </a:xfrm>
              <a:prstGeom prst="rect">
                <a:avLst/>
              </a:prstGeom>
              <a:blipFill rotWithShape="1">
                <a:blip r:embed="rId6"/>
                <a:stretch>
                  <a:fillRect/>
                </a:stretch>
              </a:blipFill>
            </p:spPr>
            <p:txBody>
              <a:bodyPr/>
              <a:lstStyle/>
              <a:p>
                <a:r>
                  <a:rPr lang="fr-FR">
                    <a:noFill/>
                  </a:rPr>
                  <a:t> </a:t>
                </a:r>
              </a:p>
            </p:txBody>
          </p:sp>
        </mc:Fallback>
      </mc:AlternateContent>
      <p:grpSp>
        <p:nvGrpSpPr>
          <p:cNvPr id="31" name="Group 30"/>
          <p:cNvGrpSpPr/>
          <p:nvPr/>
        </p:nvGrpSpPr>
        <p:grpSpPr>
          <a:xfrm>
            <a:off x="3203850" y="3534318"/>
            <a:ext cx="2614417" cy="1420879"/>
            <a:chOff x="5071310" y="3429842"/>
            <a:chExt cx="3312368" cy="1800200"/>
          </a:xfrm>
        </p:grpSpPr>
        <p:sp>
          <p:nvSpPr>
            <p:cNvPr id="20" name="Rectangle 19"/>
            <p:cNvSpPr/>
            <p:nvPr/>
          </p:nvSpPr>
          <p:spPr>
            <a:xfrm>
              <a:off x="5071310"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647374" y="3789882"/>
              <a:ext cx="1008112" cy="792088"/>
            </a:xfrm>
            <a:prstGeom prst="rect">
              <a:avLst/>
            </a:prstGeom>
            <a:pattFill prst="nar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2" name="Group 31"/>
          <p:cNvGrpSpPr/>
          <p:nvPr/>
        </p:nvGrpSpPr>
        <p:grpSpPr>
          <a:xfrm>
            <a:off x="6300192" y="3546344"/>
            <a:ext cx="2592288" cy="1408852"/>
            <a:chOff x="5076056" y="3429842"/>
            <a:chExt cx="3312368" cy="1800200"/>
          </a:xfrm>
        </p:grpSpPr>
        <p:sp>
          <p:nvSpPr>
            <p:cNvPr id="23" name="Rectangle 22"/>
            <p:cNvSpPr/>
            <p:nvPr/>
          </p:nvSpPr>
          <p:spPr>
            <a:xfrm>
              <a:off x="5076056"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652120" y="3789882"/>
              <a:ext cx="1008112" cy="792088"/>
            </a:xfrm>
            <a:prstGeom prst="rect">
              <a:avLst/>
            </a:prstGeom>
            <a:pattFill prst="dk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7308304" y="3645866"/>
              <a:ext cx="720080" cy="1440160"/>
            </a:xfrm>
            <a:prstGeom prst="rect">
              <a:avLst/>
            </a:prstGeom>
            <a:pattFill prst="lt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732240" y="4766636"/>
              <a:ext cx="1008112" cy="184666"/>
            </a:xfrm>
            <a:prstGeom prst="rect">
              <a:avLst/>
            </a:prstGeom>
            <a:pattFill prst="lgCheck">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 36"/>
          <p:cNvGrpSpPr/>
          <p:nvPr/>
        </p:nvGrpSpPr>
        <p:grpSpPr>
          <a:xfrm>
            <a:off x="5991001" y="5310503"/>
            <a:ext cx="2629108" cy="1406853"/>
            <a:chOff x="5076056" y="3429000"/>
            <a:chExt cx="3312368" cy="1800200"/>
          </a:xfrm>
        </p:grpSpPr>
        <p:sp>
          <p:nvSpPr>
            <p:cNvPr id="12" name="Rectangle 11"/>
            <p:cNvSpPr/>
            <p:nvPr/>
          </p:nvSpPr>
          <p:spPr>
            <a:xfrm>
              <a:off x="507605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652120" y="3789040"/>
              <a:ext cx="504056" cy="792088"/>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308304" y="3645024"/>
              <a:ext cx="720080" cy="14401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156176" y="3789040"/>
              <a:ext cx="504056" cy="792088"/>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308304" y="4188120"/>
              <a:ext cx="360040" cy="897064"/>
            </a:xfrm>
            <a:prstGeom prst="rect">
              <a:avLst/>
            </a:prstGeom>
            <a:pattFill prst="solid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292080" y="4800188"/>
              <a:ext cx="1512168" cy="284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33" name="TextBox 32"/>
              <p:cNvSpPr txBox="1"/>
              <p:nvPr/>
            </p:nvSpPr>
            <p:spPr>
              <a:xfrm>
                <a:off x="5940153" y="3212976"/>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3</m:t>
                          </m:r>
                        </m:sub>
                      </m:sSub>
                    </m:oMath>
                  </m:oMathPara>
                </a14:m>
                <a:endParaRPr lang="fr-FR" dirty="0"/>
              </a:p>
            </p:txBody>
          </p:sp>
        </mc:Choice>
        <mc:Fallback xmlns="">
          <p:sp>
            <p:nvSpPr>
              <p:cNvPr id="33" name="TextBox 32"/>
              <p:cNvSpPr txBox="1">
                <a:spLocks noRot="1" noChangeAspect="1" noMove="1" noResize="1" noEditPoints="1" noAdjustHandles="1" noChangeArrowheads="1" noChangeShapeType="1" noTextEdit="1"/>
              </p:cNvSpPr>
              <p:nvPr/>
            </p:nvSpPr>
            <p:spPr>
              <a:xfrm>
                <a:off x="5940152" y="3212976"/>
                <a:ext cx="3312368" cy="369332"/>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579501" y="5555359"/>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1" i="1" smtClean="0">
                          <a:latin typeface="Cambria Math"/>
                        </a:rPr>
                        <m:t>_____________________________</m:t>
                      </m:r>
                    </m:oMath>
                  </m:oMathPara>
                </a14:m>
                <a:endParaRPr lang="fr-FR"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2579501" y="5555359"/>
                <a:ext cx="3312368" cy="369332"/>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139953" y="6343877"/>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4</m:t>
                          </m:r>
                        </m:sub>
                      </m:sSub>
                    </m:oMath>
                  </m:oMathPara>
                </a14:m>
                <a:endParaRPr lang="fr-FR" dirty="0"/>
              </a:p>
            </p:txBody>
          </p:sp>
        </mc:Choice>
        <mc:Fallback xmlns="">
          <p:sp>
            <p:nvSpPr>
              <p:cNvPr id="35" name="TextBox 34"/>
              <p:cNvSpPr txBox="1">
                <a:spLocks noRot="1" noChangeAspect="1" noMove="1" noResize="1" noEditPoints="1" noAdjustHandles="1" noChangeArrowheads="1" noChangeShapeType="1" noTextEdit="1"/>
              </p:cNvSpPr>
              <p:nvPr/>
            </p:nvSpPr>
            <p:spPr>
              <a:xfrm>
                <a:off x="4139952" y="6343877"/>
                <a:ext cx="3312368" cy="369332"/>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 y="6469762"/>
                <a:ext cx="331236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1" i="1" smtClean="0">
                          <a:latin typeface="Cambria Math"/>
                        </a:rPr>
                        <m:t>_______________________________</m:t>
                      </m:r>
                    </m:oMath>
                  </m:oMathPara>
                </a14:m>
                <a:endParaRPr lang="fr-FR"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1" y="6469762"/>
                <a:ext cx="3312368" cy="369332"/>
              </a:xfrm>
              <a:prstGeom prst="rect">
                <a:avLst/>
              </a:prstGeom>
              <a:blipFill rotWithShape="1">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6724514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121</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Une partition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est plus fine qu’une partition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si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peut être obtenues à partir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 uniquement en _________________________</a:t>
                </a:r>
              </a:p>
              <a:p>
                <a:r>
                  <a:rPr lang="fr-FR" dirty="0" smtClean="0"/>
                  <a:t>_______________________________________________________</a:t>
                </a:r>
              </a:p>
              <a:p>
                <a:endParaRPr lang="fr-FR" dirty="0"/>
              </a:p>
              <a:p>
                <a:r>
                  <a:rPr lang="fr-FR" dirty="0" smtClean="0"/>
                  <a:t>Autrement dit, les frontières entre les partitions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1</m:t>
                        </m:r>
                      </m:sub>
                    </m:sSub>
                  </m:oMath>
                </a14:m>
                <a:r>
                  <a:rPr lang="fr-FR" dirty="0" smtClean="0"/>
                  <a:t> _____________</a:t>
                </a:r>
              </a:p>
              <a:p>
                <a:r>
                  <a:rPr lang="fr-FR" dirty="0" smtClean="0"/>
                  <a:t>_____________________ les frontières entre les partitions de </a:t>
                </a:r>
                <a14:m>
                  <m:oMath xmlns:m="http://schemas.openxmlformats.org/officeDocument/2006/math">
                    <m:sSub>
                      <m:sSubPr>
                        <m:ctrlPr>
                          <a:rPr lang="fr-FR" b="0" i="1" smtClean="0">
                            <a:latin typeface="Cambria Math"/>
                          </a:rPr>
                        </m:ctrlPr>
                      </m:sSubPr>
                      <m:e>
                        <m:r>
                          <a:rPr lang="fr-FR" b="0" i="1" smtClean="0">
                            <a:latin typeface="Cambria Math"/>
                          </a:rPr>
                          <m:t>𝑃</m:t>
                        </m:r>
                      </m:e>
                      <m:sub>
                        <m:r>
                          <a:rPr lang="fr-FR" b="0" i="1" smtClean="0">
                            <a:latin typeface="Cambria Math"/>
                          </a:rPr>
                          <m:t>2</m:t>
                        </m:r>
                      </m:sub>
                    </m:sSub>
                  </m:oMath>
                </a14:m>
                <a:r>
                  <a:rPr lang="fr-FR" dirty="0" smtClean="0"/>
                  <a:t>.</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cxnSp>
        <p:nvCxnSpPr>
          <p:cNvPr id="26" name="Straight Arrow Connector 25"/>
          <p:cNvCxnSpPr>
            <a:stCxn id="42" idx="3"/>
          </p:cNvCxnSpPr>
          <p:nvPr/>
        </p:nvCxnSpPr>
        <p:spPr>
          <a:xfrm flipV="1">
            <a:off x="2178519" y="5201807"/>
            <a:ext cx="1338015"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49" idx="1"/>
          </p:cNvCxnSpPr>
          <p:nvPr/>
        </p:nvCxnSpPr>
        <p:spPr>
          <a:xfrm>
            <a:off x="5460749" y="5201807"/>
            <a:ext cx="1487516"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79902" y="4863249"/>
            <a:ext cx="1135247" cy="338554"/>
          </a:xfrm>
          <a:prstGeom prst="rect">
            <a:avLst/>
          </a:prstGeom>
          <a:noFill/>
        </p:spPr>
        <p:txBody>
          <a:bodyPr wrap="none" rtlCol="0">
            <a:spAutoFit/>
          </a:bodyPr>
          <a:lstStyle/>
          <a:p>
            <a:r>
              <a:rPr lang="fr-FR" sz="1600" i="1" dirty="0" smtClean="0"/>
              <a:t>plus fine que</a:t>
            </a:r>
            <a:endParaRPr lang="fr-FR" sz="1600" i="1" dirty="0"/>
          </a:p>
        </p:txBody>
      </p:sp>
      <p:sp>
        <p:nvSpPr>
          <p:cNvPr id="53" name="TextBox 52"/>
          <p:cNvSpPr txBox="1"/>
          <p:nvPr/>
        </p:nvSpPr>
        <p:spPr>
          <a:xfrm>
            <a:off x="5580114" y="4863251"/>
            <a:ext cx="1135247" cy="338554"/>
          </a:xfrm>
          <a:prstGeom prst="rect">
            <a:avLst/>
          </a:prstGeom>
          <a:noFill/>
        </p:spPr>
        <p:txBody>
          <a:bodyPr wrap="none" rtlCol="0">
            <a:spAutoFit/>
          </a:bodyPr>
          <a:lstStyle/>
          <a:p>
            <a:r>
              <a:rPr lang="fr-FR" sz="1600" i="1" dirty="0" smtClean="0"/>
              <a:t>plus fine que</a:t>
            </a:r>
            <a:endParaRPr lang="fr-FR" sz="1600" i="1" dirty="0"/>
          </a:p>
        </p:txBody>
      </p:sp>
      <p:grpSp>
        <p:nvGrpSpPr>
          <p:cNvPr id="30" name="Group 29"/>
          <p:cNvGrpSpPr/>
          <p:nvPr/>
        </p:nvGrpSpPr>
        <p:grpSpPr>
          <a:xfrm>
            <a:off x="109605" y="4673488"/>
            <a:ext cx="2014124" cy="1077771"/>
            <a:chOff x="5076056" y="3429000"/>
            <a:chExt cx="3312368" cy="1800200"/>
          </a:xfrm>
        </p:grpSpPr>
        <p:sp>
          <p:nvSpPr>
            <p:cNvPr id="31" name="Rectangle 30"/>
            <p:cNvSpPr/>
            <p:nvPr/>
          </p:nvSpPr>
          <p:spPr>
            <a:xfrm>
              <a:off x="507605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652120" y="3789040"/>
              <a:ext cx="504056" cy="792088"/>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7308304" y="3645024"/>
              <a:ext cx="720080" cy="14401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6156176" y="3789040"/>
              <a:ext cx="504056" cy="792088"/>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7308304" y="4188120"/>
              <a:ext cx="360040" cy="897064"/>
            </a:xfrm>
            <a:prstGeom prst="rect">
              <a:avLst/>
            </a:prstGeom>
            <a:pattFill prst="solid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292080" y="4800188"/>
              <a:ext cx="1512168" cy="284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 36"/>
          <p:cNvGrpSpPr/>
          <p:nvPr/>
        </p:nvGrpSpPr>
        <p:grpSpPr>
          <a:xfrm>
            <a:off x="3516533" y="4645310"/>
            <a:ext cx="1944216" cy="1056639"/>
            <a:chOff x="755576" y="3429000"/>
            <a:chExt cx="3312368" cy="1800200"/>
          </a:xfrm>
        </p:grpSpPr>
        <p:sp>
          <p:nvSpPr>
            <p:cNvPr id="38" name="Rectangle 37"/>
            <p:cNvSpPr/>
            <p:nvPr/>
          </p:nvSpPr>
          <p:spPr>
            <a:xfrm>
              <a:off x="75557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331640" y="3789040"/>
              <a:ext cx="1008112" cy="792088"/>
            </a:xfrm>
            <a:prstGeom prst="rect">
              <a:avLst/>
            </a:prstGeom>
            <a:pattFill prst="pct4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987824" y="3645024"/>
              <a:ext cx="720080" cy="144016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 53"/>
          <p:cNvGrpSpPr/>
          <p:nvPr/>
        </p:nvGrpSpPr>
        <p:grpSpPr>
          <a:xfrm>
            <a:off x="6948265" y="4654298"/>
            <a:ext cx="1927679" cy="1047651"/>
            <a:chOff x="5071310" y="3429842"/>
            <a:chExt cx="3312368" cy="1800200"/>
          </a:xfrm>
        </p:grpSpPr>
        <p:sp>
          <p:nvSpPr>
            <p:cNvPr id="55" name="Rectangle 54"/>
            <p:cNvSpPr/>
            <p:nvPr/>
          </p:nvSpPr>
          <p:spPr>
            <a:xfrm>
              <a:off x="5071310"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5647374" y="3789882"/>
              <a:ext cx="1008112" cy="792088"/>
            </a:xfrm>
            <a:prstGeom prst="rect">
              <a:avLst/>
            </a:prstGeom>
            <a:pattFill prst="nar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4840914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122</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A une image </a:t>
                </a:r>
                <a14:m>
                  <m:oMath xmlns:m="http://schemas.openxmlformats.org/officeDocument/2006/math">
                    <m:r>
                      <a:rPr lang="fr-FR" b="0" i="1" smtClean="0">
                        <a:latin typeface="Cambria Math"/>
                      </a:rPr>
                      <m:t>𝐼</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on associe la partition </a:t>
                </a:r>
                <a14:m>
                  <m:oMath xmlns:m="http://schemas.openxmlformats.org/officeDocument/2006/math">
                    <m:r>
                      <a:rPr lang="fr-FR" b="0" i="1" smtClean="0">
                        <a:latin typeface="Cambria Math"/>
                      </a:rPr>
                      <m:t>𝑃</m:t>
                    </m:r>
                    <m:r>
                      <a:rPr lang="fr-FR" b="0" i="1" smtClean="0">
                        <a:latin typeface="Cambria Math"/>
                      </a:rPr>
                      <m:t>(</m:t>
                    </m:r>
                    <m:r>
                      <a:rPr lang="fr-FR" b="0" i="1" smtClean="0">
                        <a:latin typeface="Cambria Math"/>
                      </a:rPr>
                      <m:t>𝐼</m:t>
                    </m:r>
                    <m:r>
                      <a:rPr lang="fr-FR" b="0" i="1" smtClean="0">
                        <a:latin typeface="Cambria Math"/>
                      </a:rPr>
                      <m:t>)</m:t>
                    </m:r>
                  </m:oMath>
                </a14:m>
                <a:r>
                  <a:rPr lang="fr-FR" dirty="0" smtClean="0"/>
                  <a:t> dont chaque élément est une composante connexe de </a:t>
                </a:r>
                <a:r>
                  <a:rPr lang="fr-FR" i="1" dirty="0" smtClean="0"/>
                  <a:t>I</a:t>
                </a:r>
                <a:r>
                  <a:rPr lang="fr-FR" dirty="0" smtClean="0"/>
                  <a:t> ou de son complémentaire.</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grpSp>
        <p:nvGrpSpPr>
          <p:cNvPr id="26" name="Group 25"/>
          <p:cNvGrpSpPr/>
          <p:nvPr/>
        </p:nvGrpSpPr>
        <p:grpSpPr>
          <a:xfrm>
            <a:off x="395536" y="2636913"/>
            <a:ext cx="3024336" cy="2232248"/>
            <a:chOff x="395536" y="2636912"/>
            <a:chExt cx="3024336" cy="2232248"/>
          </a:xfrm>
        </p:grpSpPr>
        <p:sp>
          <p:nvSpPr>
            <p:cNvPr id="9" name="Rectangle 8"/>
            <p:cNvSpPr/>
            <p:nvPr/>
          </p:nvSpPr>
          <p:spPr>
            <a:xfrm>
              <a:off x="395536" y="2636912"/>
              <a:ext cx="3024336" cy="2232248"/>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val 9"/>
            <p:cNvSpPr/>
            <p:nvPr/>
          </p:nvSpPr>
          <p:spPr>
            <a:xfrm>
              <a:off x="755576" y="3068960"/>
              <a:ext cx="648072" cy="68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val 10"/>
            <p:cNvSpPr/>
            <p:nvPr/>
          </p:nvSpPr>
          <p:spPr>
            <a:xfrm>
              <a:off x="827584" y="3218439"/>
              <a:ext cx="944049" cy="68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val 11"/>
            <p:cNvSpPr/>
            <p:nvPr/>
          </p:nvSpPr>
          <p:spPr>
            <a:xfrm>
              <a:off x="1707645" y="4135115"/>
              <a:ext cx="648844" cy="468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val 12"/>
            <p:cNvSpPr/>
            <p:nvPr/>
          </p:nvSpPr>
          <p:spPr>
            <a:xfrm rot="3924194">
              <a:off x="2320073" y="3545232"/>
              <a:ext cx="674029" cy="417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val 20"/>
            <p:cNvSpPr/>
            <p:nvPr/>
          </p:nvSpPr>
          <p:spPr>
            <a:xfrm>
              <a:off x="1079226" y="3363892"/>
              <a:ext cx="324422" cy="2340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Rectangle 15"/>
          <p:cNvSpPr/>
          <p:nvPr/>
        </p:nvSpPr>
        <p:spPr>
          <a:xfrm>
            <a:off x="5128411" y="2640240"/>
            <a:ext cx="3024336" cy="22322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5488451" y="3072288"/>
            <a:ext cx="648072" cy="684076"/>
          </a:xfrm>
          <a:prstGeom prst="ellipse">
            <a:avLst/>
          </a:prstGeom>
          <a:pattFill prst="dash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17"/>
          <p:cNvSpPr/>
          <p:nvPr/>
        </p:nvSpPr>
        <p:spPr>
          <a:xfrm>
            <a:off x="5560461" y="3221766"/>
            <a:ext cx="944049" cy="684076"/>
          </a:xfrm>
          <a:prstGeom prst="ellipse">
            <a:avLst/>
          </a:prstGeom>
          <a:pattFill prst="dash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val 18"/>
          <p:cNvSpPr/>
          <p:nvPr/>
        </p:nvSpPr>
        <p:spPr>
          <a:xfrm>
            <a:off x="6440521" y="4135116"/>
            <a:ext cx="648844" cy="468052"/>
          </a:xfrm>
          <a:prstGeom prst="ellipse">
            <a:avLst/>
          </a:prstGeom>
          <a:pattFill prst="smGri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rot="3924194">
            <a:off x="7052951" y="3548560"/>
            <a:ext cx="674029" cy="417176"/>
          </a:xfrm>
          <a:prstGeom prst="ellipse">
            <a:avLst/>
          </a:prstGeom>
          <a:pattFill prst="lt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21"/>
          <p:cNvSpPr/>
          <p:nvPr/>
        </p:nvSpPr>
        <p:spPr>
          <a:xfrm>
            <a:off x="5812487" y="3360565"/>
            <a:ext cx="324423" cy="2340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707645" y="4938410"/>
            <a:ext cx="263214" cy="369332"/>
          </a:xfrm>
          <a:prstGeom prst="rect">
            <a:avLst/>
          </a:prstGeom>
        </p:spPr>
        <p:txBody>
          <a:bodyPr wrap="none">
            <a:spAutoFit/>
          </a:bodyPr>
          <a:lstStyle/>
          <a:p>
            <a:r>
              <a:rPr lang="fr-FR" i="1" dirty="0" smtClean="0"/>
              <a:t>I</a:t>
            </a:r>
            <a:endParaRPr lang="fr-FR" i="1" dirty="0"/>
          </a:p>
        </p:txBody>
      </p:sp>
      <p:sp>
        <p:nvSpPr>
          <p:cNvPr id="24" name="Rectangle 23"/>
          <p:cNvSpPr/>
          <p:nvPr/>
        </p:nvSpPr>
        <p:spPr>
          <a:xfrm>
            <a:off x="4572001" y="4938411"/>
            <a:ext cx="4176464" cy="923330"/>
          </a:xfrm>
          <a:prstGeom prst="rect">
            <a:avLst/>
          </a:prstGeom>
        </p:spPr>
        <p:txBody>
          <a:bodyPr wrap="square">
            <a:spAutoFit/>
          </a:bodyPr>
          <a:lstStyle/>
          <a:p>
            <a:pPr algn="ctr"/>
            <a:r>
              <a:rPr lang="fr-FR" dirty="0" smtClean="0"/>
              <a:t>Représentation visuelle de </a:t>
            </a:r>
            <a:r>
              <a:rPr lang="fr-FR" i="1" dirty="0" smtClean="0"/>
              <a:t>P(I)</a:t>
            </a:r>
            <a:r>
              <a:rPr lang="fr-FR" dirty="0" smtClean="0"/>
              <a:t>, où chaque élément de la partition est représenté par une couleur différente</a:t>
            </a:r>
            <a:endParaRPr lang="fr-FR" dirty="0"/>
          </a:p>
        </p:txBody>
      </p:sp>
    </p:spTree>
    <p:extLst>
      <p:ext uri="{BB962C8B-B14F-4D97-AF65-F5344CB8AC3E}">
        <p14:creationId xmlns:p14="http://schemas.microsoft.com/office/powerpoint/2010/main" val="9543268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123</a:t>
            </a:fld>
            <a:endParaRPr lang="fr-FR" dirty="0"/>
          </a:p>
        </p:txBody>
      </p:sp>
      <p:sp>
        <p:nvSpPr>
          <p:cNvPr id="6" name="Text Placeholder 5"/>
          <p:cNvSpPr>
            <a:spLocks noGrp="1"/>
          </p:cNvSpPr>
          <p:nvPr>
            <p:ph type="body" sz="quarter" idx="13"/>
          </p:nvPr>
        </p:nvSpPr>
        <p:spPr/>
        <p:txBody>
          <a:bodyPr/>
          <a:lstStyle/>
          <a:p>
            <a:endParaRPr lang="fr-FR" dirty="0" smtClean="0"/>
          </a:p>
          <a:p>
            <a:endParaRPr lang="fr-FR" dirty="0"/>
          </a:p>
          <a:p>
            <a:endParaRPr lang="fr-FR" dirty="0" smtClean="0"/>
          </a:p>
          <a:p>
            <a:r>
              <a:rPr lang="fr-FR" dirty="0" smtClean="0"/>
              <a:t>Un filtre morphologique est connexe s’il ne fait que fusionner des partitions existantes de </a:t>
            </a:r>
            <a:r>
              <a:rPr lang="fr-FR" i="1" dirty="0" smtClean="0"/>
              <a:t>I</a:t>
            </a:r>
            <a:r>
              <a:rPr lang="fr-FR" dirty="0" smtClean="0"/>
              <a:t>, ____________________________________</a:t>
            </a:r>
          </a:p>
          <a:p>
            <a:r>
              <a:rPr lang="fr-FR" b="1" dirty="0" smtClean="0"/>
              <a:t>_____________________________________________________</a:t>
            </a:r>
            <a:endParaRPr lang="fr-FR" b="1"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1340769"/>
                <a:ext cx="8064896" cy="1079351"/>
              </a:xfrm>
            </p:spPr>
            <p:txBody>
              <a:bodyPr/>
              <a:lstStyle/>
              <a:p>
                <a:r>
                  <a:rPr lang="fr-FR" dirty="0"/>
                  <a:t>Un filtre morphologique </a:t>
                </a:r>
                <a14:m>
                  <m:oMath xmlns:m="http://schemas.openxmlformats.org/officeDocument/2006/math">
                    <m:r>
                      <a:rPr lang="fr-FR" i="1">
                        <a:latin typeface="Cambria Math"/>
                        <a:ea typeface="Cambria Math"/>
                      </a:rPr>
                      <m:t>𝜓</m:t>
                    </m:r>
                  </m:oMath>
                </a14:m>
                <a:r>
                  <a:rPr lang="fr-FR" dirty="0"/>
                  <a:t> est dit </a:t>
                </a:r>
                <a:r>
                  <a:rPr lang="fr-FR" b="1" dirty="0" smtClean="0">
                    <a:solidFill>
                      <a:schemeClr val="tx1"/>
                    </a:solidFill>
                  </a:rPr>
                  <a:t>connexe</a:t>
                </a:r>
                <a:r>
                  <a:rPr lang="fr-FR" dirty="0" smtClean="0">
                    <a:solidFill>
                      <a:schemeClr val="tx1"/>
                    </a:solidFill>
                  </a:rPr>
                  <a:t> </a:t>
                </a:r>
                <a:r>
                  <a:rPr lang="fr-FR" dirty="0"/>
                  <a:t>si, pour toute image </a:t>
                </a:r>
                <a14:m>
                  <m:oMath xmlns:m="http://schemas.openxmlformats.org/officeDocument/2006/math">
                    <m:r>
                      <a:rPr lang="fr-FR" i="1">
                        <a:latin typeface="Cambria Math"/>
                      </a:rPr>
                      <m:t>𝐼</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a:t>
                </a:r>
                <a:r>
                  <a:rPr lang="fr-FR" dirty="0" smtClean="0"/>
                  <a:t>_____________________________________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1340769"/>
                <a:ext cx="8064896" cy="1079351"/>
              </a:xfrm>
              <a:blipFill rotWithShape="1">
                <a:blip r:embed="rId3"/>
                <a:stretch>
                  <a:fillRect l="-979" r="-979"/>
                </a:stretch>
              </a:blipFill>
            </p:spPr>
            <p:txBody>
              <a:bodyPr/>
              <a:lstStyle/>
              <a:p>
                <a:r>
                  <a:rPr lang="fr-FR">
                    <a:noFill/>
                  </a:rPr>
                  <a:t> </a:t>
                </a:r>
              </a:p>
            </p:txBody>
          </p:sp>
        </mc:Fallback>
      </mc:AlternateContent>
      <p:cxnSp>
        <p:nvCxnSpPr>
          <p:cNvPr id="22" name="Straight Arrow Connector 21"/>
          <p:cNvCxnSpPr/>
          <p:nvPr/>
        </p:nvCxnSpPr>
        <p:spPr>
          <a:xfrm>
            <a:off x="2051721" y="4844899"/>
            <a:ext cx="146481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60749" y="4844897"/>
            <a:ext cx="151725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79902" y="4506342"/>
            <a:ext cx="1174809" cy="338554"/>
          </a:xfrm>
          <a:prstGeom prst="rect">
            <a:avLst/>
          </a:prstGeom>
          <a:noFill/>
        </p:spPr>
        <p:txBody>
          <a:bodyPr wrap="none" rtlCol="0">
            <a:spAutoFit/>
          </a:bodyPr>
          <a:lstStyle/>
          <a:p>
            <a:r>
              <a:rPr lang="fr-FR" sz="1600" i="1" dirty="0" smtClean="0"/>
              <a:t>filtre connexe</a:t>
            </a:r>
            <a:endParaRPr lang="fr-FR" sz="1600" i="1" dirty="0"/>
          </a:p>
        </p:txBody>
      </p:sp>
      <p:sp>
        <p:nvSpPr>
          <p:cNvPr id="25" name="TextBox 24"/>
          <p:cNvSpPr txBox="1"/>
          <p:nvPr/>
        </p:nvSpPr>
        <p:spPr>
          <a:xfrm>
            <a:off x="5580114" y="4506344"/>
            <a:ext cx="1174809" cy="338554"/>
          </a:xfrm>
          <a:prstGeom prst="rect">
            <a:avLst/>
          </a:prstGeom>
          <a:noFill/>
        </p:spPr>
        <p:txBody>
          <a:bodyPr wrap="none" rtlCol="0">
            <a:spAutoFit/>
          </a:bodyPr>
          <a:lstStyle/>
          <a:p>
            <a:r>
              <a:rPr lang="fr-FR" sz="1600" i="1" dirty="0" smtClean="0"/>
              <a:t>filtre connexe</a:t>
            </a:r>
            <a:endParaRPr lang="fr-FR" sz="1600" i="1" dirty="0"/>
          </a:p>
        </p:txBody>
      </p:sp>
      <p:cxnSp>
        <p:nvCxnSpPr>
          <p:cNvPr id="36" name="Elbow Connector 35"/>
          <p:cNvCxnSpPr>
            <a:stCxn id="40" idx="2"/>
          </p:cNvCxnSpPr>
          <p:nvPr/>
        </p:nvCxnSpPr>
        <p:spPr>
          <a:xfrm rot="16200000" flipH="1">
            <a:off x="5405966" y="4431242"/>
            <a:ext cx="672335" cy="255628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65705" y="5695212"/>
            <a:ext cx="1514645" cy="338554"/>
          </a:xfrm>
          <a:prstGeom prst="rect">
            <a:avLst/>
          </a:prstGeom>
          <a:noFill/>
        </p:spPr>
        <p:txBody>
          <a:bodyPr wrap="none" rtlCol="0">
            <a:spAutoFit/>
          </a:bodyPr>
          <a:lstStyle/>
          <a:p>
            <a:r>
              <a:rPr lang="fr-FR" sz="1600" i="1" dirty="0" smtClean="0"/>
              <a:t>filtre non connexe</a:t>
            </a:r>
            <a:endParaRPr lang="fr-FR" sz="1600" i="1" dirty="0"/>
          </a:p>
        </p:txBody>
      </p:sp>
      <p:grpSp>
        <p:nvGrpSpPr>
          <p:cNvPr id="35" name="Group 34"/>
          <p:cNvGrpSpPr/>
          <p:nvPr/>
        </p:nvGrpSpPr>
        <p:grpSpPr>
          <a:xfrm>
            <a:off x="3491880" y="4316579"/>
            <a:ext cx="1944216" cy="1056639"/>
            <a:chOff x="755576" y="3429000"/>
            <a:chExt cx="3312368" cy="1800200"/>
          </a:xfrm>
        </p:grpSpPr>
        <p:sp>
          <p:nvSpPr>
            <p:cNvPr id="40" name="Rectangle 39"/>
            <p:cNvSpPr/>
            <p:nvPr/>
          </p:nvSpPr>
          <p:spPr>
            <a:xfrm>
              <a:off x="75557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331640" y="3789040"/>
              <a:ext cx="1008112" cy="792088"/>
            </a:xfrm>
            <a:prstGeom prst="rect">
              <a:avLst/>
            </a:prstGeom>
            <a:pattFill prst="pct4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987824" y="3645024"/>
              <a:ext cx="720080" cy="144016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3" name="Group 42"/>
          <p:cNvGrpSpPr/>
          <p:nvPr/>
        </p:nvGrpSpPr>
        <p:grpSpPr>
          <a:xfrm>
            <a:off x="6996419" y="4277513"/>
            <a:ext cx="1944216" cy="1056639"/>
            <a:chOff x="5071310" y="3429842"/>
            <a:chExt cx="3312368" cy="1800200"/>
          </a:xfrm>
        </p:grpSpPr>
        <p:sp>
          <p:nvSpPr>
            <p:cNvPr id="44" name="Rectangle 43"/>
            <p:cNvSpPr/>
            <p:nvPr/>
          </p:nvSpPr>
          <p:spPr>
            <a:xfrm>
              <a:off x="5071310"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5647374" y="3789882"/>
              <a:ext cx="1008112" cy="792088"/>
            </a:xfrm>
            <a:prstGeom prst="rect">
              <a:avLst/>
            </a:prstGeom>
            <a:pattFill prst="nar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 45"/>
          <p:cNvGrpSpPr/>
          <p:nvPr/>
        </p:nvGrpSpPr>
        <p:grpSpPr>
          <a:xfrm>
            <a:off x="7005861" y="5501533"/>
            <a:ext cx="1958627" cy="1064471"/>
            <a:chOff x="5076056" y="3429842"/>
            <a:chExt cx="3312368" cy="1800200"/>
          </a:xfrm>
        </p:grpSpPr>
        <p:sp>
          <p:nvSpPr>
            <p:cNvPr id="47" name="Rectangle 46"/>
            <p:cNvSpPr/>
            <p:nvPr/>
          </p:nvSpPr>
          <p:spPr>
            <a:xfrm>
              <a:off x="5076056" y="3429842"/>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5652120" y="3789882"/>
              <a:ext cx="1008112" cy="792088"/>
            </a:xfrm>
            <a:prstGeom prst="rect">
              <a:avLst/>
            </a:prstGeom>
            <a:pattFill prst="dk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7308304" y="3645866"/>
              <a:ext cx="720080" cy="1440160"/>
            </a:xfrm>
            <a:prstGeom prst="rect">
              <a:avLst/>
            </a:prstGeom>
            <a:pattFill prst="lt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6732240" y="4766636"/>
              <a:ext cx="1008112" cy="184666"/>
            </a:xfrm>
            <a:prstGeom prst="rect">
              <a:avLst/>
            </a:prstGeom>
            <a:pattFill prst="lgCheck">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 50"/>
          <p:cNvGrpSpPr/>
          <p:nvPr/>
        </p:nvGrpSpPr>
        <p:grpSpPr>
          <a:xfrm>
            <a:off x="107504" y="4284329"/>
            <a:ext cx="1944216" cy="1040363"/>
            <a:chOff x="5076056" y="3429000"/>
            <a:chExt cx="3312368" cy="1800200"/>
          </a:xfrm>
        </p:grpSpPr>
        <p:sp>
          <p:nvSpPr>
            <p:cNvPr id="52" name="Rectangle 51"/>
            <p:cNvSpPr/>
            <p:nvPr/>
          </p:nvSpPr>
          <p:spPr>
            <a:xfrm>
              <a:off x="5076056" y="3429000"/>
              <a:ext cx="3312368" cy="1800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5652120" y="3789040"/>
              <a:ext cx="504056" cy="792088"/>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7308304" y="3645024"/>
              <a:ext cx="720080" cy="14401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6156176" y="3789040"/>
              <a:ext cx="504056" cy="792088"/>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7308304" y="4188120"/>
              <a:ext cx="360040" cy="897064"/>
            </a:xfrm>
            <a:prstGeom prst="rect">
              <a:avLst/>
            </a:prstGeom>
            <a:pattFill prst="solid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5292080" y="4800188"/>
              <a:ext cx="1512168" cy="284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7638112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124</a:t>
            </a:fld>
            <a:endParaRPr lang="fr-FR" dirty="0"/>
          </a:p>
        </p:txBody>
      </p:sp>
      <p:sp>
        <p:nvSpPr>
          <p:cNvPr id="6" name="Text Placeholder 5"/>
          <p:cNvSpPr>
            <a:spLocks noGrp="1"/>
          </p:cNvSpPr>
          <p:nvPr>
            <p:ph type="body" sz="quarter" idx="13"/>
          </p:nvPr>
        </p:nvSpPr>
        <p:spPr/>
        <p:txBody>
          <a:bodyPr/>
          <a:lstStyle/>
          <a:p>
            <a:r>
              <a:rPr lang="fr-FR" dirty="0" smtClean="0"/>
              <a:t>L’ouverture est-elle un filtre connexe ?</a:t>
            </a:r>
            <a:endParaRPr lang="fr-FR" dirty="0"/>
          </a:p>
        </p:txBody>
      </p:sp>
      <p:pic>
        <p:nvPicPr>
          <p:cNvPr id="7" name="Picture 3" descr="C:\Users\John\Enseignement\trunk\2012-2013\Master 2\Traitement Image\Cours Morpho\images\Results\010 - OuvertureProblemeBords\ouverture_10Gamm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84" y="2204864"/>
            <a:ext cx="21050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ohn\Enseignement\trunk\2012-2013\Master 2\Traitement Image\Cours Morpho\images\Results\010 - OuvertureProblemeBords\pie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577" y="2204864"/>
            <a:ext cx="2105025"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10797" y="5507940"/>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0" name="TextBox 9"/>
              <p:cNvSpPr txBox="1"/>
              <p:nvPr/>
            </p:nvSpPr>
            <p:spPr>
              <a:xfrm>
                <a:off x="7527422" y="5219908"/>
                <a:ext cx="10050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∘10</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7527421" y="5219908"/>
                <a:ext cx="1005019" cy="369332"/>
              </a:xfrm>
              <a:prstGeom prst="rect">
                <a:avLst/>
              </a:prstGeom>
              <a:blipFill rotWithShape="1">
                <a:blip r:embed="rId5"/>
                <a:stretch>
                  <a:fillRect/>
                </a:stretch>
              </a:blipFill>
            </p:spPr>
            <p:txBody>
              <a:bodyPr/>
              <a:lstStyle/>
              <a:p>
                <a:r>
                  <a:rPr lang="fr-FR">
                    <a:noFill/>
                  </a:rPr>
                  <a:t> </a:t>
                </a:r>
              </a:p>
            </p:txBody>
          </p:sp>
        </mc:Fallback>
      </mc:AlternateContent>
      <p:sp>
        <p:nvSpPr>
          <p:cNvPr id="12" name="TextBox 11"/>
          <p:cNvSpPr txBox="1"/>
          <p:nvPr/>
        </p:nvSpPr>
        <p:spPr>
          <a:xfrm>
            <a:off x="4499994" y="6011996"/>
            <a:ext cx="4288353" cy="400110"/>
          </a:xfrm>
          <a:prstGeom prst="rect">
            <a:avLst/>
          </a:prstGeom>
          <a:noFill/>
        </p:spPr>
        <p:txBody>
          <a:bodyPr wrap="none" rtlCol="0">
            <a:spAutoFit/>
          </a:bodyPr>
          <a:lstStyle/>
          <a:p>
            <a:r>
              <a:rPr lang="fr-FR" sz="2000" dirty="0" smtClean="0"/>
              <a:t>________________________________</a:t>
            </a:r>
            <a:endParaRPr lang="fr-FR" sz="2000" dirty="0"/>
          </a:p>
        </p:txBody>
      </p:sp>
    </p:spTree>
    <p:extLst>
      <p:ext uri="{BB962C8B-B14F-4D97-AF65-F5344CB8AC3E}">
        <p14:creationId xmlns:p14="http://schemas.microsoft.com/office/powerpoint/2010/main" val="30799293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125</a:t>
            </a:fld>
            <a:endParaRPr lang="fr-FR" dirty="0"/>
          </a:p>
        </p:txBody>
      </p:sp>
      <p:sp>
        <p:nvSpPr>
          <p:cNvPr id="6" name="Text Placeholder 5"/>
          <p:cNvSpPr>
            <a:spLocks noGrp="1"/>
          </p:cNvSpPr>
          <p:nvPr>
            <p:ph type="body" sz="quarter" idx="13"/>
          </p:nvPr>
        </p:nvSpPr>
        <p:spPr/>
        <p:txBody>
          <a:bodyPr/>
          <a:lstStyle/>
          <a:p>
            <a:r>
              <a:rPr lang="fr-FR" dirty="0" smtClean="0"/>
              <a:t>Nous avons la propriété suivante pour les filtres par reconstruction :</a:t>
            </a:r>
            <a:endParaRPr lang="fr-FR" dirty="0"/>
          </a:p>
        </p:txBody>
      </p:sp>
      <p:sp>
        <p:nvSpPr>
          <p:cNvPr id="7" name="Content Placeholder 6"/>
          <p:cNvSpPr>
            <a:spLocks noGrp="1"/>
          </p:cNvSpPr>
          <p:nvPr>
            <p:ph sz="quarter" idx="14"/>
          </p:nvPr>
        </p:nvSpPr>
        <p:spPr>
          <a:xfrm>
            <a:off x="539553" y="1988841"/>
            <a:ext cx="8064896" cy="1366838"/>
          </a:xfrm>
        </p:spPr>
        <p:txBody>
          <a:bodyPr>
            <a:normAutofit lnSpcReduction="10000"/>
          </a:bodyPr>
          <a:lstStyle/>
          <a:p>
            <a:r>
              <a:rPr lang="fr-FR" dirty="0" smtClean="0"/>
              <a:t>Tous les filtres par reconstruction (ouverture par reconstruction, fermeture par reconstruction, reconstruction géodésique) sont des </a:t>
            </a:r>
            <a:r>
              <a:rPr lang="fr-FR" b="1" dirty="0" smtClean="0">
                <a:solidFill>
                  <a:schemeClr val="tx1"/>
                </a:solidFill>
              </a:rPr>
              <a:t>filtres ____________________</a:t>
            </a:r>
            <a:endParaRPr lang="fr-FR" dirty="0"/>
          </a:p>
        </p:txBody>
      </p:sp>
      <p:pic>
        <p:nvPicPr>
          <p:cNvPr id="8" name="Picture 4" descr="C:\Users\John\Enseignement\trunk\2012-2013\Master 2\Traitement Image\Cours Morpho\images\Results\010 - OuvertureProblemeBords\pie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087" y="3647627"/>
            <a:ext cx="1480351" cy="23042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95653" y="5951882"/>
            <a:ext cx="263214" cy="369332"/>
          </a:xfrm>
          <a:prstGeom prst="rect">
            <a:avLst/>
          </a:prstGeom>
          <a:noFill/>
        </p:spPr>
        <p:txBody>
          <a:bodyPr wrap="none" rtlCol="0">
            <a:spAutoFit/>
          </a:bodyPr>
          <a:lstStyle/>
          <a:p>
            <a:r>
              <a:rPr lang="fr-FR" i="1" dirty="0" smtClean="0"/>
              <a:t>I</a:t>
            </a:r>
            <a:endParaRPr lang="fr-FR" i="1" dirty="0"/>
          </a:p>
        </p:txBody>
      </p:sp>
      <p:pic>
        <p:nvPicPr>
          <p:cNvPr id="10" name="Picture 2" descr="C:\Users\John\Enseignement\trunk\2012-2013\Master 2\Traitement Image\Cours Morpho\images\Results\010 - OuvertureProblemeBords\opening_reconstruction_Gamma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8" y="3647627"/>
            <a:ext cx="1480351" cy="23042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5574921" y="5959691"/>
                <a:ext cx="1202702"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sSub>
                        <m:sSubPr>
                          <m:ctrlPr>
                            <a:rPr lang="fr-FR" b="0" i="1" smtClean="0">
                              <a:latin typeface="Cambria Math"/>
                            </a:rPr>
                          </m:ctrlPr>
                        </m:sSubPr>
                        <m:e>
                          <m:r>
                            <a:rPr lang="fr-FR" b="0" i="1" smtClean="0">
                              <a:latin typeface="Cambria Math"/>
                            </a:rPr>
                            <m:t>∘</m:t>
                          </m:r>
                        </m:e>
                        <m:sub>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sub>
                      </m:sSub>
                      <m:r>
                        <a:rPr lang="fr-FR" b="0" i="1" smtClean="0">
                          <a:latin typeface="Cambria Math"/>
                        </a:rPr>
                        <m:t>10</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1" name="TextBox 10"/>
              <p:cNvSpPr txBox="1">
                <a:spLocks noRot="1" noChangeAspect="1" noMove="1" noResize="1" noEditPoints="1" noAdjustHandles="1" noChangeArrowheads="1" noChangeShapeType="1" noTextEdit="1"/>
              </p:cNvSpPr>
              <p:nvPr/>
            </p:nvSpPr>
            <p:spPr>
              <a:xfrm>
                <a:off x="5574920" y="5959688"/>
                <a:ext cx="1202702" cy="393121"/>
              </a:xfrm>
              <a:prstGeom prst="rect">
                <a:avLst/>
              </a:prstGeom>
              <a:blipFill rotWithShape="1">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35833396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Filtres avancés</a:t>
            </a:r>
            <a:endParaRPr lang="fr-FR" dirty="0"/>
          </a:p>
        </p:txBody>
      </p:sp>
      <p:sp>
        <p:nvSpPr>
          <p:cNvPr id="5" name="Text Placeholder 4"/>
          <p:cNvSpPr>
            <a:spLocks noGrp="1"/>
          </p:cNvSpPr>
          <p:nvPr>
            <p:ph type="body" sz="quarter" idx="14"/>
          </p:nvPr>
        </p:nvSpPr>
        <p:spPr/>
        <p:txBody>
          <a:bodyPr/>
          <a:lstStyle/>
          <a:p>
            <a:r>
              <a:rPr lang="fr-FR" dirty="0" smtClean="0"/>
              <a:t>6</a:t>
            </a:r>
            <a:endParaRPr lang="fr-FR" dirty="0"/>
          </a:p>
        </p:txBody>
      </p:sp>
    </p:spTree>
    <p:extLst>
      <p:ext uri="{BB962C8B-B14F-4D97-AF65-F5344CB8AC3E}">
        <p14:creationId xmlns:p14="http://schemas.microsoft.com/office/powerpoint/2010/main" val="16882505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ASF</a:t>
            </a:r>
            <a:endParaRPr lang="fr-FR" dirty="0"/>
          </a:p>
        </p:txBody>
      </p:sp>
      <p:sp>
        <p:nvSpPr>
          <p:cNvPr id="5" name="Text Placeholder 4"/>
          <p:cNvSpPr>
            <a:spLocks noGrp="1"/>
          </p:cNvSpPr>
          <p:nvPr>
            <p:ph type="body" sz="quarter" idx="14"/>
          </p:nvPr>
        </p:nvSpPr>
        <p:spPr/>
        <p:txBody>
          <a:bodyPr/>
          <a:lstStyle/>
          <a:p>
            <a:r>
              <a:rPr lang="fr-FR" dirty="0" smtClean="0"/>
              <a:t>6</a:t>
            </a:r>
            <a:endParaRPr lang="fr-FR" dirty="0"/>
          </a:p>
        </p:txBody>
      </p:sp>
      <p:sp>
        <p:nvSpPr>
          <p:cNvPr id="2" name="Text Placeholder 1"/>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7240437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Filtres séquentiels alternés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128</a:t>
            </a:fld>
            <a:endParaRPr lang="fr-FR" dirty="0"/>
          </a:p>
        </p:txBody>
      </p:sp>
      <p:sp>
        <p:nvSpPr>
          <p:cNvPr id="9" name="Text Placeholder 8"/>
          <p:cNvSpPr>
            <a:spLocks noGrp="1"/>
          </p:cNvSpPr>
          <p:nvPr>
            <p:ph type="body" sz="quarter" idx="13"/>
          </p:nvPr>
        </p:nvSpPr>
        <p:spPr/>
        <p:txBody>
          <a:bodyPr/>
          <a:lstStyle/>
          <a:p>
            <a:r>
              <a:rPr lang="fr-FR" dirty="0" smtClean="0"/>
              <a:t>Comment extraire la boîte de cette image ?</a:t>
            </a:r>
            <a:endParaRPr lang="fr-FR"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0786" y="5127578"/>
            <a:ext cx="288861" cy="461665"/>
          </a:xfrm>
          <a:prstGeom prst="rect">
            <a:avLst/>
          </a:prstGeom>
          <a:noFill/>
        </p:spPr>
        <p:txBody>
          <a:bodyPr wrap="none" rtlCol="0">
            <a:spAutoFit/>
          </a:bodyPr>
          <a:lstStyle/>
          <a:p>
            <a:pPr algn="ctr"/>
            <a:r>
              <a:rPr lang="fr-FR" sz="2400" i="1" dirty="0" smtClean="0"/>
              <a:t>I</a:t>
            </a:r>
            <a:endParaRPr lang="fr-FR" sz="2400" i="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19872"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11282" y="5127578"/>
            <a:ext cx="2492990" cy="461665"/>
          </a:xfrm>
          <a:prstGeom prst="rect">
            <a:avLst/>
          </a:prstGeom>
          <a:noFill/>
        </p:spPr>
        <p:txBody>
          <a:bodyPr wrap="none" rtlCol="0">
            <a:spAutoFit/>
          </a:bodyPr>
          <a:lstStyle/>
          <a:p>
            <a:pPr algn="ctr"/>
            <a:r>
              <a:rPr lang="fr-FR" sz="2400" i="1" dirty="0" smtClean="0"/>
              <a:t>_______________</a:t>
            </a:r>
            <a:endParaRPr lang="fr-FR" sz="2400" i="1"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88224"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598934" y="5127578"/>
            <a:ext cx="2492990" cy="461665"/>
          </a:xfrm>
          <a:prstGeom prst="rect">
            <a:avLst/>
          </a:prstGeom>
          <a:noFill/>
        </p:spPr>
        <p:txBody>
          <a:bodyPr wrap="none" rtlCol="0">
            <a:spAutoFit/>
          </a:bodyPr>
          <a:lstStyle/>
          <a:p>
            <a:pPr algn="ctr"/>
            <a:r>
              <a:rPr lang="fr-FR" sz="2400" i="1" dirty="0" smtClean="0"/>
              <a:t>_______________</a:t>
            </a:r>
            <a:endParaRPr lang="fr-FR" sz="2400" i="1" dirty="0"/>
          </a:p>
        </p:txBody>
      </p:sp>
      <p:sp>
        <p:nvSpPr>
          <p:cNvPr id="15" name="TextBox 14"/>
          <p:cNvSpPr txBox="1"/>
          <p:nvPr/>
        </p:nvSpPr>
        <p:spPr>
          <a:xfrm>
            <a:off x="5994348" y="1421989"/>
            <a:ext cx="2808313" cy="707886"/>
          </a:xfrm>
          <a:prstGeom prst="rect">
            <a:avLst/>
          </a:prstGeom>
          <a:noFill/>
        </p:spPr>
        <p:txBody>
          <a:bodyPr wrap="square" rtlCol="0">
            <a:spAutoFit/>
          </a:bodyPr>
          <a:lstStyle/>
          <a:p>
            <a:r>
              <a:rPr lang="fr-FR" sz="2000" dirty="0" smtClean="0"/>
              <a:t>L’ouverture a fusionné des trous de l’image</a:t>
            </a:r>
            <a:endParaRPr lang="fr-FR" sz="2000" dirty="0"/>
          </a:p>
        </p:txBody>
      </p:sp>
      <p:cxnSp>
        <p:nvCxnSpPr>
          <p:cNvPr id="17" name="Straight Arrow Connector 16"/>
          <p:cNvCxnSpPr/>
          <p:nvPr/>
        </p:nvCxnSpPr>
        <p:spPr>
          <a:xfrm flipH="1">
            <a:off x="5076056" y="1771078"/>
            <a:ext cx="918291" cy="122587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9042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Filtres séquentiels alternés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129</a:t>
            </a:fld>
            <a:endParaRPr lang="fr-FR" dirty="0"/>
          </a:p>
        </p:txBody>
      </p:sp>
      <p:sp>
        <p:nvSpPr>
          <p:cNvPr id="9" name="Text Placeholder 8"/>
          <p:cNvSpPr>
            <a:spLocks noGrp="1"/>
          </p:cNvSpPr>
          <p:nvPr>
            <p:ph type="body" sz="quarter" idx="13"/>
          </p:nvPr>
        </p:nvSpPr>
        <p:spPr/>
        <p:txBody>
          <a:bodyPr/>
          <a:lstStyle/>
          <a:p>
            <a:r>
              <a:rPr lang="fr-FR" dirty="0" smtClean="0"/>
              <a:t>Comment extraire la boîte de cette image ?</a:t>
            </a:r>
            <a:endParaRPr lang="fr-FR"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0786" y="5157195"/>
            <a:ext cx="288861" cy="461665"/>
          </a:xfrm>
          <a:prstGeom prst="rect">
            <a:avLst/>
          </a:prstGeom>
          <a:noFill/>
        </p:spPr>
        <p:txBody>
          <a:bodyPr wrap="none" rtlCol="0">
            <a:spAutoFit/>
          </a:bodyPr>
          <a:lstStyle/>
          <a:p>
            <a:pPr algn="ctr"/>
            <a:r>
              <a:rPr lang="fr-FR" sz="2400" i="1" dirty="0" smtClean="0"/>
              <a:t>I</a:t>
            </a:r>
            <a:endParaRPr lang="fr-FR" sz="2400" i="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75856"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95828" y="5157195"/>
            <a:ext cx="2492990" cy="461665"/>
          </a:xfrm>
          <a:prstGeom prst="rect">
            <a:avLst/>
          </a:prstGeom>
          <a:noFill/>
        </p:spPr>
        <p:txBody>
          <a:bodyPr wrap="none" rtlCol="0">
            <a:spAutoFit/>
          </a:bodyPr>
          <a:lstStyle/>
          <a:p>
            <a:pPr algn="ctr"/>
            <a:r>
              <a:rPr lang="fr-FR" sz="2400" i="1" dirty="0" smtClean="0"/>
              <a:t>_______________</a:t>
            </a:r>
            <a:endParaRPr lang="fr-FR" sz="2400" i="1"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72200" y="26958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12742" y="5157195"/>
            <a:ext cx="2492990" cy="461665"/>
          </a:xfrm>
          <a:prstGeom prst="rect">
            <a:avLst/>
          </a:prstGeom>
          <a:noFill/>
        </p:spPr>
        <p:txBody>
          <a:bodyPr wrap="none" rtlCol="0">
            <a:spAutoFit/>
          </a:bodyPr>
          <a:lstStyle/>
          <a:p>
            <a:pPr algn="ctr"/>
            <a:r>
              <a:rPr lang="fr-FR" sz="2400" i="1" dirty="0" smtClean="0"/>
              <a:t>_______________</a:t>
            </a:r>
            <a:endParaRPr lang="fr-FR" sz="2400" i="1" dirty="0"/>
          </a:p>
        </p:txBody>
      </p:sp>
      <p:sp>
        <p:nvSpPr>
          <p:cNvPr id="15" name="TextBox 14"/>
          <p:cNvSpPr txBox="1"/>
          <p:nvPr/>
        </p:nvSpPr>
        <p:spPr>
          <a:xfrm>
            <a:off x="5994348" y="1352963"/>
            <a:ext cx="2808313" cy="1015663"/>
          </a:xfrm>
          <a:prstGeom prst="rect">
            <a:avLst/>
          </a:prstGeom>
          <a:noFill/>
        </p:spPr>
        <p:txBody>
          <a:bodyPr wrap="square" rtlCol="0">
            <a:spAutoFit/>
          </a:bodyPr>
          <a:lstStyle/>
          <a:p>
            <a:r>
              <a:rPr lang="fr-FR" sz="2000" dirty="0"/>
              <a:t>La fermeture a fusionné des morceaux </a:t>
            </a:r>
            <a:r>
              <a:rPr lang="fr-FR" sz="2000" dirty="0" smtClean="0"/>
              <a:t>du complémentaire</a:t>
            </a:r>
            <a:endParaRPr lang="fr-FR" sz="2000" dirty="0"/>
          </a:p>
        </p:txBody>
      </p:sp>
      <p:cxnSp>
        <p:nvCxnSpPr>
          <p:cNvPr id="17" name="Straight Arrow Connector 16"/>
          <p:cNvCxnSpPr/>
          <p:nvPr/>
        </p:nvCxnSpPr>
        <p:spPr>
          <a:xfrm flipH="1">
            <a:off x="4986183" y="1771078"/>
            <a:ext cx="1008164" cy="122587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84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Image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a:t>
            </a:fld>
            <a:endParaRPr lang="fr-FR" dirty="0"/>
          </a:p>
        </p:txBody>
      </p:sp>
      <mc:AlternateContent xmlns:mc="http://schemas.openxmlformats.org/markup-compatibility/2006" xmlns:a14="http://schemas.microsoft.com/office/drawing/2010/main">
        <mc:Choice Requires="a14">
          <p:sp>
            <p:nvSpPr>
              <p:cNvPr id="8" name="Text Placeholder 7"/>
              <p:cNvSpPr>
                <a:spLocks noGrp="1"/>
              </p:cNvSpPr>
              <p:nvPr>
                <p:ph type="body" sz="quarter" idx="13"/>
              </p:nvPr>
            </p:nvSpPr>
            <p:spPr/>
            <p:txBody>
              <a:bodyPr/>
              <a:lstStyle/>
              <a:p>
                <a:r>
                  <a:rPr lang="fr-FR" dirty="0" smtClean="0"/>
                  <a:t>Pour commencer, nous nous intéresserons uniquement aux images binaires.</a:t>
                </a:r>
              </a:p>
              <a:p>
                <a:r>
                  <a:rPr lang="fr-FR" dirty="0" smtClean="0"/>
                  <a:t>Dans une telle image, on identifie deux types de pixels : les </a:t>
                </a:r>
                <a:r>
                  <a:rPr lang="fr-FR" b="1" dirty="0" smtClean="0"/>
                  <a:t>pixels appartenant à un objet spécifique</a:t>
                </a:r>
                <a:r>
                  <a:rPr lang="fr-FR" dirty="0" smtClean="0"/>
                  <a:t>, et les </a:t>
                </a:r>
                <a:r>
                  <a:rPr lang="fr-FR" b="1" dirty="0" smtClean="0"/>
                  <a:t>pixels appartenant à son complémentaire</a:t>
                </a:r>
                <a:r>
                  <a:rPr lang="fr-FR" dirty="0" smtClean="0"/>
                  <a:t>.</a:t>
                </a:r>
                <a:endParaRPr lang="fr-FR" dirty="0"/>
              </a:p>
              <a:p>
                <a:r>
                  <a:rPr lang="fr-FR" dirty="0" smtClean="0"/>
                  <a:t>Une image binaire de dimension n peut être vue comme un sous ensemble de </a:t>
                </a:r>
                <a14:m>
                  <m:oMath xmlns:m="http://schemas.openxmlformats.org/officeDocument/2006/math">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où on liste simplement les coordonnées des pixels appartenant à l’objet.</a:t>
                </a:r>
              </a:p>
              <a:p>
                <a:endParaRPr lang="fr-FR" dirty="0"/>
              </a:p>
              <a:p>
                <a:r>
                  <a:rPr lang="fr-FR" u="sng" dirty="0" smtClean="0"/>
                  <a:t>Ex :</a:t>
                </a:r>
                <a:r>
                  <a:rPr lang="fr-FR" dirty="0" smtClean="0"/>
                  <a:t> </a:t>
                </a: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b="0" i="1" smtClean="0">
                            <a:latin typeface="Cambria Math"/>
                          </a:rPr>
                          <m:t>2, 1</m:t>
                        </m:r>
                      </m:e>
                    </m:d>
                    <m:r>
                      <a:rPr lang="fr-FR" b="0" i="1" smtClean="0">
                        <a:latin typeface="Cambria Math"/>
                      </a:rPr>
                      <m:t>, </m:t>
                    </m:r>
                    <m:d>
                      <m:dPr>
                        <m:ctrlPr>
                          <a:rPr lang="fr-FR" b="0" i="1" smtClean="0">
                            <a:latin typeface="Cambria Math"/>
                          </a:rPr>
                        </m:ctrlPr>
                      </m:dPr>
                      <m:e>
                        <m:r>
                          <a:rPr lang="fr-FR" b="0" i="1" smtClean="0">
                            <a:latin typeface="Cambria Math"/>
                          </a:rPr>
                          <m:t>3,2</m:t>
                        </m:r>
                      </m:e>
                    </m:d>
                    <m:r>
                      <a:rPr lang="fr-FR" b="0" i="1" smtClean="0">
                        <a:latin typeface="Cambria Math"/>
                      </a:rPr>
                      <m:t>, </m:t>
                    </m:r>
                    <m:d>
                      <m:dPr>
                        <m:ctrlPr>
                          <a:rPr lang="fr-FR" b="0" i="1" smtClean="0">
                            <a:latin typeface="Cambria Math"/>
                          </a:rPr>
                        </m:ctrlPr>
                      </m:dPr>
                      <m:e>
                        <m:r>
                          <a:rPr lang="fr-FR" b="0" i="1" smtClean="0">
                            <a:latin typeface="Cambria Math"/>
                          </a:rPr>
                          <m:t>2,2</m:t>
                        </m:r>
                      </m:e>
                    </m:d>
                    <m:r>
                      <a:rPr lang="fr-FR" b="0" i="1" smtClean="0">
                        <a:latin typeface="Cambria Math"/>
                      </a:rPr>
                      <m:t>}</m:t>
                    </m:r>
                  </m:oMath>
                </a14:m>
                <a:endParaRPr lang="fr-FR"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12562534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Filtres séquentiels alternés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130</a:t>
            </a:fld>
            <a:endParaRPr lang="fr-FR" dirty="0"/>
          </a:p>
        </p:txBody>
      </p:sp>
      <p:sp>
        <p:nvSpPr>
          <p:cNvPr id="9" name="Text Placeholder 8"/>
          <p:cNvSpPr>
            <a:spLocks noGrp="1"/>
          </p:cNvSpPr>
          <p:nvPr>
            <p:ph type="body" sz="quarter" idx="13"/>
          </p:nvPr>
        </p:nvSpPr>
        <p:spPr/>
        <p:txBody>
          <a:bodyPr/>
          <a:lstStyle/>
          <a:p>
            <a:r>
              <a:rPr lang="fr-FR" dirty="0" smtClean="0"/>
              <a:t>Dans le problème précédent, on veut éliminer du bruit additif et soustractif avec une ouverture et une fermeture…</a:t>
            </a:r>
          </a:p>
          <a:p>
            <a:endParaRPr lang="fr-FR" dirty="0"/>
          </a:p>
          <a:p>
            <a:r>
              <a:rPr lang="fr-FR" dirty="0" smtClean="0"/>
              <a:t>Le problème est qu’en faisant une ouverture, on peut « agrandir » ___________________, </a:t>
            </a:r>
          </a:p>
          <a:p>
            <a:r>
              <a:rPr lang="fr-FR" dirty="0" smtClean="0"/>
              <a:t>et en faisant une fermeture, on peut agrandir____________________</a:t>
            </a:r>
          </a:p>
          <a:p>
            <a:r>
              <a:rPr lang="fr-FR" dirty="0" smtClean="0"/>
              <a:t>__________________.</a:t>
            </a:r>
            <a:endParaRPr lang="fr-FR" dirty="0"/>
          </a:p>
        </p:txBody>
      </p:sp>
    </p:spTree>
    <p:extLst>
      <p:ext uri="{BB962C8B-B14F-4D97-AF65-F5344CB8AC3E}">
        <p14:creationId xmlns:p14="http://schemas.microsoft.com/office/powerpoint/2010/main" val="15904861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Filtres séquentiels alternés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131</a:t>
            </a:fld>
            <a:endParaRPr lang="fr-FR" dirty="0"/>
          </a:p>
        </p:txBody>
      </p:sp>
      <p:sp>
        <p:nvSpPr>
          <p:cNvPr id="6" name="Text Placeholder 5"/>
          <p:cNvSpPr>
            <a:spLocks noGrp="1"/>
          </p:cNvSpPr>
          <p:nvPr>
            <p:ph type="body" sz="quarter" idx="13"/>
          </p:nvPr>
        </p:nvSpPr>
        <p:spPr/>
        <p:txBody>
          <a:bodyPr/>
          <a:lstStyle/>
          <a:p>
            <a:r>
              <a:rPr lang="fr-FR" dirty="0" smtClean="0"/>
              <a:t>Le </a:t>
            </a:r>
            <a:r>
              <a:rPr lang="fr-FR" b="1" dirty="0" smtClean="0"/>
              <a:t>filtre séquentiel alterné </a:t>
            </a:r>
            <a:r>
              <a:rPr lang="fr-FR" dirty="0" smtClean="0"/>
              <a:t>consiste à effectuer une ouverture puis </a:t>
            </a:r>
            <a:r>
              <a:rPr lang="fr-FR" smtClean="0"/>
              <a:t>une fermeture (ou </a:t>
            </a:r>
            <a:r>
              <a:rPr lang="fr-FR" dirty="0" smtClean="0"/>
              <a:t>inversement) avec un élément structurant (de petite taille), puis recommencer le processus plusieurs fois en faisant grossir, à chaque fois, l’élément structurant :</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212976"/>
                <a:ext cx="8064896" cy="3239046"/>
              </a:xfrm>
            </p:spPr>
            <p:txBody>
              <a:bodyPr>
                <a:normAutofit lnSpcReduction="10000"/>
              </a:bodyPr>
              <a:lstStyle/>
              <a:p>
                <a:r>
                  <a:rPr lang="fr-FR" dirty="0" smtClean="0"/>
                  <a:t>Soient </a:t>
                </a:r>
                <a14:m>
                  <m:oMath xmlns:m="http://schemas.openxmlformats.org/officeDocument/2006/math">
                    <m:r>
                      <a:rPr lang="fr-FR" b="0" i="1" smtClean="0">
                        <a:latin typeface="Cambria Math"/>
                      </a:rPr>
                      <m:t>𝐼</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smtClean="0"/>
                  <a:t>, on définit </a:t>
                </a:r>
                <a:r>
                  <a:rPr lang="fr-FR" b="1" dirty="0" smtClean="0">
                    <a:solidFill>
                      <a:schemeClr val="tx1"/>
                    </a:solidFill>
                  </a:rPr>
                  <a:t>le filtre séquentiel alterné ouverture/fermeture</a:t>
                </a:r>
                <a:r>
                  <a:rPr lang="fr-FR" dirty="0" smtClean="0"/>
                  <a:t> de </a:t>
                </a:r>
                <a:r>
                  <a:rPr lang="fr-FR" i="1" dirty="0" smtClean="0"/>
                  <a:t>I</a:t>
                </a:r>
                <a:r>
                  <a:rPr lang="fr-FR" dirty="0" smtClean="0"/>
                  <a:t> par </a:t>
                </a:r>
                <a:r>
                  <a:rPr lang="fr-FR" i="1" dirty="0" smtClean="0"/>
                  <a:t>E</a:t>
                </a:r>
                <a:r>
                  <a:rPr lang="fr-FR" dirty="0" smtClean="0"/>
                  <a:t>, à </a:t>
                </a:r>
                <a:r>
                  <a:rPr lang="fr-FR" i="1" dirty="0" smtClean="0"/>
                  <a:t>n</a:t>
                </a:r>
                <a:r>
                  <a:rPr lang="fr-FR" dirty="0" smtClean="0"/>
                  <a:t> étapes, comme</a:t>
                </a:r>
              </a:p>
              <a:p>
                <a:pPr algn="ctr"/>
                <a14:m>
                  <m:oMathPara xmlns:m="http://schemas.openxmlformats.org/officeDocument/2006/math">
                    <m:oMathParaPr>
                      <m:jc m:val="centerGroup"/>
                    </m:oMathParaPr>
                    <m:oMath xmlns:m="http://schemas.openxmlformats.org/officeDocument/2006/math">
                      <m:r>
                        <a:rPr lang="fr-FR" b="0" i="1" smtClean="0">
                          <a:latin typeface="Cambria Math"/>
                        </a:rPr>
                        <m:t>𝐴𝑆</m:t>
                      </m:r>
                      <m:sSubSup>
                        <m:sSubSupPr>
                          <m:ctrlPr>
                            <a:rPr lang="fr-FR" b="0" i="1" smtClean="0">
                              <a:latin typeface="Cambria Math"/>
                            </a:rPr>
                          </m:ctrlPr>
                        </m:sSubSupPr>
                        <m:e>
                          <m:r>
                            <a:rPr lang="fr-FR" b="0" i="1" smtClean="0">
                              <a:latin typeface="Cambria Math"/>
                            </a:rPr>
                            <m:t>𝐹</m:t>
                          </m:r>
                        </m:e>
                        <m:sub>
                          <m:r>
                            <a:rPr lang="fr-FR" b="0" i="1" smtClean="0">
                              <a:latin typeface="Cambria Math"/>
                            </a:rPr>
                            <m:t>𝑜𝑓</m:t>
                          </m:r>
                          <m:r>
                            <a:rPr lang="fr-FR" b="0" i="1" smtClean="0">
                              <a:latin typeface="Cambria Math"/>
                            </a:rPr>
                            <m:t>,</m:t>
                          </m:r>
                          <m:r>
                            <a:rPr lang="fr-FR" b="0" i="1" smtClean="0">
                              <a:latin typeface="Cambria Math"/>
                            </a:rPr>
                            <m:t>𝐸</m:t>
                          </m:r>
                        </m:sub>
                        <m:sup>
                          <m:r>
                            <a:rPr lang="fr-FR" b="0" i="1" smtClean="0">
                              <a:latin typeface="Cambria Math"/>
                            </a:rPr>
                            <m:t>𝑛</m:t>
                          </m:r>
                        </m:sup>
                      </m:sSubSup>
                      <m:d>
                        <m:dPr>
                          <m:ctrlPr>
                            <a:rPr lang="fr-FR" b="0" i="1" smtClean="0">
                              <a:latin typeface="Cambria Math"/>
                            </a:rPr>
                          </m:ctrlPr>
                        </m:dPr>
                        <m:e>
                          <m:r>
                            <a:rPr lang="fr-FR" b="0" i="1" smtClean="0">
                              <a:latin typeface="Cambria Math"/>
                            </a:rPr>
                            <m:t>𝐼</m:t>
                          </m:r>
                        </m:e>
                      </m:d>
                      <m:r>
                        <a:rPr lang="fr-FR" b="0" i="1" smtClean="0">
                          <a:latin typeface="Cambria Math"/>
                        </a:rPr>
                        <m:t>=((((((</m:t>
                      </m:r>
                      <m:r>
                        <a:rPr lang="fr-FR" b="0" i="1" smtClean="0">
                          <a:latin typeface="Cambria Math"/>
                        </a:rPr>
                        <m:t>𝐼</m:t>
                      </m:r>
                      <m:r>
                        <a:rPr lang="fr-FR" b="0" i="1" smtClean="0">
                          <a:latin typeface="Cambria Math"/>
                        </a:rPr>
                        <m:t>∘</m:t>
                      </m:r>
                      <m:r>
                        <a:rPr lang="fr-FR" b="0" i="1" smtClean="0">
                          <a:latin typeface="Cambria Math"/>
                        </a:rPr>
                        <m:t>𝐸</m:t>
                      </m:r>
                      <m:r>
                        <a:rPr lang="fr-FR" b="0" i="1" smtClean="0">
                          <a:latin typeface="Cambria Math"/>
                        </a:rPr>
                        <m:t>)•</m:t>
                      </m:r>
                      <m:r>
                        <a:rPr lang="fr-FR" b="0" i="1" smtClean="0">
                          <a:latin typeface="Cambria Math"/>
                        </a:rPr>
                        <m:t>𝐸</m:t>
                      </m:r>
                      <m:r>
                        <a:rPr lang="fr-FR" b="0" i="1" smtClean="0">
                          <a:latin typeface="Cambria Math"/>
                        </a:rPr>
                        <m:t>)∘2</m:t>
                      </m:r>
                      <m:r>
                        <a:rPr lang="fr-FR" b="0" i="1" smtClean="0">
                          <a:latin typeface="Cambria Math"/>
                        </a:rPr>
                        <m:t>𝐸</m:t>
                      </m:r>
                      <m:r>
                        <a:rPr lang="fr-FR" b="0" i="1" smtClean="0">
                          <a:latin typeface="Cambria Math"/>
                        </a:rPr>
                        <m:t>)•2</m:t>
                      </m:r>
                      <m:r>
                        <a:rPr lang="fr-FR" b="0" i="1" smtClean="0">
                          <a:latin typeface="Cambria Math"/>
                        </a:rPr>
                        <m:t>𝐸</m:t>
                      </m:r>
                      <m:r>
                        <a:rPr lang="fr-FR" b="0" i="1" smtClean="0">
                          <a:latin typeface="Cambria Math"/>
                        </a:rPr>
                        <m:t>) …∘</m:t>
                      </m:r>
                      <m:r>
                        <a:rPr lang="fr-FR" b="0" i="1" smtClean="0">
                          <a:latin typeface="Cambria Math"/>
                        </a:rPr>
                        <m:t>𝑛𝐸</m:t>
                      </m:r>
                      <m:r>
                        <a:rPr lang="fr-FR" b="0" i="1" smtClean="0">
                          <a:latin typeface="Cambria Math"/>
                        </a:rPr>
                        <m:t>)•</m:t>
                      </m:r>
                      <m:r>
                        <a:rPr lang="fr-FR" b="0" i="1" smtClean="0">
                          <a:latin typeface="Cambria Math"/>
                        </a:rPr>
                        <m:t>𝑛𝐸</m:t>
                      </m:r>
                      <m:r>
                        <a:rPr lang="fr-FR" b="0" i="1" smtClean="0">
                          <a:latin typeface="Cambria Math"/>
                        </a:rPr>
                        <m:t>)</m:t>
                      </m:r>
                    </m:oMath>
                  </m:oMathPara>
                </a14:m>
                <a:endParaRPr lang="fr-FR" dirty="0" smtClean="0"/>
              </a:p>
              <a:p>
                <a:pPr algn="ctr"/>
                <a:endParaRPr lang="fr-FR" dirty="0"/>
              </a:p>
              <a:p>
                <a:r>
                  <a:rPr lang="fr-FR" b="1" dirty="0" smtClean="0">
                    <a:solidFill>
                      <a:schemeClr val="tx1"/>
                    </a:solidFill>
                  </a:rPr>
                  <a:t>Le </a:t>
                </a:r>
                <a:r>
                  <a:rPr lang="fr-FR" b="1" dirty="0">
                    <a:solidFill>
                      <a:schemeClr val="tx1"/>
                    </a:solidFill>
                  </a:rPr>
                  <a:t>filtre séquentiel alterné </a:t>
                </a:r>
                <a:r>
                  <a:rPr lang="fr-FR" b="1" dirty="0" smtClean="0">
                    <a:solidFill>
                      <a:schemeClr val="tx1"/>
                    </a:solidFill>
                  </a:rPr>
                  <a:t>fermeture/ouverture</a:t>
                </a:r>
                <a:r>
                  <a:rPr lang="fr-FR" dirty="0" smtClean="0">
                    <a:solidFill>
                      <a:schemeClr val="tx1"/>
                    </a:solidFill>
                  </a:rPr>
                  <a:t> </a:t>
                </a:r>
                <a:r>
                  <a:rPr lang="fr-FR" dirty="0"/>
                  <a:t>de </a:t>
                </a:r>
                <a:r>
                  <a:rPr lang="fr-FR" i="1" dirty="0"/>
                  <a:t>I</a:t>
                </a:r>
                <a:r>
                  <a:rPr lang="fr-FR" dirty="0"/>
                  <a:t> par </a:t>
                </a:r>
                <a:r>
                  <a:rPr lang="fr-FR" i="1" dirty="0"/>
                  <a:t>E</a:t>
                </a:r>
                <a:r>
                  <a:rPr lang="fr-FR" dirty="0"/>
                  <a:t>, à </a:t>
                </a:r>
                <a:r>
                  <a:rPr lang="fr-FR" i="1" dirty="0"/>
                  <a:t>n</a:t>
                </a:r>
                <a:r>
                  <a:rPr lang="fr-FR" dirty="0"/>
                  <a:t> étapes, </a:t>
                </a:r>
                <a:r>
                  <a:rPr lang="fr-FR" dirty="0" smtClean="0"/>
                  <a:t>est</a:t>
                </a:r>
                <a:endParaRPr lang="fr-FR" dirty="0"/>
              </a:p>
              <a:p>
                <a:pPr algn="ct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b="0" i="1" smtClean="0">
                              <a:latin typeface="Cambria Math"/>
                            </a:rPr>
                            <m:t>𝑓𝑜</m:t>
                          </m:r>
                          <m:r>
                            <a:rPr lang="fr-FR" i="1">
                              <a:latin typeface="Cambria Math"/>
                            </a:rPr>
                            <m:t>,</m:t>
                          </m:r>
                          <m:r>
                            <a:rPr lang="fr-FR" i="1">
                              <a:latin typeface="Cambria Math"/>
                            </a:rPr>
                            <m:t>𝐸</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d>
                        <m:dPr>
                          <m:ctrlPr>
                            <a:rPr lang="fr-FR" i="1">
                              <a:latin typeface="Cambria Math"/>
                            </a:rPr>
                          </m:ctrlPr>
                        </m:dPr>
                        <m:e>
                          <m:r>
                            <a:rPr lang="fr-FR" i="1">
                              <a:latin typeface="Cambria Math"/>
                            </a:rPr>
                            <m:t>𝐼</m:t>
                          </m:r>
                          <m:r>
                            <a:rPr lang="fr-FR" i="1">
                              <a:latin typeface="Cambria Math"/>
                            </a:rPr>
                            <m:t>•</m:t>
                          </m:r>
                          <m:r>
                            <a:rPr lang="fr-FR" i="1">
                              <a:latin typeface="Cambria Math"/>
                            </a:rPr>
                            <m:t>𝐸</m:t>
                          </m:r>
                        </m:e>
                      </m:d>
                      <m:r>
                        <a:rPr lang="fr-FR" b="0" i="1" smtClean="0">
                          <a:latin typeface="Cambria Math"/>
                        </a:rPr>
                        <m:t>∘</m:t>
                      </m:r>
                      <m:r>
                        <a:rPr lang="fr-FR" i="1">
                          <a:latin typeface="Cambria Math"/>
                        </a:rPr>
                        <m:t>𝐸</m:t>
                      </m:r>
                      <m:r>
                        <a:rPr lang="fr-FR" i="1">
                          <a:latin typeface="Cambria Math"/>
                        </a:rPr>
                        <m:t>)•2</m:t>
                      </m:r>
                      <m:r>
                        <a:rPr lang="fr-FR" i="1">
                          <a:latin typeface="Cambria Math"/>
                        </a:rPr>
                        <m:t>𝐸</m:t>
                      </m:r>
                      <m:r>
                        <a:rPr lang="fr-FR" i="1">
                          <a:latin typeface="Cambria Math"/>
                        </a:rPr>
                        <m:t>)∘2</m:t>
                      </m:r>
                      <m:r>
                        <a:rPr lang="fr-FR" i="1">
                          <a:latin typeface="Cambria Math"/>
                        </a:rPr>
                        <m:t>𝐸</m:t>
                      </m:r>
                      <m:r>
                        <a:rPr lang="fr-FR" i="1">
                          <a:latin typeface="Cambria Math"/>
                        </a:rPr>
                        <m:t>) …•</m:t>
                      </m:r>
                      <m:r>
                        <a:rPr lang="fr-FR" i="1">
                          <a:latin typeface="Cambria Math"/>
                        </a:rPr>
                        <m:t>𝑛𝐸</m:t>
                      </m:r>
                      <m:r>
                        <a:rPr lang="fr-FR" i="1">
                          <a:latin typeface="Cambria Math"/>
                        </a:rPr>
                        <m:t>)∘</m:t>
                      </m:r>
                      <m:r>
                        <a:rPr lang="fr-FR" i="1">
                          <a:latin typeface="Cambria Math"/>
                        </a:rPr>
                        <m:t>𝑛𝐸</m:t>
                      </m:r>
                      <m:r>
                        <a:rPr lang="fr-FR" i="1">
                          <a:latin typeface="Cambria Math"/>
                        </a:rPr>
                        <m:t>)</m:t>
                      </m:r>
                    </m:oMath>
                  </m:oMathPara>
                </a14:m>
                <a:endParaRPr lang="fr-FR" dirty="0"/>
              </a:p>
              <a:p>
                <a:pPr algn="ct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3212976"/>
                <a:ext cx="8064896" cy="3239046"/>
              </a:xfrm>
              <a:blipFill rotWithShape="1">
                <a:blip r:embed="rId2"/>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18578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left)">
                                      <p:cBhvr>
                                        <p:cTn id="13" dur="500"/>
                                        <p:tgtEl>
                                          <p:spTgt spid="7">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500"/>
                                        <p:tgtEl>
                                          <p:spTgt spid="7">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Filtres séquentiels alternés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132</a:t>
            </a:fld>
            <a:endParaRPr lang="fr-FR" dirty="0"/>
          </a:p>
        </p:txBody>
      </p:sp>
      <p:sp>
        <p:nvSpPr>
          <p:cNvPr id="9" name="Text Placeholder 8"/>
          <p:cNvSpPr>
            <a:spLocks noGrp="1"/>
          </p:cNvSpPr>
          <p:nvPr>
            <p:ph type="body" sz="quarter" idx="13"/>
          </p:nvPr>
        </p:nvSpPr>
        <p:spPr/>
        <p:txBody>
          <a:bodyPr/>
          <a:lstStyle/>
          <a:p>
            <a:r>
              <a:rPr lang="fr-FR" dirty="0" smtClean="0"/>
              <a:t>Si on reprend l’exemple précédent :</a:t>
            </a:r>
            <a:endParaRPr lang="fr-FR" dirty="0"/>
          </a:p>
        </p:txBody>
      </p:sp>
      <p:sp>
        <p:nvSpPr>
          <p:cNvPr id="2" name="Text Placeholder 1"/>
          <p:cNvSpPr>
            <a:spLocks noGrp="1"/>
          </p:cNvSpPr>
          <p:nvPr>
            <p:ph type="body" sz="quarter" idx="14"/>
          </p:nvPr>
        </p:nvSpPr>
        <p:spPr/>
        <p:txBody>
          <a:bodyPr/>
          <a:lstStyle/>
          <a:p>
            <a:r>
              <a:rPr lang="fr-FR" dirty="0"/>
              <a:t>I = </a:t>
            </a:r>
            <a:r>
              <a:rPr lang="fr-FR" dirty="0" err="1"/>
              <a:t>imread</a:t>
            </a:r>
            <a:r>
              <a:rPr lang="fr-FR" dirty="0"/>
              <a:t>('box_noise.png</a:t>
            </a:r>
            <a:r>
              <a:rPr lang="fr-FR" dirty="0" smtClean="0"/>
              <a:t>');</a:t>
            </a:r>
          </a:p>
          <a:p>
            <a:r>
              <a:rPr lang="fr-FR" dirty="0" smtClean="0"/>
              <a:t>R = I;</a:t>
            </a:r>
            <a:endParaRPr lang="fr-FR" dirty="0"/>
          </a:p>
          <a:p>
            <a:r>
              <a:rPr lang="fr-FR" dirty="0" smtClean="0"/>
              <a:t>for </a:t>
            </a:r>
            <a:r>
              <a:rPr lang="fr-FR" dirty="0"/>
              <a:t>i=2:15</a:t>
            </a:r>
          </a:p>
          <a:p>
            <a:r>
              <a:rPr lang="fr-FR" dirty="0" smtClean="0"/>
              <a:t>    Se </a:t>
            </a:r>
            <a:r>
              <a:rPr lang="fr-FR" dirty="0"/>
              <a:t>= </a:t>
            </a:r>
            <a:r>
              <a:rPr lang="fr-FR" dirty="0" err="1"/>
              <a:t>strel</a:t>
            </a:r>
            <a:r>
              <a:rPr lang="fr-FR" dirty="0"/>
              <a:t>('square', i);</a:t>
            </a:r>
          </a:p>
          <a:p>
            <a:r>
              <a:rPr lang="fr-FR" dirty="0"/>
              <a:t>    R = </a:t>
            </a:r>
            <a:r>
              <a:rPr lang="fr-FR" dirty="0" err="1"/>
              <a:t>imclose</a:t>
            </a:r>
            <a:r>
              <a:rPr lang="fr-FR" dirty="0"/>
              <a:t>(R, Se</a:t>
            </a:r>
            <a:r>
              <a:rPr lang="fr-FR" dirty="0" smtClean="0"/>
              <a:t>); </a:t>
            </a:r>
            <a:endParaRPr lang="fr-FR" dirty="0"/>
          </a:p>
          <a:p>
            <a:r>
              <a:rPr lang="fr-FR" dirty="0"/>
              <a:t>    R = </a:t>
            </a:r>
            <a:r>
              <a:rPr lang="fr-FR" dirty="0" err="1"/>
              <a:t>imopen</a:t>
            </a:r>
            <a:r>
              <a:rPr lang="fr-FR" dirty="0"/>
              <a:t>(R</a:t>
            </a:r>
            <a:r>
              <a:rPr lang="fr-FR" dirty="0" smtClean="0"/>
              <a:t>, Se</a:t>
            </a:r>
            <a:r>
              <a:rPr lang="fr-FR" dirty="0"/>
              <a:t>);</a:t>
            </a:r>
          </a:p>
          <a:p>
            <a:r>
              <a:rPr lang="fr-FR" dirty="0" smtClean="0"/>
              <a:t>end</a:t>
            </a:r>
            <a:endParaRPr lang="fr-FR" dirty="0"/>
          </a:p>
        </p:txBody>
      </p:sp>
      <p:pic>
        <p:nvPicPr>
          <p:cNvPr id="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76" name="Picture 16" descr="C:\Users\John\Enseignement\trunk\2012-2013\Master 2\Traitement Image\Cours Morpho\images\Results\011 - ASF\asf_clop_i2_clo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77" name="Picture 17" descr="C:\Users\John\Enseignement\trunk\2012-2013\Master 2\Traitement Image\Cours Morpho\images\Results\011 - ASF\asf_clop_i2_close_op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78" name="Picture 18" descr="C:\Users\John\Enseignement\trunk\2012-2013\Master 2\Traitement Image\Cours Morpho\images\Results\011 - ASF\asf_clop_i3_cl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79" name="Picture 19" descr="C:\Users\John\Enseignement\trunk\2012-2013\Master 2\Traitement Image\Cours Morpho\images\Results\011 - ASF\asf_clop_i3_close_op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0" name="Picture 20" descr="C:\Users\John\Enseignement\trunk\2012-2013\Master 2\Traitement Image\Cours Morpho\images\Results\011 - ASF\asf_clop_i4_clo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1" name="Picture 21" descr="C:\Users\John\Enseignement\trunk\2012-2013\Master 2\Traitement Image\Cours Morpho\images\Results\011 - ASF\asf_clop_i4_close_op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2" name="Picture 22" descr="C:\Users\John\Enseignement\trunk\2012-2013\Master 2\Traitement Image\Cours Morpho\images\Results\011 - ASF\asf_clop_i5_clos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3" name="Picture 23" descr="C:\Users\John\Enseignement\trunk\2012-2013\Master 2\Traitement Image\Cours Morpho\images\Results\011 - ASF\asf_clop_i5_close_op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4" name="Picture 24" descr="C:\Users\John\Enseignement\trunk\2012-2013\Master 2\Traitement Image\Cours Morpho\images\Results\011 - ASF\asf_clop_i6_clo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5" name="Picture 25" descr="C:\Users\John\Enseignement\trunk\2012-2013\Master 2\Traitement Image\Cours Morpho\images\Results\011 - ASF\asf_clop_i6_close_op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6" name="Picture 26" descr="C:\Users\John\Enseignement\trunk\2012-2013\Master 2\Traitement Image\Cours Morpho\images\Results\011 - ASF\asf_clop_i7_clos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7" name="Picture 27" descr="C:\Users\John\Enseignement\trunk\2012-2013\Master 2\Traitement Image\Cours Morpho\images\Results\011 - ASF\asf_clop_i7_close_ope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8" name="Picture 28" descr="C:\Users\John\Enseignement\trunk\2012-2013\Master 2\Traitement Image\Cours Morpho\images\Results\011 - ASF\asf_clop_i8_clos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89" name="Picture 29" descr="C:\Users\John\Enseignement\trunk\2012-2013\Master 2\Traitement Image\Cours Morpho\images\Results\011 - ASF\asf_clop_i8_close_ope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0" name="Picture 30" descr="C:\Users\John\Enseignement\trunk\2012-2013\Master 2\Traitement Image\Cours Morpho\images\Results\011 - ASF\asf_clop_i9_clos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1" name="Picture 31" descr="C:\Users\John\Enseignement\trunk\2012-2013\Master 2\Traitement Image\Cours Morpho\images\Results\011 - ASF\asf_clop_i9_close_ope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2" name="Picture 32" descr="C:\Users\John\Enseignement\trunk\2012-2013\Master 2\Traitement Image\Cours Morpho\images\Results\011 - ASF\asf_clop_i10_clos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3" name="Picture 33" descr="C:\Users\John\Enseignement\trunk\2012-2013\Master 2\Traitement Image\Cours Morpho\images\Results\011 - ASF\asf_clop_i10_close_open.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4" name="Picture 34" descr="C:\Users\John\Enseignement\trunk\2012-2013\Master 2\Traitement Image\Cours Morpho\images\Results\011 - ASF\asf_clop_i11_clos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5" name="Picture 35" descr="C:\Users\John\Enseignement\trunk\2012-2013\Master 2\Traitement Image\Cours Morpho\images\Results\011 - ASF\asf_clop_i11_close_ope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6" name="Picture 36" descr="C:\Users\John\Enseignement\trunk\2012-2013\Master 2\Traitement Image\Cours Morpho\images\Results\011 - ASF\asf_clop_i12_close.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7" name="Picture 37" descr="C:\Users\John\Enseignement\trunk\2012-2013\Master 2\Traitement Image\Cours Morpho\images\Results\011 - ASF\asf_clop_i12_close_open.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8" name="Picture 38" descr="C:\Users\John\Enseignement\trunk\2012-2013\Master 2\Traitement Image\Cours Morpho\images\Results\011 - ASF\asf_clop_i13_close.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599" name="Picture 39" descr="C:\Users\John\Enseignement\trunk\2012-2013\Master 2\Traitement Image\Cours Morpho\images\Results\011 - ASF\asf_clop_i13_close_open.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600" name="Picture 40" descr="C:\Users\John\Enseignement\trunk\2012-2013\Master 2\Traitement Image\Cours Morpho\images\Results\011 - ASF\asf_clop_i14_close.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601" name="Picture 41" descr="C:\Users\John\Enseignement\trunk\2012-2013\Master 2\Traitement Image\Cours Morpho\images\Results\011 - ASF\asf_clop_i14_close_open.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602" name="Picture 42" descr="C:\Users\John\Enseignement\trunk\2012-2013\Master 2\Traitement Image\Cours Morpho\images\Results\011 - ASF\asf_clop_i15_close.png"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6603" name="Picture 43" descr="C:\Users\John\Enseignement\trunk\2012-2013\Master 2\Traitement Image\Cours Morpho\images\Results\011 - ASF\asf_clop_i15_close_open.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15816" y="27089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26958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043608" y="4725144"/>
            <a:ext cx="263214" cy="369332"/>
          </a:xfrm>
          <a:prstGeom prst="rect">
            <a:avLst/>
          </a:prstGeom>
          <a:noFill/>
        </p:spPr>
        <p:txBody>
          <a:bodyPr wrap="none" rtlCol="0">
            <a:spAutoFit/>
          </a:bodyPr>
          <a:lstStyle/>
          <a:p>
            <a:r>
              <a:rPr lang="fr-FR" i="1" dirty="0" smtClean="0"/>
              <a:t>I</a:t>
            </a:r>
            <a:endParaRPr lang="fr-FR" i="1" dirty="0"/>
          </a:p>
        </p:txBody>
      </p:sp>
      <p:sp>
        <p:nvSpPr>
          <p:cNvPr id="11" name="Rectangle 10"/>
          <p:cNvSpPr/>
          <p:nvPr/>
        </p:nvSpPr>
        <p:spPr>
          <a:xfrm>
            <a:off x="2990933" y="4661927"/>
            <a:ext cx="1685077" cy="369332"/>
          </a:xfrm>
          <a:prstGeom prst="rect">
            <a:avLst/>
          </a:prstGeom>
        </p:spPr>
        <p:txBody>
          <a:bodyPr wrap="none">
            <a:spAutoFit/>
          </a:bodyPr>
          <a:lstStyle/>
          <a:p>
            <a:r>
              <a:rPr lang="fr-FR" dirty="0" smtClean="0"/>
              <a:t>_____________</a:t>
            </a:r>
            <a:endParaRPr lang="fr-FR" dirty="0"/>
          </a:p>
        </p:txBody>
      </p:sp>
    </p:spTree>
    <p:extLst>
      <p:ext uri="{BB962C8B-B14F-4D97-AF65-F5344CB8AC3E}">
        <p14:creationId xmlns:p14="http://schemas.microsoft.com/office/powerpoint/2010/main" val="239570142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Filtres séquentiels alternés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133</a:t>
            </a:fld>
            <a:endParaRPr lang="fr-FR" dirty="0"/>
          </a:p>
        </p:txBody>
      </p:sp>
      <p:sp>
        <p:nvSpPr>
          <p:cNvPr id="9" name="Text Placeholder 8"/>
          <p:cNvSpPr>
            <a:spLocks noGrp="1"/>
          </p:cNvSpPr>
          <p:nvPr>
            <p:ph type="body" sz="quarter" idx="13"/>
          </p:nvPr>
        </p:nvSpPr>
        <p:spPr/>
        <p:txBody>
          <a:bodyPr/>
          <a:lstStyle/>
          <a:p>
            <a:r>
              <a:rPr lang="fr-FR" dirty="0" smtClean="0"/>
              <a:t>Les filtres séquentiels alternés permettent de </a:t>
            </a:r>
            <a:r>
              <a:rPr lang="fr-FR" b="1" dirty="0" smtClean="0"/>
              <a:t>se débarrasser d’éléments surnuméraires additifs et soustractifs </a:t>
            </a:r>
            <a:r>
              <a:rPr lang="fr-FR" dirty="0" smtClean="0"/>
              <a:t>(ex : bruit poivre et sel) grâce à l’alternance d’ouvertures et de fermetures avec des éléments structurants de plus en plus grands.</a:t>
            </a:r>
            <a:endParaRPr lang="fr-FR"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520" y="38610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43608" y="5890344"/>
            <a:ext cx="263214" cy="369332"/>
          </a:xfrm>
          <a:prstGeom prst="rect">
            <a:avLst/>
          </a:prstGeom>
          <a:noFill/>
        </p:spPr>
        <p:txBody>
          <a:bodyPr wrap="none" rtlCol="0">
            <a:spAutoFit/>
          </a:bodyPr>
          <a:lstStyle/>
          <a:p>
            <a:r>
              <a:rPr lang="fr-FR" i="1" dirty="0" smtClean="0"/>
              <a:t>I</a:t>
            </a:r>
            <a:endParaRPr lang="fr-FR" i="1"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7784" y="38610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42731" y="5890344"/>
            <a:ext cx="1338828" cy="369332"/>
          </a:xfrm>
          <a:prstGeom prst="rect">
            <a:avLst/>
          </a:prstGeom>
          <a:noFill/>
        </p:spPr>
        <p:txBody>
          <a:bodyPr wrap="none" rtlCol="0">
            <a:spAutoFit/>
          </a:bodyPr>
          <a:lstStyle/>
          <a:p>
            <a:r>
              <a:rPr lang="fr-FR" i="1" dirty="0" smtClean="0"/>
              <a:t>__________</a:t>
            </a:r>
            <a:endParaRPr lang="fr-FR" i="1"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60032" y="387277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74979" y="5902068"/>
            <a:ext cx="1338828" cy="369332"/>
          </a:xfrm>
          <a:prstGeom prst="rect">
            <a:avLst/>
          </a:prstGeom>
          <a:noFill/>
        </p:spPr>
        <p:txBody>
          <a:bodyPr wrap="none" rtlCol="0">
            <a:spAutoFit/>
          </a:bodyPr>
          <a:lstStyle/>
          <a:p>
            <a:r>
              <a:rPr lang="fr-FR" i="1" dirty="0" smtClean="0"/>
              <a:t>__________</a:t>
            </a:r>
            <a:endParaRPr lang="fr-FR" i="1" dirty="0"/>
          </a:p>
        </p:txBody>
      </p:sp>
      <p:pic>
        <p:nvPicPr>
          <p:cNvPr id="16" name="Picture 43" descr="C:\Users\John\Enseignement\trunk\2012-2013\Master 2\Traitement Image\Cours Morpho\images\Results\011 - ASF\asf_clop_i15_close_op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87766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218724" y="5866926"/>
            <a:ext cx="1800493" cy="369332"/>
          </a:xfrm>
          <a:prstGeom prst="rect">
            <a:avLst/>
          </a:prstGeom>
        </p:spPr>
        <p:txBody>
          <a:bodyPr wrap="none">
            <a:spAutoFit/>
          </a:bodyPr>
          <a:lstStyle/>
          <a:p>
            <a:r>
              <a:rPr lang="fr-FR" dirty="0" smtClean="0"/>
              <a:t>______________</a:t>
            </a:r>
            <a:endParaRPr lang="fr-FR" dirty="0"/>
          </a:p>
        </p:txBody>
      </p:sp>
    </p:spTree>
    <p:extLst>
      <p:ext uri="{BB962C8B-B14F-4D97-AF65-F5344CB8AC3E}">
        <p14:creationId xmlns:p14="http://schemas.microsoft.com/office/powerpoint/2010/main" val="2526582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Hit or miss</a:t>
            </a:r>
            <a:endParaRPr lang="fr-FR" dirty="0"/>
          </a:p>
        </p:txBody>
      </p:sp>
      <p:sp>
        <p:nvSpPr>
          <p:cNvPr id="5" name="Text Placeholder 4"/>
          <p:cNvSpPr>
            <a:spLocks noGrp="1"/>
          </p:cNvSpPr>
          <p:nvPr>
            <p:ph type="body" sz="quarter" idx="14"/>
          </p:nvPr>
        </p:nvSpPr>
        <p:spPr/>
        <p:txBody>
          <a:bodyPr/>
          <a:lstStyle/>
          <a:p>
            <a:r>
              <a:rPr lang="fr-FR" dirty="0" smtClean="0"/>
              <a:t>6</a:t>
            </a:r>
            <a:endParaRPr lang="fr-FR" dirty="0"/>
          </a:p>
        </p:txBody>
      </p:sp>
      <p:sp>
        <p:nvSpPr>
          <p:cNvPr id="2" name="Text Placeholder 1"/>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34520873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135</a:t>
            </a:fld>
            <a:endParaRPr lang="fr-FR" dirty="0"/>
          </a:p>
        </p:txBody>
      </p:sp>
      <p:sp>
        <p:nvSpPr>
          <p:cNvPr id="9" name="Text Placeholder 8"/>
          <p:cNvSpPr>
            <a:spLocks noGrp="1"/>
          </p:cNvSpPr>
          <p:nvPr>
            <p:ph type="body" sz="quarter" idx="13"/>
          </p:nvPr>
        </p:nvSpPr>
        <p:spPr/>
        <p:txBody>
          <a:bodyPr/>
          <a:lstStyle/>
          <a:p>
            <a:r>
              <a:rPr lang="fr-FR" dirty="0" smtClean="0"/>
              <a:t>Exemple : Récupérer les formes carrées de l’image </a:t>
            </a:r>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4" y="2924944"/>
            <a:ext cx="8220075" cy="2457450"/>
          </a:xfrm>
          <a:prstGeom prst="rect">
            <a:avLst/>
          </a:prstGeom>
        </p:spPr>
      </p:pic>
    </p:spTree>
    <p:extLst>
      <p:ext uri="{BB962C8B-B14F-4D97-AF65-F5344CB8AC3E}">
        <p14:creationId xmlns:p14="http://schemas.microsoft.com/office/powerpoint/2010/main" val="70610803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136</a:t>
            </a:fld>
            <a:endParaRPr lang="fr-FR" dirty="0"/>
          </a:p>
        </p:txBody>
      </p:sp>
      <p:sp>
        <p:nvSpPr>
          <p:cNvPr id="9" name="Text Placeholder 8"/>
          <p:cNvSpPr>
            <a:spLocks noGrp="1"/>
          </p:cNvSpPr>
          <p:nvPr>
            <p:ph type="body" sz="quarter" idx="13"/>
          </p:nvPr>
        </p:nvSpPr>
        <p:spPr/>
        <p:txBody>
          <a:bodyPr/>
          <a:lstStyle/>
          <a:p>
            <a:r>
              <a:rPr lang="fr-FR" dirty="0" smtClean="0"/>
              <a:t>Exemple : Comment détecter, dans </a:t>
            </a:r>
            <a:r>
              <a:rPr lang="fr-FR" i="1" dirty="0" smtClean="0"/>
              <a:t>I, </a:t>
            </a:r>
            <a:r>
              <a:rPr lang="fr-FR" dirty="0" smtClean="0"/>
              <a:t>le carré de gauche sans détecter les autres formes ? </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1460305317"/>
              </p:ext>
            </p:extLst>
          </p:nvPr>
        </p:nvGraphicFramePr>
        <p:xfrm>
          <a:off x="1066626" y="2852939"/>
          <a:ext cx="6889751" cy="2779713"/>
        </p:xfrm>
        <a:graphic>
          <a:graphicData uri="http://schemas.openxmlformats.org/presentationml/2006/ole">
            <mc:AlternateContent xmlns:mc="http://schemas.openxmlformats.org/markup-compatibility/2006">
              <mc:Choice xmlns:v="urn:schemas-microsoft-com:vml" Requires="v">
                <p:oleObj spid="_x0000_s37997" name="Worksheet" r:id="rId5" imgW="6867590" imgH="2771820" progId="Excel.Sheet.12">
                  <p:embed/>
                </p:oleObj>
              </mc:Choice>
              <mc:Fallback>
                <p:oleObj name="Worksheet" r:id="rId5" imgW="6867590" imgH="2771820" progId="Excel.Sheet.12">
                  <p:embed/>
                  <p:pic>
                    <p:nvPicPr>
                      <p:cNvPr id="0" name=""/>
                      <p:cNvPicPr>
                        <a:picLocks noChangeAspect="1" noChangeArrowheads="1"/>
                      </p:cNvPicPr>
                      <p:nvPr/>
                    </p:nvPicPr>
                    <p:blipFill>
                      <a:blip r:embed="rId6"/>
                      <a:srcRect/>
                      <a:stretch>
                        <a:fillRect/>
                      </a:stretch>
                    </p:blipFill>
                    <p:spPr bwMode="auto">
                      <a:xfrm>
                        <a:off x="1066626" y="2852939"/>
                        <a:ext cx="6889751"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1043608" y="5661248"/>
            <a:ext cx="6912768" cy="369332"/>
          </a:xfrm>
          <a:prstGeom prst="rect">
            <a:avLst/>
          </a:prstGeom>
        </p:spPr>
        <p:txBody>
          <a:bodyPr wrap="square">
            <a:spAutoFit/>
          </a:bodyPr>
          <a:lstStyle/>
          <a:p>
            <a:pPr algn="ctr"/>
            <a:r>
              <a:rPr lang="fr-FR" i="1" dirty="0" smtClean="0"/>
              <a:t>I</a:t>
            </a:r>
            <a:endParaRPr lang="fr-FR" i="1" dirty="0"/>
          </a:p>
        </p:txBody>
      </p:sp>
    </p:spTree>
    <p:extLst>
      <p:ext uri="{BB962C8B-B14F-4D97-AF65-F5344CB8AC3E}">
        <p14:creationId xmlns:p14="http://schemas.microsoft.com/office/powerpoint/2010/main" val="395586407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137</a:t>
            </a:fld>
            <a:endParaRPr lang="fr-FR" dirty="0"/>
          </a:p>
        </p:txBody>
      </p:sp>
      <p:sp>
        <p:nvSpPr>
          <p:cNvPr id="9" name="Text Placeholder 8"/>
          <p:cNvSpPr>
            <a:spLocks noGrp="1"/>
          </p:cNvSpPr>
          <p:nvPr>
            <p:ph type="body" sz="quarter" idx="13"/>
          </p:nvPr>
        </p:nvSpPr>
        <p:spPr/>
        <p:txBody>
          <a:bodyPr/>
          <a:lstStyle/>
          <a:p>
            <a:r>
              <a:rPr lang="fr-FR" dirty="0" smtClean="0"/>
              <a:t>Idée : effectuer une érosion par E</a:t>
            </a:r>
            <a:endParaRPr lang="fr-FR" dirty="0"/>
          </a:p>
        </p:txBody>
      </p:sp>
      <p:graphicFrame>
        <p:nvGraphicFramePr>
          <p:cNvPr id="10" name="Object 9" hidden="1"/>
          <p:cNvGraphicFramePr>
            <a:graphicFrameLocks noChangeAspect="1"/>
          </p:cNvGraphicFramePr>
          <p:nvPr>
            <p:extLst>
              <p:ext uri="{D42A27DB-BD31-4B8C-83A1-F6EECF244321}">
                <p14:modId xmlns:p14="http://schemas.microsoft.com/office/powerpoint/2010/main" val="1664649521"/>
              </p:ext>
            </p:extLst>
          </p:nvPr>
        </p:nvGraphicFramePr>
        <p:xfrm>
          <a:off x="1066626" y="2852939"/>
          <a:ext cx="6889751" cy="2779713"/>
        </p:xfrm>
        <a:graphic>
          <a:graphicData uri="http://schemas.openxmlformats.org/presentationml/2006/ole">
            <mc:AlternateContent xmlns:mc="http://schemas.openxmlformats.org/markup-compatibility/2006">
              <mc:Choice xmlns:v="urn:schemas-microsoft-com:vml" Requires="v">
                <p:oleObj spid="_x0000_s39246" name="Worksheet" r:id="rId5" imgW="6867590" imgH="2771820" progId="Excel.Sheet.12">
                  <p:embed/>
                </p:oleObj>
              </mc:Choice>
              <mc:Fallback>
                <p:oleObj name="Worksheet" r:id="rId5" imgW="6867590" imgH="2771820" progId="Excel.Sheet.12">
                  <p:embed/>
                  <p:pic>
                    <p:nvPicPr>
                      <p:cNvPr id="0" name=""/>
                      <p:cNvPicPr>
                        <a:picLocks noChangeAspect="1" noChangeArrowheads="1"/>
                      </p:cNvPicPr>
                      <p:nvPr/>
                    </p:nvPicPr>
                    <p:blipFill>
                      <a:blip r:embed="rId6"/>
                      <a:srcRect/>
                      <a:stretch>
                        <a:fillRect/>
                      </a:stretch>
                    </p:blipFill>
                    <p:spPr bwMode="auto">
                      <a:xfrm>
                        <a:off x="1066626" y="2852939"/>
                        <a:ext cx="6889751"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74372879"/>
              </p:ext>
            </p:extLst>
          </p:nvPr>
        </p:nvGraphicFramePr>
        <p:xfrm>
          <a:off x="4932041" y="1340768"/>
          <a:ext cx="1224136" cy="1181046"/>
        </p:xfrm>
        <a:graphic>
          <a:graphicData uri="http://schemas.openxmlformats.org/presentationml/2006/ole">
            <mc:AlternateContent xmlns:mc="http://schemas.openxmlformats.org/markup-compatibility/2006">
              <mc:Choice xmlns:v="urn:schemas-microsoft-com:vml" Requires="v">
                <p:oleObj spid="_x0000_s39247" name="Worksheet" r:id="rId8" imgW="1152657" imgH="1114560" progId="Excel.Sheet.12">
                  <p:embed/>
                </p:oleObj>
              </mc:Choice>
              <mc:Fallback>
                <p:oleObj name="Worksheet" r:id="rId8" imgW="1152657" imgH="1114560" progId="Excel.Sheet.12">
                  <p:embed/>
                  <p:pic>
                    <p:nvPicPr>
                      <p:cNvPr id="0" name="Object 9"/>
                      <p:cNvPicPr>
                        <a:picLocks noChangeAspect="1" noChangeArrowheads="1"/>
                      </p:cNvPicPr>
                      <p:nvPr/>
                    </p:nvPicPr>
                    <p:blipFill>
                      <a:blip r:embed="rId9"/>
                      <a:srcRect/>
                      <a:stretch>
                        <a:fillRect/>
                      </a:stretch>
                    </p:blipFill>
                    <p:spPr bwMode="auto">
                      <a:xfrm>
                        <a:off x="4932041" y="1340768"/>
                        <a:ext cx="1224136" cy="1181046"/>
                      </a:xfrm>
                      <a:prstGeom prst="rect">
                        <a:avLst/>
                      </a:prstGeom>
                      <a:noFill/>
                      <a:ln>
                        <a:noFill/>
                      </a:ln>
                      <a:extLst/>
                    </p:spPr>
                  </p:pic>
                </p:oleObj>
              </mc:Fallback>
            </mc:AlternateContent>
          </a:graphicData>
        </a:graphic>
      </p:graphicFrame>
      <p:sp>
        <p:nvSpPr>
          <p:cNvPr id="11" name="Rectangle 10"/>
          <p:cNvSpPr/>
          <p:nvPr/>
        </p:nvSpPr>
        <p:spPr>
          <a:xfrm>
            <a:off x="6265700" y="1988840"/>
            <a:ext cx="316112" cy="369332"/>
          </a:xfrm>
          <a:prstGeom prst="rect">
            <a:avLst/>
          </a:prstGeom>
        </p:spPr>
        <p:txBody>
          <a:bodyPr wrap="none">
            <a:spAutoFit/>
          </a:bodyPr>
          <a:lstStyle/>
          <a:p>
            <a:r>
              <a:rPr lang="fr-FR" i="1" dirty="0" smtClean="0"/>
              <a:t>E</a:t>
            </a:r>
            <a:endParaRPr lang="fr-FR" i="1" dirty="0"/>
          </a:p>
        </p:txBody>
      </p:sp>
      <p:sp>
        <p:nvSpPr>
          <p:cNvPr id="12" name="Rectangle 11" hidden="1"/>
          <p:cNvSpPr/>
          <p:nvPr/>
        </p:nvSpPr>
        <p:spPr>
          <a:xfrm>
            <a:off x="1043608" y="5661248"/>
            <a:ext cx="6912768" cy="369332"/>
          </a:xfrm>
          <a:prstGeom prst="rect">
            <a:avLst/>
          </a:prstGeom>
        </p:spPr>
        <p:txBody>
          <a:bodyPr wrap="square">
            <a:spAutoFit/>
          </a:bodyPr>
          <a:lstStyle/>
          <a:p>
            <a:pPr algn="ctr"/>
            <a:r>
              <a:rPr lang="fr-FR" i="1" dirty="0" smtClean="0"/>
              <a:t>I</a:t>
            </a:r>
            <a:endParaRPr lang="fr-FR" i="1" dirty="0"/>
          </a:p>
        </p:txBody>
      </p:sp>
      <p:graphicFrame>
        <p:nvGraphicFramePr>
          <p:cNvPr id="7" name="Object 6"/>
          <p:cNvGraphicFramePr>
            <a:graphicFrameLocks noChangeAspect="1"/>
          </p:cNvGraphicFramePr>
          <p:nvPr>
            <p:extLst>
              <p:ext uri="{D42A27DB-BD31-4B8C-83A1-F6EECF244321}">
                <p14:modId xmlns:p14="http://schemas.microsoft.com/office/powerpoint/2010/main" val="2777109616"/>
              </p:ext>
            </p:extLst>
          </p:nvPr>
        </p:nvGraphicFramePr>
        <p:xfrm>
          <a:off x="1066626" y="2852937"/>
          <a:ext cx="6889751" cy="2779712"/>
        </p:xfrm>
        <a:graphic>
          <a:graphicData uri="http://schemas.openxmlformats.org/presentationml/2006/ole">
            <mc:AlternateContent xmlns:mc="http://schemas.openxmlformats.org/markup-compatibility/2006">
              <mc:Choice xmlns:v="urn:schemas-microsoft-com:vml" Requires="v">
                <p:oleObj spid="_x0000_s39248" name="Worksheet" r:id="rId11" imgW="6867590" imgH="2771820" progId="Excel.Sheet.12">
                  <p:embed/>
                </p:oleObj>
              </mc:Choice>
              <mc:Fallback>
                <p:oleObj name="Worksheet" r:id="rId11" imgW="6867590" imgH="2771820" progId="Excel.Sheet.12">
                  <p:embed/>
                  <p:pic>
                    <p:nvPicPr>
                      <p:cNvPr id="0" name="Object 9"/>
                      <p:cNvPicPr>
                        <a:picLocks noChangeAspect="1" noChangeArrowheads="1"/>
                      </p:cNvPicPr>
                      <p:nvPr/>
                    </p:nvPicPr>
                    <p:blipFill>
                      <a:blip r:embed="rId12"/>
                      <a:srcRect/>
                      <a:stretch>
                        <a:fillRect/>
                      </a:stretch>
                    </p:blipFill>
                    <p:spPr bwMode="auto">
                      <a:xfrm>
                        <a:off x="1066626" y="2852937"/>
                        <a:ext cx="6889751"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 name="Rectangle 12"/>
              <p:cNvSpPr/>
              <p:nvPr/>
            </p:nvSpPr>
            <p:spPr>
              <a:xfrm>
                <a:off x="1043608" y="5661248"/>
                <a:ext cx="6912768"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3" name="Rectangle 12"/>
              <p:cNvSpPr>
                <a:spLocks noRot="1" noChangeAspect="1" noMove="1" noResize="1" noEditPoints="1" noAdjustHandles="1" noChangeArrowheads="1" noChangeShapeType="1" noTextEdit="1"/>
              </p:cNvSpPr>
              <p:nvPr/>
            </p:nvSpPr>
            <p:spPr>
              <a:xfrm>
                <a:off x="1043608" y="5661248"/>
                <a:ext cx="6912768" cy="369332"/>
              </a:xfrm>
              <a:prstGeom prst="rect">
                <a:avLst/>
              </a:prstGeom>
              <a:blipFill rotWithShape="1">
                <a:blip r:embed="rId13"/>
                <a:stretch>
                  <a:fillRect b="-5000"/>
                </a:stretch>
              </a:blipFill>
            </p:spPr>
            <p:txBody>
              <a:bodyPr/>
              <a:lstStyle/>
              <a:p>
                <a:r>
                  <a:rPr lang="fr-FR">
                    <a:noFill/>
                  </a:rPr>
                  <a:t> </a:t>
                </a:r>
              </a:p>
            </p:txBody>
          </p:sp>
        </mc:Fallback>
      </mc:AlternateContent>
    </p:spTree>
    <p:extLst>
      <p:ext uri="{BB962C8B-B14F-4D97-AF65-F5344CB8AC3E}">
        <p14:creationId xmlns:p14="http://schemas.microsoft.com/office/powerpoint/2010/main" val="19707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1"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138</a:t>
            </a:fld>
            <a:endParaRPr lang="fr-FR" dirty="0"/>
          </a:p>
        </p:txBody>
      </p:sp>
      <p:sp>
        <p:nvSpPr>
          <p:cNvPr id="9" name="Text Placeholder 8"/>
          <p:cNvSpPr>
            <a:spLocks noGrp="1"/>
          </p:cNvSpPr>
          <p:nvPr>
            <p:ph type="body" sz="quarter" idx="13"/>
          </p:nvPr>
        </p:nvSpPr>
        <p:spPr/>
        <p:txBody>
          <a:bodyPr/>
          <a:lstStyle/>
          <a:p>
            <a:r>
              <a:rPr lang="fr-FR" dirty="0" smtClean="0"/>
              <a:t>Idée : effectuer une érosion par F</a:t>
            </a:r>
            <a:endParaRPr lang="fr-FR" dirty="0"/>
          </a:p>
        </p:txBody>
      </p:sp>
      <p:graphicFrame>
        <p:nvGraphicFramePr>
          <p:cNvPr id="10" name="Object 9" hidden="1"/>
          <p:cNvGraphicFramePr>
            <a:graphicFrameLocks noChangeAspect="1"/>
          </p:cNvGraphicFramePr>
          <p:nvPr>
            <p:extLst>
              <p:ext uri="{D42A27DB-BD31-4B8C-83A1-F6EECF244321}">
                <p14:modId xmlns:p14="http://schemas.microsoft.com/office/powerpoint/2010/main" val="3399499874"/>
              </p:ext>
            </p:extLst>
          </p:nvPr>
        </p:nvGraphicFramePr>
        <p:xfrm>
          <a:off x="1066626" y="2852939"/>
          <a:ext cx="6889751" cy="2779713"/>
        </p:xfrm>
        <a:graphic>
          <a:graphicData uri="http://schemas.openxmlformats.org/presentationml/2006/ole">
            <mc:AlternateContent xmlns:mc="http://schemas.openxmlformats.org/markup-compatibility/2006">
              <mc:Choice xmlns:v="urn:schemas-microsoft-com:vml" Requires="v">
                <p:oleObj spid="_x0000_s40369" name="Worksheet" r:id="rId5" imgW="6867590" imgH="2771820" progId="Excel.Sheet.12">
                  <p:embed/>
                </p:oleObj>
              </mc:Choice>
              <mc:Fallback>
                <p:oleObj name="Worksheet" r:id="rId5" imgW="6867590" imgH="2771820" progId="Excel.Sheet.12">
                  <p:embed/>
                  <p:pic>
                    <p:nvPicPr>
                      <p:cNvPr id="0" name=""/>
                      <p:cNvPicPr>
                        <a:picLocks noChangeAspect="1" noChangeArrowheads="1"/>
                      </p:cNvPicPr>
                      <p:nvPr/>
                    </p:nvPicPr>
                    <p:blipFill>
                      <a:blip r:embed="rId6"/>
                      <a:srcRect/>
                      <a:stretch>
                        <a:fillRect/>
                      </a:stretch>
                    </p:blipFill>
                    <p:spPr bwMode="auto">
                      <a:xfrm>
                        <a:off x="1066626" y="2852939"/>
                        <a:ext cx="6889751"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hidden="1"/>
          <p:cNvSpPr/>
          <p:nvPr/>
        </p:nvSpPr>
        <p:spPr>
          <a:xfrm>
            <a:off x="1043608" y="5661248"/>
            <a:ext cx="6912768" cy="369332"/>
          </a:xfrm>
          <a:prstGeom prst="rect">
            <a:avLst/>
          </a:prstGeom>
        </p:spPr>
        <p:txBody>
          <a:bodyPr wrap="square">
            <a:spAutoFit/>
          </a:bodyPr>
          <a:lstStyle/>
          <a:p>
            <a:pPr algn="ctr"/>
            <a:r>
              <a:rPr lang="fr-FR" i="1" dirty="0" smtClean="0"/>
              <a:t>I</a:t>
            </a:r>
            <a:endParaRPr lang="fr-FR" i="1" dirty="0"/>
          </a:p>
        </p:txBody>
      </p:sp>
      <p:graphicFrame>
        <p:nvGraphicFramePr>
          <p:cNvPr id="2" name="Object 1" hidden="1"/>
          <p:cNvGraphicFramePr>
            <a:graphicFrameLocks noChangeAspect="1"/>
          </p:cNvGraphicFramePr>
          <p:nvPr>
            <p:extLst>
              <p:ext uri="{D42A27DB-BD31-4B8C-83A1-F6EECF244321}">
                <p14:modId xmlns:p14="http://schemas.microsoft.com/office/powerpoint/2010/main" val="893294431"/>
              </p:ext>
            </p:extLst>
          </p:nvPr>
        </p:nvGraphicFramePr>
        <p:xfrm>
          <a:off x="1066626" y="2852937"/>
          <a:ext cx="6889751" cy="2779712"/>
        </p:xfrm>
        <a:graphic>
          <a:graphicData uri="http://schemas.openxmlformats.org/presentationml/2006/ole">
            <mc:AlternateContent xmlns:mc="http://schemas.openxmlformats.org/markup-compatibility/2006">
              <mc:Choice xmlns:v="urn:schemas-microsoft-com:vml" Requires="v">
                <p:oleObj spid="_x0000_s40370" name="Worksheet" r:id="rId8" imgW="6867590" imgH="2771820" progId="Excel.Sheet.12">
                  <p:embed/>
                </p:oleObj>
              </mc:Choice>
              <mc:Fallback>
                <p:oleObj name="Worksheet" r:id="rId8" imgW="6867590" imgH="2771820" progId="Excel.Sheet.12">
                  <p:embed/>
                  <p:pic>
                    <p:nvPicPr>
                      <p:cNvPr id="0" name="Object 9"/>
                      <p:cNvPicPr>
                        <a:picLocks noChangeAspect="1" noChangeArrowheads="1"/>
                      </p:cNvPicPr>
                      <p:nvPr/>
                    </p:nvPicPr>
                    <p:blipFill>
                      <a:blip r:embed="rId9"/>
                      <a:srcRect/>
                      <a:stretch>
                        <a:fillRect/>
                      </a:stretch>
                    </p:blipFill>
                    <p:spPr bwMode="auto">
                      <a:xfrm>
                        <a:off x="1066626" y="2852937"/>
                        <a:ext cx="6889751"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hidden="1"/>
          <p:cNvSpPr/>
          <p:nvPr/>
        </p:nvSpPr>
        <p:spPr>
          <a:xfrm>
            <a:off x="1043608" y="5661248"/>
            <a:ext cx="6912768" cy="369332"/>
          </a:xfrm>
          <a:prstGeom prst="rect">
            <a:avLst/>
          </a:prstGeom>
        </p:spPr>
        <p:txBody>
          <a:bodyPr wrap="square">
            <a:spAutoFit/>
          </a:bodyPr>
          <a:lstStyle/>
          <a:p>
            <a:pPr algn="ctr"/>
            <a:r>
              <a:rPr lang="fr-FR" i="1" dirty="0" smtClean="0"/>
              <a:t>I</a:t>
            </a:r>
            <a:r>
              <a:rPr lang="fr-FR" i="1" baseline="30000" dirty="0" smtClean="0"/>
              <a:t>C</a:t>
            </a:r>
            <a:endParaRPr lang="fr-FR" i="1" baseline="300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730841140"/>
              </p:ext>
            </p:extLst>
          </p:nvPr>
        </p:nvGraphicFramePr>
        <p:xfrm>
          <a:off x="4932363" y="1196755"/>
          <a:ext cx="1484312" cy="1431925"/>
        </p:xfrm>
        <a:graphic>
          <a:graphicData uri="http://schemas.openxmlformats.org/presentationml/2006/ole">
            <mc:AlternateContent xmlns:mc="http://schemas.openxmlformats.org/markup-compatibility/2006">
              <mc:Choice xmlns:v="urn:schemas-microsoft-com:vml" Requires="v">
                <p:oleObj spid="_x0000_s40371" name="Worksheet" r:id="rId11" imgW="1723988" imgH="1666980" progId="Excel.Sheet.12">
                  <p:embed/>
                </p:oleObj>
              </mc:Choice>
              <mc:Fallback>
                <p:oleObj name="Worksheet" r:id="rId11" imgW="1723988" imgH="1666980" progId="Excel.Sheet.12">
                  <p:embed/>
                  <p:pic>
                    <p:nvPicPr>
                      <p:cNvPr id="0" name=""/>
                      <p:cNvPicPr>
                        <a:picLocks noChangeAspect="1" noChangeArrowheads="1"/>
                      </p:cNvPicPr>
                      <p:nvPr/>
                    </p:nvPicPr>
                    <p:blipFill>
                      <a:blip r:embed="rId12"/>
                      <a:srcRect/>
                      <a:stretch>
                        <a:fillRect/>
                      </a:stretch>
                    </p:blipFill>
                    <p:spPr bwMode="auto">
                      <a:xfrm>
                        <a:off x="4932363" y="1196755"/>
                        <a:ext cx="148431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6568158" y="1844154"/>
            <a:ext cx="308098" cy="369332"/>
          </a:xfrm>
          <a:prstGeom prst="rect">
            <a:avLst/>
          </a:prstGeom>
        </p:spPr>
        <p:txBody>
          <a:bodyPr wrap="none">
            <a:spAutoFit/>
          </a:bodyPr>
          <a:lstStyle/>
          <a:p>
            <a:r>
              <a:rPr lang="fr-FR" i="1" dirty="0" smtClean="0"/>
              <a:t>F</a:t>
            </a:r>
            <a:endParaRPr lang="fr-FR" i="1" dirty="0"/>
          </a:p>
        </p:txBody>
      </p:sp>
      <p:graphicFrame>
        <p:nvGraphicFramePr>
          <p:cNvPr id="17" name="Object 16"/>
          <p:cNvGraphicFramePr>
            <a:graphicFrameLocks noChangeAspect="1"/>
          </p:cNvGraphicFramePr>
          <p:nvPr>
            <p:extLst>
              <p:ext uri="{D42A27DB-BD31-4B8C-83A1-F6EECF244321}">
                <p14:modId xmlns:p14="http://schemas.microsoft.com/office/powerpoint/2010/main" val="2716284021"/>
              </p:ext>
            </p:extLst>
          </p:nvPr>
        </p:nvGraphicFramePr>
        <p:xfrm>
          <a:off x="1066626" y="2852937"/>
          <a:ext cx="6889751" cy="2779712"/>
        </p:xfrm>
        <a:graphic>
          <a:graphicData uri="http://schemas.openxmlformats.org/presentationml/2006/ole">
            <mc:AlternateContent xmlns:mc="http://schemas.openxmlformats.org/markup-compatibility/2006">
              <mc:Choice xmlns:v="urn:schemas-microsoft-com:vml" Requires="v">
                <p:oleObj spid="_x0000_s40372" name="Worksheet" r:id="rId14" imgW="6867590" imgH="2771820" progId="Excel.Sheet.12">
                  <p:embed/>
                </p:oleObj>
              </mc:Choice>
              <mc:Fallback>
                <p:oleObj name="Worksheet" r:id="rId14" imgW="6867590" imgH="2771820" progId="Excel.Sheet.12">
                  <p:embed/>
                  <p:pic>
                    <p:nvPicPr>
                      <p:cNvPr id="0" name="Object 6"/>
                      <p:cNvPicPr>
                        <a:picLocks noChangeAspect="1" noChangeArrowheads="1"/>
                      </p:cNvPicPr>
                      <p:nvPr/>
                    </p:nvPicPr>
                    <p:blipFill>
                      <a:blip r:embed="rId15"/>
                      <a:srcRect/>
                      <a:stretch>
                        <a:fillRect/>
                      </a:stretch>
                    </p:blipFill>
                    <p:spPr bwMode="auto">
                      <a:xfrm>
                        <a:off x="1066626" y="2852937"/>
                        <a:ext cx="6889751"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1043608" y="5651959"/>
            <a:ext cx="6912768" cy="461665"/>
          </a:xfrm>
          <a:prstGeom prst="rect">
            <a:avLst/>
          </a:prstGeom>
        </p:spPr>
        <p:txBody>
          <a:bodyPr wrap="square">
            <a:spAutoFit/>
          </a:bodyPr>
          <a:lstStyle/>
          <a:p>
            <a:pPr algn="ctr"/>
            <a:endParaRPr lang="fr-FR" i="1" baseline="30000" dirty="0" smtClean="0"/>
          </a:p>
          <a:p>
            <a:pPr algn="ctr"/>
            <a:r>
              <a:rPr lang="fr-FR" i="1" baseline="30000" dirty="0" smtClean="0"/>
              <a:t>__________________________________</a:t>
            </a:r>
            <a:endParaRPr lang="fr-FR" i="1" baseline="30000" dirty="0"/>
          </a:p>
        </p:txBody>
      </p:sp>
    </p:spTree>
    <p:extLst>
      <p:ext uri="{BB962C8B-B14F-4D97-AF65-F5344CB8AC3E}">
        <p14:creationId xmlns:p14="http://schemas.microsoft.com/office/powerpoint/2010/main" val="34613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Hit or miss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139</a:t>
            </a:fld>
            <a:endParaRPr lang="fr-FR" dirty="0"/>
          </a:p>
        </p:txBody>
      </p:sp>
      <p:graphicFrame>
        <p:nvGraphicFramePr>
          <p:cNvPr id="17" name="Object 16"/>
          <p:cNvGraphicFramePr>
            <a:graphicFrameLocks noChangeAspect="1"/>
          </p:cNvGraphicFramePr>
          <p:nvPr>
            <p:extLst>
              <p:ext uri="{D42A27DB-BD31-4B8C-83A1-F6EECF244321}">
                <p14:modId xmlns:p14="http://schemas.microsoft.com/office/powerpoint/2010/main" val="880232432"/>
              </p:ext>
            </p:extLst>
          </p:nvPr>
        </p:nvGraphicFramePr>
        <p:xfrm>
          <a:off x="179513" y="3816272"/>
          <a:ext cx="4221569" cy="1703218"/>
        </p:xfrm>
        <a:graphic>
          <a:graphicData uri="http://schemas.openxmlformats.org/presentationml/2006/ole">
            <mc:AlternateContent xmlns:mc="http://schemas.openxmlformats.org/markup-compatibility/2006">
              <mc:Choice xmlns:v="urn:schemas-microsoft-com:vml" Requires="v">
                <p:oleObj spid="_x0000_s41388" name="Worksheet" r:id="rId5" imgW="6867590" imgH="2771820" progId="Excel.Sheet.12">
                  <p:embed/>
                </p:oleObj>
              </mc:Choice>
              <mc:Fallback>
                <p:oleObj name="Worksheet" r:id="rId5" imgW="6867590" imgH="2771820" progId="Excel.Sheet.12">
                  <p:embed/>
                  <p:pic>
                    <p:nvPicPr>
                      <p:cNvPr id="0" name=""/>
                      <p:cNvPicPr>
                        <a:picLocks noChangeAspect="1" noChangeArrowheads="1"/>
                      </p:cNvPicPr>
                      <p:nvPr/>
                    </p:nvPicPr>
                    <p:blipFill>
                      <a:blip r:embed="rId6"/>
                      <a:srcRect/>
                      <a:stretch>
                        <a:fillRect/>
                      </a:stretch>
                    </p:blipFill>
                    <p:spPr bwMode="auto">
                      <a:xfrm>
                        <a:off x="179513" y="3816272"/>
                        <a:ext cx="4221569" cy="1703218"/>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8" name="Rectangle 17"/>
              <p:cNvSpPr/>
              <p:nvPr/>
            </p:nvSpPr>
            <p:spPr>
              <a:xfrm>
                <a:off x="179512" y="5517232"/>
                <a:ext cx="4176464" cy="37023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a:rPr>
                          </m:ctrlPr>
                        </m:sSupPr>
                        <m:e>
                          <m:r>
                            <a:rPr lang="fr-FR" b="0" i="1" dirty="0" smtClean="0">
                              <a:latin typeface="Cambria Math"/>
                            </a:rPr>
                            <m:t>𝐼</m:t>
                          </m:r>
                        </m:e>
                        <m:sup>
                          <m:r>
                            <a:rPr lang="fr-FR" b="0" i="1" dirty="0" smtClean="0">
                              <a:latin typeface="Cambria Math"/>
                            </a:rPr>
                            <m:t>𝐶</m:t>
                          </m:r>
                        </m:sup>
                      </m:sSup>
                      <m:r>
                        <a:rPr lang="fr-FR" b="0" i="1" dirty="0" smtClean="0">
                          <a:latin typeface="Cambria Math"/>
                        </a:rPr>
                        <m:t>⊖</m:t>
                      </m:r>
                      <m:r>
                        <a:rPr lang="fr-FR" b="0" i="1" dirty="0" smtClean="0">
                          <a:latin typeface="Cambria Math"/>
                        </a:rPr>
                        <m:t>𝐹</m:t>
                      </m:r>
                    </m:oMath>
                  </m:oMathPara>
                </a14:m>
                <a:endParaRPr lang="fr-FR" i="1" baseline="30000" dirty="0"/>
              </a:p>
            </p:txBody>
          </p:sp>
        </mc:Choice>
        <mc:Fallback xmlns="">
          <p:sp>
            <p:nvSpPr>
              <p:cNvPr id="18" name="Rectangle 17"/>
              <p:cNvSpPr>
                <a:spLocks noRot="1" noChangeAspect="1" noMove="1" noResize="1" noEditPoints="1" noAdjustHandles="1" noChangeArrowheads="1" noChangeShapeType="1" noTextEdit="1"/>
              </p:cNvSpPr>
              <p:nvPr/>
            </p:nvSpPr>
            <p:spPr>
              <a:xfrm>
                <a:off x="179512" y="5517232"/>
                <a:ext cx="4176464" cy="369332"/>
              </a:xfrm>
              <a:prstGeom prst="rect">
                <a:avLst/>
              </a:prstGeom>
              <a:blipFill rotWithShape="1">
                <a:blip r:embed="rId7"/>
                <a:stretch>
                  <a:fillRect b="-8197"/>
                </a:stretch>
              </a:blipFill>
            </p:spPr>
            <p:txBody>
              <a:bodyPr/>
              <a:lstStyle/>
              <a:p>
                <a:r>
                  <a:rPr lang="fr-FR">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3673982575"/>
              </p:ext>
            </p:extLst>
          </p:nvPr>
        </p:nvGraphicFramePr>
        <p:xfrm>
          <a:off x="209551" y="1196976"/>
          <a:ext cx="4217988" cy="1701800"/>
        </p:xfrm>
        <a:graphic>
          <a:graphicData uri="http://schemas.openxmlformats.org/presentationml/2006/ole">
            <mc:AlternateContent xmlns:mc="http://schemas.openxmlformats.org/markup-compatibility/2006">
              <mc:Choice xmlns:v="urn:schemas-microsoft-com:vml" Requires="v">
                <p:oleObj spid="_x0000_s41389" name="Worksheet" r:id="rId9" imgW="6867590" imgH="2771820" progId="Excel.Sheet.12">
                  <p:embed/>
                </p:oleObj>
              </mc:Choice>
              <mc:Fallback>
                <p:oleObj name="Worksheet" r:id="rId9" imgW="6867590" imgH="2771820" progId="Excel.Sheet.12">
                  <p:embed/>
                  <p:pic>
                    <p:nvPicPr>
                      <p:cNvPr id="0" name=""/>
                      <p:cNvPicPr>
                        <a:picLocks noChangeAspect="1" noChangeArrowheads="1"/>
                      </p:cNvPicPr>
                      <p:nvPr/>
                    </p:nvPicPr>
                    <p:blipFill>
                      <a:blip r:embed="rId10"/>
                      <a:srcRect/>
                      <a:stretch>
                        <a:fillRect/>
                      </a:stretch>
                    </p:blipFill>
                    <p:spPr bwMode="auto">
                      <a:xfrm>
                        <a:off x="209551" y="1196976"/>
                        <a:ext cx="4217988" cy="170180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204707" y="2852936"/>
                <a:ext cx="4223279"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20" name="Rectangle 19"/>
              <p:cNvSpPr>
                <a:spLocks noRot="1" noChangeAspect="1" noMove="1" noResize="1" noEditPoints="1" noAdjustHandles="1" noChangeArrowheads="1" noChangeShapeType="1" noTextEdit="1"/>
              </p:cNvSpPr>
              <p:nvPr/>
            </p:nvSpPr>
            <p:spPr>
              <a:xfrm>
                <a:off x="204705" y="2852936"/>
                <a:ext cx="4223279" cy="369332"/>
              </a:xfrm>
              <a:prstGeom prst="rect">
                <a:avLst/>
              </a:prstGeom>
              <a:blipFill rotWithShape="1">
                <a:blip r:embed="rId11"/>
                <a:stretch>
                  <a:fillRect b="-3279"/>
                </a:stretch>
              </a:blipFill>
            </p:spPr>
            <p:txBody>
              <a:bodyPr/>
              <a:lstStyle/>
              <a:p>
                <a:r>
                  <a:rPr lang="fr-FR">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4031447008"/>
              </p:ext>
            </p:extLst>
          </p:nvPr>
        </p:nvGraphicFramePr>
        <p:xfrm>
          <a:off x="4716017" y="2492896"/>
          <a:ext cx="4217988" cy="1701800"/>
        </p:xfrm>
        <a:graphic>
          <a:graphicData uri="http://schemas.openxmlformats.org/presentationml/2006/ole">
            <mc:AlternateContent xmlns:mc="http://schemas.openxmlformats.org/markup-compatibility/2006">
              <mc:Choice xmlns:v="urn:schemas-microsoft-com:vml" Requires="v">
                <p:oleObj spid="_x0000_s41390" name="Worksheet" r:id="rId13" imgW="6867590" imgH="2771820" progId="Excel.Sheet.12">
                  <p:embed/>
                </p:oleObj>
              </mc:Choice>
              <mc:Fallback>
                <p:oleObj name="Worksheet" r:id="rId13" imgW="6867590" imgH="2771820" progId="Excel.Sheet.12">
                  <p:embed/>
                  <p:pic>
                    <p:nvPicPr>
                      <p:cNvPr id="0" name="Object 18"/>
                      <p:cNvPicPr>
                        <a:picLocks noChangeAspect="1" noChangeArrowheads="1"/>
                      </p:cNvPicPr>
                      <p:nvPr/>
                    </p:nvPicPr>
                    <p:blipFill>
                      <a:blip r:embed="rId14"/>
                      <a:srcRect/>
                      <a:stretch>
                        <a:fillRect/>
                      </a:stretch>
                    </p:blipFill>
                    <p:spPr bwMode="auto">
                      <a:xfrm>
                        <a:off x="4716017" y="2492896"/>
                        <a:ext cx="42179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Rectangle 20"/>
              <p:cNvSpPr/>
              <p:nvPr/>
            </p:nvSpPr>
            <p:spPr>
              <a:xfrm>
                <a:off x="4716018" y="4211796"/>
                <a:ext cx="4223279" cy="40036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a:rPr>
                        <m:t>𝐼</m:t>
                      </m:r>
                      <m:sSub>
                        <m:sSubPr>
                          <m:ctrlPr>
                            <a:rPr lang="fr-FR" b="0" i="1" dirty="0" smtClean="0">
                              <a:latin typeface="Cambria Math"/>
                              <a:ea typeface="Cambria Math"/>
                            </a:rPr>
                          </m:ctrlPr>
                        </m:sSubPr>
                        <m:e>
                          <m:r>
                            <a:rPr lang="fr-FR" b="0" i="1" dirty="0" smtClean="0">
                              <a:latin typeface="Cambria Math"/>
                              <a:ea typeface="Cambria Math"/>
                            </a:rPr>
                            <m:t> ∆</m:t>
                          </m:r>
                        </m:e>
                        <m:sub>
                          <m:sSub>
                            <m:sSubPr>
                              <m:ctrlPr>
                                <a:rPr lang="fr-FR" b="0" i="1" dirty="0" smtClean="0">
                                  <a:latin typeface="Cambria Math"/>
                                  <a:ea typeface="Cambria Math"/>
                                </a:rPr>
                              </m:ctrlPr>
                            </m:sSubPr>
                            <m:e>
                              <m:r>
                                <m:rPr>
                                  <m:sty m:val="p"/>
                                </m:rPr>
                                <a:rPr lang="fr-FR" b="0" i="0" dirty="0" smtClean="0">
                                  <a:latin typeface="Cambria Math"/>
                                  <a:ea typeface="Cambria Math"/>
                                </a:rPr>
                                <m:t>Γ</m:t>
                              </m:r>
                            </m:e>
                            <m:sub>
                              <m:r>
                                <a:rPr lang="fr-FR" b="0" i="1" dirty="0" smtClean="0">
                                  <a:latin typeface="Cambria Math"/>
                                  <a:ea typeface="Cambria Math"/>
                                </a:rPr>
                                <m:t>4</m:t>
                              </m:r>
                            </m:sub>
                          </m:sSub>
                        </m:sub>
                      </m:sSub>
                      <m:r>
                        <a:rPr lang="fr-FR" b="0" i="1" dirty="0" smtClean="0">
                          <a:latin typeface="Cambria Math"/>
                          <a:ea typeface="Cambria Math"/>
                        </a:rPr>
                        <m:t> (</m:t>
                      </m:r>
                      <m:d>
                        <m:dPr>
                          <m:ctrlPr>
                            <a:rPr lang="fr-FR" b="0" i="1" dirty="0" smtClean="0">
                              <a:latin typeface="Cambria Math"/>
                            </a:rPr>
                          </m:ctrlPr>
                        </m:dPr>
                        <m:e>
                          <m:r>
                            <a:rPr lang="fr-FR" b="0" i="1" dirty="0" smtClean="0">
                              <a:latin typeface="Cambria Math"/>
                            </a:rPr>
                            <m:t>𝐼</m:t>
                          </m:r>
                          <m:r>
                            <a:rPr lang="fr-FR" b="0" i="1" dirty="0" smtClean="0">
                              <a:latin typeface="Cambria Math"/>
                            </a:rPr>
                            <m:t>⊖</m:t>
                          </m:r>
                          <m:r>
                            <a:rPr lang="fr-FR" b="0" i="1" dirty="0" smtClean="0">
                              <a:latin typeface="Cambria Math"/>
                            </a:rPr>
                            <m:t>𝐸</m:t>
                          </m:r>
                        </m:e>
                      </m:d>
                      <m:r>
                        <a:rPr lang="fr-FR" b="0" i="1" dirty="0" smtClean="0">
                          <a:latin typeface="Cambria Math"/>
                        </a:rPr>
                        <m:t>∩</m:t>
                      </m:r>
                      <m:d>
                        <m:dPr>
                          <m:ctrlPr>
                            <a:rPr lang="fr-FR" b="0" i="1" dirty="0" smtClean="0">
                              <a:latin typeface="Cambria Math"/>
                            </a:rPr>
                          </m:ctrlPr>
                        </m:dPr>
                        <m:e>
                          <m:sSup>
                            <m:sSupPr>
                              <m:ctrlPr>
                                <a:rPr lang="fr-FR" b="0" i="1" dirty="0" smtClean="0">
                                  <a:latin typeface="Cambria Math"/>
                                </a:rPr>
                              </m:ctrlPr>
                            </m:sSupPr>
                            <m:e>
                              <m:r>
                                <a:rPr lang="fr-FR" b="0" i="1" dirty="0" smtClean="0">
                                  <a:latin typeface="Cambria Math"/>
                                </a:rPr>
                                <m:t>𝐼</m:t>
                              </m:r>
                            </m:e>
                            <m:sup>
                              <m:r>
                                <a:rPr lang="fr-FR" b="0" i="1" dirty="0" smtClean="0">
                                  <a:latin typeface="Cambria Math"/>
                                </a:rPr>
                                <m:t>𝐶</m:t>
                              </m:r>
                            </m:sup>
                          </m:sSup>
                          <m:r>
                            <a:rPr lang="fr-FR" b="0" i="1" dirty="0" smtClean="0">
                              <a:latin typeface="Cambria Math"/>
                            </a:rPr>
                            <m:t>⊖</m:t>
                          </m:r>
                          <m:r>
                            <a:rPr lang="fr-FR" b="0" i="1" dirty="0" smtClean="0">
                              <a:latin typeface="Cambria Math"/>
                            </a:rPr>
                            <m:t>𝐹</m:t>
                          </m:r>
                        </m:e>
                      </m:d>
                      <m:r>
                        <a:rPr lang="fr-FR" b="0" i="1" dirty="0" smtClean="0">
                          <a:latin typeface="Cambria Math"/>
                        </a:rPr>
                        <m:t>)</m:t>
                      </m:r>
                    </m:oMath>
                  </m:oMathPara>
                </a14:m>
                <a:endParaRPr lang="fr-FR" i="1" dirty="0"/>
              </a:p>
            </p:txBody>
          </p:sp>
        </mc:Choice>
        <mc:Fallback xmlns="">
          <p:sp>
            <p:nvSpPr>
              <p:cNvPr id="21" name="Rectangle 20"/>
              <p:cNvSpPr>
                <a:spLocks noRot="1" noChangeAspect="1" noMove="1" noResize="1" noEditPoints="1" noAdjustHandles="1" noChangeArrowheads="1" noChangeShapeType="1" noTextEdit="1"/>
              </p:cNvSpPr>
              <p:nvPr/>
            </p:nvSpPr>
            <p:spPr>
              <a:xfrm>
                <a:off x="4716016" y="4211796"/>
                <a:ext cx="4223279" cy="400366"/>
              </a:xfrm>
              <a:prstGeom prst="rect">
                <a:avLst/>
              </a:prstGeom>
              <a:blipFill rotWithShape="1">
                <a:blip r:embed="rId15"/>
                <a:stretch>
                  <a:fillRect b="-6061"/>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4038678589"/>
              </p:ext>
            </p:extLst>
          </p:nvPr>
        </p:nvGraphicFramePr>
        <p:xfrm>
          <a:off x="4716017" y="2492896"/>
          <a:ext cx="4217987" cy="1701800"/>
        </p:xfrm>
        <a:graphic>
          <a:graphicData uri="http://schemas.openxmlformats.org/presentationml/2006/ole">
            <mc:AlternateContent xmlns:mc="http://schemas.openxmlformats.org/markup-compatibility/2006">
              <mc:Choice xmlns:v="urn:schemas-microsoft-com:vml" Requires="v">
                <p:oleObj spid="_x0000_s41391" name="Worksheet" r:id="rId17" imgW="6867590" imgH="2771820" progId="Excel.Sheet.12">
                  <p:embed/>
                </p:oleObj>
              </mc:Choice>
              <mc:Fallback>
                <p:oleObj name="Worksheet" r:id="rId17" imgW="6867590" imgH="2771820" progId="Excel.Sheet.12">
                  <p:embed/>
                  <p:pic>
                    <p:nvPicPr>
                      <p:cNvPr id="0" name="Object 6"/>
                      <p:cNvPicPr>
                        <a:picLocks noChangeAspect="1" noChangeArrowheads="1"/>
                      </p:cNvPicPr>
                      <p:nvPr/>
                    </p:nvPicPr>
                    <p:blipFill>
                      <a:blip r:embed="rId18"/>
                      <a:srcRect/>
                      <a:stretch>
                        <a:fillRect/>
                      </a:stretch>
                    </p:blipFill>
                    <p:spPr bwMode="auto">
                      <a:xfrm>
                        <a:off x="4716017" y="2492896"/>
                        <a:ext cx="421798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077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Image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14</a:t>
            </a:fld>
            <a:endParaRPr lang="fr-FR" dirty="0"/>
          </a:p>
        </p:txBody>
      </p:sp>
      <mc:AlternateContent xmlns:mc="http://schemas.openxmlformats.org/markup-compatibility/2006" xmlns:a14="http://schemas.microsoft.com/office/drawing/2010/main">
        <mc:Choice Requires="a14">
          <p:sp>
            <p:nvSpPr>
              <p:cNvPr id="8" name="Text Placeholder 7"/>
              <p:cNvSpPr>
                <a:spLocks noGrp="1"/>
              </p:cNvSpPr>
              <p:nvPr>
                <p:ph type="body" sz="quarter" idx="13"/>
              </p:nvPr>
            </p:nvSpPr>
            <p:spPr/>
            <p:txBody>
              <a:bodyPr/>
              <a:lstStyle/>
              <a:p>
                <a:r>
                  <a:rPr lang="fr-FR" dirty="0" smtClean="0"/>
                  <a:t>On représentera aussi les images binaires comme des tableaux où les pixels appartenant à l’objet seront notés 1 (en clair), et les pixels du complémentaire seront notés 0 (en foncé).</a:t>
                </a:r>
              </a:p>
              <a:p>
                <a:endParaRPr lang="fr-FR" dirty="0"/>
              </a:p>
              <a:p>
                <a:r>
                  <a:rPr lang="fr-FR" u="sng" dirty="0" smtClean="0"/>
                  <a:t>Ex :</a:t>
                </a:r>
                <a:r>
                  <a:rPr lang="fr-FR" dirty="0" smtClean="0"/>
                  <a:t> </a:t>
                </a: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b="0" i="1" smtClean="0">
                            <a:latin typeface="Cambria Math"/>
                          </a:rPr>
                          <m:t>2, 1</m:t>
                        </m:r>
                      </m:e>
                    </m:d>
                    <m:r>
                      <a:rPr lang="fr-FR" b="0" i="1" smtClean="0">
                        <a:latin typeface="Cambria Math"/>
                      </a:rPr>
                      <m:t>, </m:t>
                    </m:r>
                    <m:d>
                      <m:dPr>
                        <m:ctrlPr>
                          <a:rPr lang="fr-FR" b="0" i="1" smtClean="0">
                            <a:latin typeface="Cambria Math"/>
                          </a:rPr>
                        </m:ctrlPr>
                      </m:dPr>
                      <m:e>
                        <m:r>
                          <a:rPr lang="fr-FR" b="0" i="1" smtClean="0">
                            <a:latin typeface="Cambria Math"/>
                          </a:rPr>
                          <m:t>3,2</m:t>
                        </m:r>
                      </m:e>
                    </m:d>
                    <m:r>
                      <a:rPr lang="fr-FR" b="0" i="1" smtClean="0">
                        <a:latin typeface="Cambria Math"/>
                      </a:rPr>
                      <m:t>, </m:t>
                    </m:r>
                    <m:d>
                      <m:dPr>
                        <m:ctrlPr>
                          <a:rPr lang="fr-FR" b="0" i="1" smtClean="0">
                            <a:latin typeface="Cambria Math"/>
                          </a:rPr>
                        </m:ctrlPr>
                      </m:dPr>
                      <m:e>
                        <m:r>
                          <a:rPr lang="fr-FR" b="0" i="1" smtClean="0">
                            <a:latin typeface="Cambria Math"/>
                          </a:rPr>
                          <m:t>2,2</m:t>
                        </m:r>
                      </m:e>
                    </m:d>
                    <m:r>
                      <a:rPr lang="fr-FR" b="0" i="1" smtClean="0">
                        <a:latin typeface="Cambria Math"/>
                      </a:rPr>
                      <m:t>}</m:t>
                    </m:r>
                  </m:oMath>
                </a14:m>
                <a:endParaRPr lang="fr-FR"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51152046"/>
              </p:ext>
            </p:extLst>
          </p:nvPr>
        </p:nvGraphicFramePr>
        <p:xfrm>
          <a:off x="2987826" y="4221088"/>
          <a:ext cx="2841625" cy="1655762"/>
        </p:xfrm>
        <a:graphic>
          <a:graphicData uri="http://schemas.openxmlformats.org/presentationml/2006/ole">
            <mc:AlternateContent xmlns:mc="http://schemas.openxmlformats.org/markup-compatibility/2006">
              <mc:Choice xmlns:v="urn:schemas-microsoft-com:vml" Requires="v">
                <p:oleObj spid="_x0000_s48217" name="Worksheet" r:id="rId5" imgW="1438188" imgH="838080" progId="Excel.Sheet.12">
                  <p:embed/>
                </p:oleObj>
              </mc:Choice>
              <mc:Fallback>
                <p:oleObj name="Worksheet" r:id="rId5" imgW="1438188" imgH="838080" progId="Excel.Sheet.12">
                  <p:embed/>
                  <p:pic>
                    <p:nvPicPr>
                      <p:cNvPr id="0" name="Object 8"/>
                      <p:cNvPicPr>
                        <a:picLocks noChangeAspect="1" noChangeArrowheads="1"/>
                      </p:cNvPicPr>
                      <p:nvPr/>
                    </p:nvPicPr>
                    <p:blipFill>
                      <a:blip r:embed="rId6"/>
                      <a:srcRect/>
                      <a:stretch>
                        <a:fillRect/>
                      </a:stretch>
                    </p:blipFill>
                    <p:spPr bwMode="auto">
                      <a:xfrm>
                        <a:off x="2987826" y="4221088"/>
                        <a:ext cx="28416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p:cNvCxnSpPr/>
          <p:nvPr/>
        </p:nvCxnSpPr>
        <p:spPr>
          <a:xfrm>
            <a:off x="771724" y="4379326"/>
            <a:ext cx="2216101" cy="10659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4" y="4081999"/>
            <a:ext cx="851515" cy="369332"/>
          </a:xfrm>
          <a:prstGeom prst="rect">
            <a:avLst/>
          </a:prstGeom>
          <a:noFill/>
        </p:spPr>
        <p:txBody>
          <a:bodyPr wrap="none" rtlCol="0">
            <a:spAutoFit/>
          </a:bodyPr>
          <a:lstStyle/>
          <a:p>
            <a:r>
              <a:rPr lang="fr-FR" b="1" dirty="0" smtClean="0"/>
              <a:t>origine</a:t>
            </a:r>
            <a:endParaRPr lang="fr-FR" b="1" dirty="0"/>
          </a:p>
        </p:txBody>
      </p:sp>
      <p:cxnSp>
        <p:nvCxnSpPr>
          <p:cNvPr id="11" name="Straight Arrow Connector 10"/>
          <p:cNvCxnSpPr/>
          <p:nvPr/>
        </p:nvCxnSpPr>
        <p:spPr>
          <a:xfrm flipV="1">
            <a:off x="2816819" y="4635523"/>
            <a:ext cx="0"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16819" y="6015168"/>
            <a:ext cx="14317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56979" y="5830502"/>
            <a:ext cx="284052" cy="369332"/>
          </a:xfrm>
          <a:prstGeom prst="rect">
            <a:avLst/>
          </a:prstGeom>
          <a:noFill/>
        </p:spPr>
        <p:txBody>
          <a:bodyPr wrap="none" rtlCol="0">
            <a:spAutoFit/>
          </a:bodyPr>
          <a:lstStyle/>
          <a:p>
            <a:r>
              <a:rPr lang="fr-FR" dirty="0" smtClean="0"/>
              <a:t>x</a:t>
            </a:r>
            <a:endParaRPr lang="fr-FR" dirty="0"/>
          </a:p>
        </p:txBody>
      </p:sp>
      <p:sp>
        <p:nvSpPr>
          <p:cNvPr id="14" name="TextBox 13"/>
          <p:cNvSpPr txBox="1"/>
          <p:nvPr/>
        </p:nvSpPr>
        <p:spPr>
          <a:xfrm>
            <a:off x="2673991" y="4266191"/>
            <a:ext cx="285656" cy="369332"/>
          </a:xfrm>
          <a:prstGeom prst="rect">
            <a:avLst/>
          </a:prstGeom>
          <a:noFill/>
        </p:spPr>
        <p:txBody>
          <a:bodyPr wrap="none" rtlCol="0">
            <a:spAutoFit/>
          </a:bodyPr>
          <a:lstStyle/>
          <a:p>
            <a:r>
              <a:rPr lang="fr-FR" dirty="0" smtClean="0"/>
              <a:t>y</a:t>
            </a:r>
            <a:endParaRPr lang="fr-FR" dirty="0"/>
          </a:p>
        </p:txBody>
      </p:sp>
    </p:spTree>
    <p:extLst>
      <p:ext uri="{BB962C8B-B14F-4D97-AF65-F5344CB8AC3E}">
        <p14:creationId xmlns:p14="http://schemas.microsoft.com/office/powerpoint/2010/main" val="39841531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Hit or miss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140</a:t>
            </a:fld>
            <a:endParaRPr lang="fr-FR" dirty="0"/>
          </a:p>
        </p:txBody>
      </p:sp>
      <p:sp>
        <p:nvSpPr>
          <p:cNvPr id="6" name="Text Placeholder 5"/>
          <p:cNvSpPr>
            <a:spLocks noGrp="1"/>
          </p:cNvSpPr>
          <p:nvPr>
            <p:ph type="body" sz="quarter" idx="13"/>
          </p:nvPr>
        </p:nvSpPr>
        <p:spPr/>
        <p:txBody>
          <a:bodyPr/>
          <a:lstStyle/>
          <a:p>
            <a:r>
              <a:rPr lang="fr-FR" dirty="0" smtClean="0"/>
              <a:t>Un </a:t>
            </a:r>
            <a:r>
              <a:rPr lang="fr-FR" b="1" dirty="0" smtClean="0"/>
              <a:t>transformation Hit or miss </a:t>
            </a:r>
            <a:r>
              <a:rPr lang="fr-FR" dirty="0" smtClean="0"/>
              <a:t>permet de regarder si le voisinage (défini par des éléments structurants) d’un point répond à des contraintes concernant les points appartenant à l’objet et les points appartenant à son complémentaire.</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861048"/>
                <a:ext cx="8064896" cy="1944216"/>
              </a:xfrm>
            </p:spPr>
            <p:txBody>
              <a:bodyPr>
                <a:noAutofit/>
              </a:bodyPr>
              <a:lstStyle/>
              <a:p>
                <a:r>
                  <a:rPr lang="fr-FR" dirty="0" smtClean="0"/>
                  <a:t>Soit </a:t>
                </a:r>
                <a14:m>
                  <m:oMath xmlns:m="http://schemas.openxmlformats.org/officeDocument/2006/math">
                    <m:r>
                      <a:rPr lang="fr-FR" b="0" i="1" smtClean="0">
                        <a:latin typeface="Cambria Math"/>
                      </a:rPr>
                      <m:t>𝐼</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et </a:t>
                </a:r>
                <a14:m>
                  <m:oMath xmlns:m="http://schemas.openxmlformats.org/officeDocument/2006/math">
                    <m:r>
                      <a:rPr lang="fr-FR" b="0" i="1" smtClean="0">
                        <a:latin typeface="Cambria Math"/>
                      </a:rPr>
                      <m:t>𝐸</m:t>
                    </m:r>
                    <m:r>
                      <a:rPr lang="fr-FR" b="0" i="1" smtClean="0">
                        <a:latin typeface="Cambria Math"/>
                      </a:rPr>
                      <m:t>,</m:t>
                    </m:r>
                    <m:r>
                      <a:rPr lang="fr-FR" b="0" i="1" smtClean="0">
                        <a:latin typeface="Cambria Math"/>
                      </a:rPr>
                      <m:t>𝐹</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deux éléments structurants tels que </a:t>
                </a:r>
                <a14:m>
                  <m:oMath xmlns:m="http://schemas.openxmlformats.org/officeDocument/2006/math">
                    <m:r>
                      <a:rPr lang="fr-FR" b="0" i="1" smtClean="0">
                        <a:latin typeface="Cambria Math"/>
                      </a:rPr>
                      <m:t>𝐸</m:t>
                    </m:r>
                    <m:r>
                      <a:rPr lang="fr-FR" b="0" i="1" smtClean="0">
                        <a:latin typeface="Cambria Math"/>
                      </a:rPr>
                      <m:t>∩</m:t>
                    </m:r>
                    <m:r>
                      <a:rPr lang="fr-FR" b="0" i="1" smtClean="0">
                        <a:latin typeface="Cambria Math"/>
                      </a:rPr>
                      <m:t>𝐹</m:t>
                    </m:r>
                    <m:r>
                      <a:rPr lang="fr-FR" b="0" i="1" smtClean="0">
                        <a:latin typeface="Cambria Math"/>
                      </a:rPr>
                      <m:t>=∅</m:t>
                    </m:r>
                  </m:oMath>
                </a14:m>
                <a:r>
                  <a:rPr lang="fr-FR" dirty="0" smtClean="0"/>
                  <a:t>. La </a:t>
                </a:r>
                <a:r>
                  <a:rPr lang="fr-FR" b="1" dirty="0" smtClean="0">
                    <a:solidFill>
                      <a:schemeClr val="tx1"/>
                    </a:solidFill>
                  </a:rPr>
                  <a:t>transformation hit or miss</a:t>
                </a:r>
                <a:r>
                  <a:rPr lang="fr-FR" b="1" dirty="0" smtClean="0">
                    <a:solidFill>
                      <a:srgbClr val="C00000"/>
                    </a:solidFill>
                  </a:rPr>
                  <a:t> </a:t>
                </a:r>
                <a:r>
                  <a:rPr lang="fr-FR" dirty="0" smtClean="0"/>
                  <a:t>de </a:t>
                </a:r>
                <a:r>
                  <a:rPr lang="fr-FR" i="1" dirty="0" smtClean="0"/>
                  <a:t>I</a:t>
                </a:r>
                <a:r>
                  <a:rPr lang="fr-FR" dirty="0" smtClean="0"/>
                  <a:t> par </a:t>
                </a:r>
                <a:r>
                  <a:rPr lang="fr-FR" i="1" dirty="0" smtClean="0"/>
                  <a:t>(E,F)</a:t>
                </a:r>
                <a:r>
                  <a:rPr lang="fr-FR" dirty="0" smtClean="0"/>
                  <a:t> est définie par</a:t>
                </a:r>
              </a:p>
              <a:p>
                <a:pPr algn="ctr"/>
                <a14:m>
                  <m:oMath xmlns:m="http://schemas.openxmlformats.org/officeDocument/2006/math">
                    <m:r>
                      <a:rPr lang="fr-FR" b="0" i="1" smtClean="0">
                        <a:latin typeface="Cambria Math"/>
                      </a:rPr>
                      <m:t>𝐼</m:t>
                    </m:r>
                    <m:r>
                      <a:rPr lang="fr-FR" b="0" i="1" smtClean="0">
                        <a:latin typeface="Cambria Math"/>
                        <a:ea typeface="Cambria Math"/>
                      </a:rPr>
                      <m:t>⊛</m:t>
                    </m:r>
                    <m:d>
                      <m:dPr>
                        <m:ctrlPr>
                          <a:rPr lang="fr-FR" b="0" i="1" smtClean="0">
                            <a:latin typeface="Cambria Math"/>
                            <a:ea typeface="Cambria Math"/>
                          </a:rPr>
                        </m:ctrlPr>
                      </m:dPr>
                      <m:e>
                        <m:r>
                          <a:rPr lang="fr-FR" b="0" i="1" smtClean="0">
                            <a:latin typeface="Cambria Math"/>
                            <a:ea typeface="Cambria Math"/>
                          </a:rPr>
                          <m:t>𝐸</m:t>
                        </m:r>
                        <m:r>
                          <a:rPr lang="fr-FR" b="0" i="1" smtClean="0">
                            <a:latin typeface="Cambria Math"/>
                            <a:ea typeface="Cambria Math"/>
                          </a:rPr>
                          <m:t>,</m:t>
                        </m:r>
                        <m:r>
                          <a:rPr lang="fr-FR" b="0" i="1" smtClean="0">
                            <a:latin typeface="Cambria Math"/>
                            <a:ea typeface="Cambria Math"/>
                          </a:rPr>
                          <m:t>𝐹</m:t>
                        </m:r>
                      </m:e>
                    </m:d>
                    <m:r>
                      <a:rPr lang="fr-FR" b="0" i="1" smtClean="0">
                        <a:latin typeface="Cambria Math"/>
                        <a:ea typeface="Cambria Math"/>
                      </a:rPr>
                      <m:t>=</m:t>
                    </m:r>
                  </m:oMath>
                </a14:m>
                <a:r>
                  <a:rPr lang="fr-FR" dirty="0" smtClean="0"/>
                  <a:t>________________________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3861048"/>
                <a:ext cx="8064896" cy="1944216"/>
              </a:xfrm>
              <a:blipFill rotWithShape="1">
                <a:blip r:embed="rId2"/>
                <a:stretch>
                  <a:fillRect l="-979" r="-979" b="-4308"/>
                </a:stretch>
              </a:blipFill>
            </p:spPr>
            <p:txBody>
              <a:bodyPr/>
              <a:lstStyle/>
              <a:p>
                <a:r>
                  <a:rPr lang="fr-FR">
                    <a:noFill/>
                  </a:rPr>
                  <a:t> </a:t>
                </a:r>
              </a:p>
            </p:txBody>
          </p:sp>
        </mc:Fallback>
      </mc:AlternateContent>
    </p:spTree>
    <p:extLst>
      <p:ext uri="{BB962C8B-B14F-4D97-AF65-F5344CB8AC3E}">
        <p14:creationId xmlns:p14="http://schemas.microsoft.com/office/powerpoint/2010/main" val="148598585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Hit or </a:t>
            </a:r>
            <a:r>
              <a:rPr lang="fr-FR" dirty="0" smtClean="0"/>
              <a:t>miss : en pratique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141</a:t>
            </a:fld>
            <a:endParaRPr lang="fr-FR" dirty="0"/>
          </a:p>
        </p:txBody>
      </p:sp>
      <p:sp>
        <p:nvSpPr>
          <p:cNvPr id="6" name="Text Placeholder 5"/>
          <p:cNvSpPr>
            <a:spLocks noGrp="1"/>
          </p:cNvSpPr>
          <p:nvPr>
            <p:ph type="body" sz="quarter" idx="13"/>
          </p:nvPr>
        </p:nvSpPr>
        <p:spPr/>
        <p:txBody>
          <a:bodyPr/>
          <a:lstStyle/>
          <a:p>
            <a:r>
              <a:rPr lang="fr-FR" dirty="0" smtClean="0"/>
              <a:t>En pratique, plus les éléments structurants associés à une transformation hit or miss sont restrictifs, et plus la transformation sera restrictive dans les éléments qu’elle conserve.</a:t>
            </a:r>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5589240"/>
            <a:ext cx="791344" cy="7913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5589240"/>
            <a:ext cx="791344" cy="791344"/>
          </a:xfrm>
          <a:prstGeom prst="rect">
            <a:avLst/>
          </a:prstGeom>
        </p:spPr>
      </p:pic>
      <p:sp>
        <p:nvSpPr>
          <p:cNvPr id="11" name="TextBox 10"/>
          <p:cNvSpPr txBox="1"/>
          <p:nvPr/>
        </p:nvSpPr>
        <p:spPr>
          <a:xfrm>
            <a:off x="1449951" y="6084004"/>
            <a:ext cx="360996" cy="369332"/>
          </a:xfrm>
          <a:prstGeom prst="rect">
            <a:avLst/>
          </a:prstGeom>
          <a:noFill/>
        </p:spPr>
        <p:txBody>
          <a:bodyPr wrap="none" rtlCol="0">
            <a:spAutoFit/>
          </a:bodyPr>
          <a:lstStyle/>
          <a:p>
            <a:r>
              <a:rPr lang="fr-FR" i="1" dirty="0" smtClean="0"/>
              <a:t>H</a:t>
            </a:r>
            <a:endParaRPr lang="fr-FR" i="1" dirty="0"/>
          </a:p>
        </p:txBody>
      </p:sp>
      <p:sp>
        <p:nvSpPr>
          <p:cNvPr id="12" name="TextBox 11"/>
          <p:cNvSpPr txBox="1"/>
          <p:nvPr/>
        </p:nvSpPr>
        <p:spPr>
          <a:xfrm>
            <a:off x="3491880" y="6084004"/>
            <a:ext cx="386644" cy="369332"/>
          </a:xfrm>
          <a:prstGeom prst="rect">
            <a:avLst/>
          </a:prstGeom>
          <a:noFill/>
        </p:spPr>
        <p:txBody>
          <a:bodyPr wrap="none" rtlCol="0">
            <a:spAutoFit/>
          </a:bodyPr>
          <a:lstStyle/>
          <a:p>
            <a:r>
              <a:rPr lang="fr-FR" i="1" dirty="0" smtClean="0"/>
              <a:t>M</a:t>
            </a:r>
            <a:endParaRPr lang="fr-FR" i="1"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6" y="3573016"/>
            <a:ext cx="3699591" cy="1106018"/>
          </a:xfrm>
          <a:prstGeom prst="rect">
            <a:avLst/>
          </a:prstGeom>
        </p:spPr>
      </p:pic>
      <p:sp>
        <p:nvSpPr>
          <p:cNvPr id="18" name="Rectangle 17"/>
          <p:cNvSpPr/>
          <p:nvPr/>
        </p:nvSpPr>
        <p:spPr>
          <a:xfrm>
            <a:off x="777617" y="3143958"/>
            <a:ext cx="2492990" cy="369332"/>
          </a:xfrm>
          <a:prstGeom prst="rect">
            <a:avLst/>
          </a:prstGeom>
        </p:spPr>
        <p:txBody>
          <a:bodyPr wrap="none">
            <a:spAutoFit/>
          </a:bodyPr>
          <a:lstStyle/>
          <a:p>
            <a:r>
              <a:rPr lang="fr-FR" dirty="0" smtClean="0"/>
              <a:t>____________________</a:t>
            </a:r>
            <a:endParaRPr lang="fr-FR"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7123" y="5589240"/>
            <a:ext cx="791344" cy="79134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3347" y="5589240"/>
            <a:ext cx="791344" cy="791344"/>
          </a:xfrm>
          <a:prstGeom prst="rect">
            <a:avLst/>
          </a:prstGeom>
        </p:spPr>
      </p:pic>
      <p:sp>
        <p:nvSpPr>
          <p:cNvPr id="21" name="TextBox 20"/>
          <p:cNvSpPr txBox="1"/>
          <p:nvPr/>
        </p:nvSpPr>
        <p:spPr>
          <a:xfrm>
            <a:off x="6495511" y="6084004"/>
            <a:ext cx="409086" cy="369332"/>
          </a:xfrm>
          <a:prstGeom prst="rect">
            <a:avLst/>
          </a:prstGeom>
          <a:noFill/>
        </p:spPr>
        <p:txBody>
          <a:bodyPr wrap="none" rtlCol="0">
            <a:spAutoFit/>
          </a:bodyPr>
          <a:lstStyle/>
          <a:p>
            <a:r>
              <a:rPr lang="fr-FR" i="1" dirty="0" smtClean="0"/>
              <a:t>H’</a:t>
            </a:r>
            <a:endParaRPr lang="fr-FR" i="1" dirty="0"/>
          </a:p>
        </p:txBody>
      </p:sp>
      <p:sp>
        <p:nvSpPr>
          <p:cNvPr id="22" name="TextBox 21"/>
          <p:cNvSpPr txBox="1"/>
          <p:nvPr/>
        </p:nvSpPr>
        <p:spPr>
          <a:xfrm>
            <a:off x="8537441" y="6084004"/>
            <a:ext cx="431978" cy="369332"/>
          </a:xfrm>
          <a:prstGeom prst="rect">
            <a:avLst/>
          </a:prstGeom>
          <a:noFill/>
        </p:spPr>
        <p:txBody>
          <a:bodyPr wrap="none" rtlCol="0">
            <a:spAutoFit/>
          </a:bodyPr>
          <a:lstStyle/>
          <a:p>
            <a:r>
              <a:rPr lang="fr-FR" i="1" dirty="0" smtClean="0"/>
              <a:t>M’</a:t>
            </a:r>
            <a:endParaRPr lang="fr-FR" i="1" dirty="0"/>
          </a:p>
        </p:txBody>
      </p:sp>
      <p:sp>
        <p:nvSpPr>
          <p:cNvPr id="26" name="Rectangle 25"/>
          <p:cNvSpPr/>
          <p:nvPr/>
        </p:nvSpPr>
        <p:spPr>
          <a:xfrm>
            <a:off x="5592805" y="3143958"/>
            <a:ext cx="2377574" cy="369332"/>
          </a:xfrm>
          <a:prstGeom prst="rect">
            <a:avLst/>
          </a:prstGeom>
        </p:spPr>
        <p:txBody>
          <a:bodyPr wrap="none">
            <a:spAutoFit/>
          </a:bodyPr>
          <a:lstStyle/>
          <a:p>
            <a:r>
              <a:rPr lang="fr-FR" dirty="0" smtClean="0"/>
              <a:t>___________________</a:t>
            </a:r>
            <a:endParaRPr lang="fr-FR" dirty="0"/>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1072" y="3567999"/>
            <a:ext cx="3716371" cy="1111036"/>
          </a:xfrm>
          <a:prstGeom prst="rect">
            <a:avLst/>
          </a:prstGeom>
        </p:spPr>
      </p:pic>
    </p:spTree>
    <p:extLst>
      <p:ext uri="{BB962C8B-B14F-4D97-AF65-F5344CB8AC3E}">
        <p14:creationId xmlns:p14="http://schemas.microsoft.com/office/powerpoint/2010/main" val="98337061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Hit or </a:t>
            </a:r>
            <a:r>
              <a:rPr lang="fr-FR" dirty="0" smtClean="0"/>
              <a:t>miss : en pratique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142</a:t>
            </a:fld>
            <a:endParaRPr lang="fr-FR" dirty="0"/>
          </a:p>
        </p:txBody>
      </p:sp>
      <p:sp>
        <p:nvSpPr>
          <p:cNvPr id="6" name="Text Placeholder 5"/>
          <p:cNvSpPr>
            <a:spLocks noGrp="1"/>
          </p:cNvSpPr>
          <p:nvPr>
            <p:ph type="body" sz="quarter" idx="13"/>
          </p:nvPr>
        </p:nvSpPr>
        <p:spPr/>
        <p:txBody>
          <a:bodyPr/>
          <a:lstStyle/>
          <a:p>
            <a:r>
              <a:rPr lang="fr-FR" dirty="0" smtClean="0"/>
              <a:t>Dans des cas pratiques, on </a:t>
            </a:r>
            <a:r>
              <a:rPr lang="fr-FR" b="1" dirty="0" smtClean="0"/>
              <a:t>préfèrera proposer des éléments structurants « flous » </a:t>
            </a:r>
            <a:r>
              <a:rPr lang="fr-FR" dirty="0" smtClean="0"/>
              <a:t>(peu restrictifs) afin de réaliser des hit or miss peu restrictifs.</a:t>
            </a:r>
            <a:endParaRPr lang="fr-FR" dirty="0"/>
          </a:p>
        </p:txBody>
      </p:sp>
      <p:sp>
        <p:nvSpPr>
          <p:cNvPr id="7" name="Text Placeholder 6"/>
          <p:cNvSpPr>
            <a:spLocks noGrp="1"/>
          </p:cNvSpPr>
          <p:nvPr>
            <p:ph type="body" sz="quarter" idx="14"/>
          </p:nvPr>
        </p:nvSpPr>
        <p:spPr>
          <a:xfrm>
            <a:off x="4644010" y="2348881"/>
            <a:ext cx="4249167" cy="2016224"/>
          </a:xfrm>
        </p:spPr>
        <p:txBody>
          <a:bodyPr/>
          <a:lstStyle/>
          <a:p>
            <a:pPr algn="l"/>
            <a:r>
              <a:rPr lang="fr-FR" dirty="0" smtClean="0"/>
              <a:t>Im = </a:t>
            </a:r>
            <a:r>
              <a:rPr lang="fr-FR" dirty="0" err="1" smtClean="0"/>
              <a:t>imread</a:t>
            </a:r>
            <a:r>
              <a:rPr lang="fr-FR" dirty="0"/>
              <a:t>('circuit.png');</a:t>
            </a:r>
          </a:p>
          <a:p>
            <a:pPr algn="l"/>
            <a:r>
              <a:rPr lang="fr-FR" dirty="0" smtClean="0"/>
              <a:t>Hit </a:t>
            </a:r>
            <a:r>
              <a:rPr lang="fr-FR" dirty="0"/>
              <a:t>= </a:t>
            </a:r>
            <a:r>
              <a:rPr lang="fr-FR" dirty="0" err="1"/>
              <a:t>imread</a:t>
            </a:r>
            <a:r>
              <a:rPr lang="fr-FR" dirty="0"/>
              <a:t>('Hit.png');</a:t>
            </a:r>
          </a:p>
          <a:p>
            <a:pPr algn="l"/>
            <a:r>
              <a:rPr lang="fr-FR" dirty="0" smtClean="0"/>
              <a:t>Miss </a:t>
            </a:r>
            <a:r>
              <a:rPr lang="fr-FR" dirty="0"/>
              <a:t>= </a:t>
            </a:r>
            <a:r>
              <a:rPr lang="fr-FR" dirty="0" err="1"/>
              <a:t>imread</a:t>
            </a:r>
            <a:r>
              <a:rPr lang="fr-FR" dirty="0"/>
              <a:t>('Miss.png</a:t>
            </a:r>
            <a:r>
              <a:rPr lang="fr-FR" dirty="0" smtClean="0"/>
              <a:t>');</a:t>
            </a:r>
          </a:p>
          <a:p>
            <a:pPr algn="l"/>
            <a:r>
              <a:rPr lang="fr-FR" dirty="0"/>
              <a:t>R = </a:t>
            </a:r>
            <a:r>
              <a:rPr lang="fr-FR" dirty="0" err="1"/>
              <a:t>bwhitmiss</a:t>
            </a:r>
            <a:r>
              <a:rPr lang="fr-FR" dirty="0"/>
              <a:t>(Im, </a:t>
            </a:r>
            <a:r>
              <a:rPr lang="fr-FR" dirty="0" err="1"/>
              <a:t>logical</a:t>
            </a:r>
            <a:r>
              <a:rPr lang="fr-FR" dirty="0"/>
              <a:t>(Hit), </a:t>
            </a:r>
            <a:r>
              <a:rPr lang="fr-FR" dirty="0" err="1"/>
              <a:t>logical</a:t>
            </a:r>
            <a:r>
              <a:rPr lang="fr-FR" dirty="0"/>
              <a:t>(Miss</a:t>
            </a:r>
            <a:r>
              <a:rPr lang="fr-FR" dirty="0" smtClean="0"/>
              <a:t>));</a:t>
            </a:r>
          </a:p>
          <a:p>
            <a:pPr algn="l"/>
            <a:r>
              <a:rPr lang="pt-BR" dirty="0" smtClean="0"/>
              <a:t>R2 </a:t>
            </a:r>
            <a:r>
              <a:rPr lang="pt-BR" dirty="0"/>
              <a:t>= R &amp; imdilate(R, strel('square', </a:t>
            </a:r>
            <a:r>
              <a:rPr lang="pt-BR" dirty="0" smtClean="0"/>
              <a:t>19)) </a:t>
            </a:r>
            <a:r>
              <a:rPr lang="pt-BR" dirty="0"/>
              <a:t>;</a:t>
            </a:r>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46" y="4005065"/>
            <a:ext cx="3629204" cy="230425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3" y="4480547"/>
            <a:ext cx="2880320" cy="1828774"/>
          </a:xfrm>
          <a:prstGeom prst="rect">
            <a:avLst/>
          </a:prstGeom>
        </p:spPr>
      </p:pic>
      <p:sp>
        <p:nvSpPr>
          <p:cNvPr id="11" name="TextBox 10"/>
          <p:cNvSpPr txBox="1"/>
          <p:nvPr/>
        </p:nvSpPr>
        <p:spPr>
          <a:xfrm>
            <a:off x="244744" y="3645024"/>
            <a:ext cx="426014" cy="369332"/>
          </a:xfrm>
          <a:prstGeom prst="rect">
            <a:avLst/>
          </a:prstGeom>
          <a:noFill/>
        </p:spPr>
        <p:txBody>
          <a:bodyPr wrap="none" rtlCol="0">
            <a:spAutoFit/>
          </a:bodyPr>
          <a:lstStyle/>
          <a:p>
            <a:r>
              <a:rPr lang="fr-FR" i="1" dirty="0" smtClean="0"/>
              <a:t>Im</a:t>
            </a:r>
            <a:endParaRPr lang="fr-FR" i="1"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2564905"/>
            <a:ext cx="1202211" cy="90872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2564905"/>
            <a:ext cx="1202211" cy="908720"/>
          </a:xfrm>
          <a:prstGeom prst="rect">
            <a:avLst/>
          </a:prstGeom>
        </p:spPr>
      </p:pic>
      <p:sp>
        <p:nvSpPr>
          <p:cNvPr id="20" name="TextBox 19"/>
          <p:cNvSpPr txBox="1"/>
          <p:nvPr/>
        </p:nvSpPr>
        <p:spPr>
          <a:xfrm>
            <a:off x="1691681" y="3491716"/>
            <a:ext cx="1093187" cy="369332"/>
          </a:xfrm>
          <a:prstGeom prst="rect">
            <a:avLst/>
          </a:prstGeom>
          <a:noFill/>
        </p:spPr>
        <p:txBody>
          <a:bodyPr wrap="square" rtlCol="0">
            <a:spAutoFit/>
          </a:bodyPr>
          <a:lstStyle/>
          <a:p>
            <a:r>
              <a:rPr lang="fr-FR" i="1" dirty="0" smtClean="0"/>
              <a:t>______</a:t>
            </a:r>
            <a:endParaRPr lang="fr-FR" i="1" dirty="0"/>
          </a:p>
        </p:txBody>
      </p:sp>
      <p:sp>
        <p:nvSpPr>
          <p:cNvPr id="21" name="TextBox 20"/>
          <p:cNvSpPr txBox="1"/>
          <p:nvPr/>
        </p:nvSpPr>
        <p:spPr>
          <a:xfrm>
            <a:off x="3308665" y="3491716"/>
            <a:ext cx="992579" cy="369332"/>
          </a:xfrm>
          <a:prstGeom prst="rect">
            <a:avLst/>
          </a:prstGeom>
          <a:noFill/>
        </p:spPr>
        <p:txBody>
          <a:bodyPr wrap="none" rtlCol="0">
            <a:spAutoFit/>
          </a:bodyPr>
          <a:lstStyle/>
          <a:p>
            <a:r>
              <a:rPr lang="fr-FR" i="1" dirty="0" smtClean="0"/>
              <a:t>_______</a:t>
            </a:r>
            <a:endParaRPr lang="fr-FR" i="1" dirty="0"/>
          </a:p>
        </p:txBody>
      </p:sp>
      <p:sp>
        <p:nvSpPr>
          <p:cNvPr id="23" name="Rectangle 22"/>
          <p:cNvSpPr/>
          <p:nvPr/>
        </p:nvSpPr>
        <p:spPr>
          <a:xfrm>
            <a:off x="4841112" y="6444044"/>
            <a:ext cx="3647152" cy="369332"/>
          </a:xfrm>
          <a:prstGeom prst="rect">
            <a:avLst/>
          </a:prstGeom>
        </p:spPr>
        <p:txBody>
          <a:bodyPr wrap="none">
            <a:spAutoFit/>
          </a:bodyPr>
          <a:lstStyle/>
          <a:p>
            <a:r>
              <a:rPr lang="fr-FR" dirty="0" smtClean="0"/>
              <a:t>______________________________</a:t>
            </a:r>
            <a:endParaRPr lang="fr-FR" dirty="0"/>
          </a:p>
        </p:txBody>
      </p:sp>
    </p:spTree>
    <p:extLst>
      <p:ext uri="{BB962C8B-B14F-4D97-AF65-F5344CB8AC3E}">
        <p14:creationId xmlns:p14="http://schemas.microsoft.com/office/powerpoint/2010/main" val="3898550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Image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15</a:t>
            </a:fld>
            <a:endParaRPr lang="fr-FR" dirty="0"/>
          </a:p>
        </p:txBody>
      </p:sp>
      <p:sp>
        <p:nvSpPr>
          <p:cNvPr id="8" name="Text Placeholder 7"/>
          <p:cNvSpPr>
            <a:spLocks noGrp="1"/>
          </p:cNvSpPr>
          <p:nvPr>
            <p:ph type="body" sz="quarter" idx="13"/>
          </p:nvPr>
        </p:nvSpPr>
        <p:spPr/>
        <p:txBody>
          <a:bodyPr/>
          <a:lstStyle/>
          <a:p>
            <a:r>
              <a:rPr lang="fr-FR" dirty="0" smtClean="0"/>
              <a:t>On pourra aussi représenter les images binaires (plus grandes) comme des images où les pixels appartenant à l’objet seront en ______________</a:t>
            </a:r>
          </a:p>
          <a:p>
            <a:r>
              <a:rPr lang="fr-FR" dirty="0" smtClean="0"/>
              <a:t>et les pixels appartenant à son complémentaire seront en ____________</a:t>
            </a:r>
          </a:p>
          <a:p>
            <a:endParaRPr lang="fr-FR" dirty="0"/>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087" y="3429001"/>
            <a:ext cx="3685115" cy="261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62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Les éléments structurants</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2791129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dirty="0" smtClean="0"/>
                  <a:t>En morphologie, les transformations reposent sur le choix d’un </a:t>
                </a:r>
                <a:r>
                  <a:rPr lang="fr-FR" b="1" dirty="0" smtClean="0"/>
                  <a:t>élément structurant</a:t>
                </a:r>
                <a:r>
                  <a:rPr lang="fr-FR" dirty="0"/>
                  <a:t> </a:t>
                </a:r>
                <a:r>
                  <a:rPr lang="fr-FR" dirty="0" smtClean="0"/>
                  <a:t>: il s’agit d’une image binaire de l’espace discret </a:t>
                </a:r>
                <a14:m>
                  <m:oMath xmlns:m="http://schemas.openxmlformats.org/officeDocument/2006/math">
                    <m:sSup>
                      <m:sSupPr>
                        <m:ctrlPr>
                          <a:rPr lang="fr-FR" i="1" smtClean="0">
                            <a:latin typeface="Cambria Math"/>
                            <a:ea typeface="Cambria Math"/>
                          </a:rPr>
                        </m:ctrlPr>
                      </m:sSupPr>
                      <m:e>
                        <m:r>
                          <a:rPr lang="fr-FR" i="1">
                            <a:latin typeface="Cambria Math"/>
                            <a:ea typeface="Cambria Math"/>
                          </a:rPr>
                          <m:t>ℤ</m:t>
                        </m:r>
                      </m:e>
                      <m:sup>
                        <m:r>
                          <a:rPr lang="fr-FR" b="0" i="1" smtClean="0">
                            <a:latin typeface="Cambria Math"/>
                            <a:ea typeface="Cambria Math"/>
                          </a:rPr>
                          <m:t>𝑛</m:t>
                        </m:r>
                      </m:sup>
                    </m:sSup>
                  </m:oMath>
                </a14:m>
                <a:r>
                  <a:rPr lang="fr-FR" dirty="0" smtClean="0"/>
                  <a:t>.</a:t>
                </a:r>
              </a:p>
              <a:p>
                <a:pPr lvl="1"/>
                <a:r>
                  <a:rPr lang="fr-FR" dirty="0" smtClean="0"/>
                  <a:t>On le représente souvent par une image où l’origine est au centre, les points de l’élément structurant sont à </a:t>
                </a:r>
                <a:r>
                  <a:rPr lang="fr-FR" b="1" dirty="0" smtClean="0"/>
                  <a:t>1 </a:t>
                </a:r>
                <a:r>
                  <a:rPr lang="fr-FR" dirty="0" smtClean="0"/>
                  <a:t>et les autres points sont à </a:t>
                </a:r>
                <a:r>
                  <a:rPr lang="fr-FR" b="1" dirty="0" smtClean="0"/>
                  <a:t>0. </a:t>
                </a:r>
                <a:r>
                  <a:rPr lang="fr-FR" dirty="0" smtClean="0"/>
                  <a:t>L’origine apparaitra encadrée en noir.</a:t>
                </a:r>
                <a:endParaRPr lang="fr-FR" b="1" dirty="0" smtClean="0"/>
              </a:p>
              <a:p>
                <a:pPr algn="just">
                  <a:lnSpc>
                    <a:spcPct val="120000"/>
                  </a:lnSpc>
                </a:pPr>
                <a:endParaRPr lang="fr-FR" dirty="0"/>
              </a:p>
              <a:p>
                <a:pPr algn="just">
                  <a:lnSpc>
                    <a:spcPct val="120000"/>
                  </a:lnSpc>
                </a:pPr>
                <a:r>
                  <a:rPr lang="fr-FR" dirty="0" smtClean="0"/>
                  <a:t>Ex (2d) :</a:t>
                </a:r>
                <a:endParaRPr lang="fr-FR"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4"/>
                <a:stretch>
                  <a:fillRect l="-1040" r="-1040"/>
                </a:stretch>
              </a:blipFill>
            </p:spPr>
            <p:txBody>
              <a:bodyPr/>
              <a:lstStyle/>
              <a:p>
                <a:r>
                  <a:rPr lang="fr-FR">
                    <a:noFill/>
                  </a:rPr>
                  <a:t> </a:t>
                </a:r>
              </a:p>
            </p:txBody>
          </p:sp>
        </mc:Fallback>
      </mc:AlternateContent>
      <p:sp>
        <p:nvSpPr>
          <p:cNvPr id="12" name="TextBox 11"/>
          <p:cNvSpPr txBox="1"/>
          <p:nvPr/>
        </p:nvSpPr>
        <p:spPr>
          <a:xfrm>
            <a:off x="1547664" y="3861048"/>
            <a:ext cx="2557110" cy="369332"/>
          </a:xfrm>
          <a:prstGeom prst="rect">
            <a:avLst/>
          </a:prstGeom>
          <a:noFill/>
        </p:spPr>
        <p:txBody>
          <a:bodyPr wrap="none" rtlCol="0">
            <a:spAutoFit/>
          </a:bodyPr>
          <a:lstStyle/>
          <a:p>
            <a:r>
              <a:rPr lang="fr-FR" dirty="0" smtClean="0"/>
              <a:t>E = { (-1,-1), (0, 0), (1,1) }</a:t>
            </a:r>
            <a:endParaRPr lang="fr-FR" dirty="0"/>
          </a:p>
        </p:txBody>
      </p:sp>
      <p:graphicFrame>
        <p:nvGraphicFramePr>
          <p:cNvPr id="6" name="Object 5" hidden="1"/>
          <p:cNvGraphicFramePr>
            <a:graphicFrameLocks noChangeAspect="1"/>
          </p:cNvGraphicFramePr>
          <p:nvPr>
            <p:extLst>
              <p:ext uri="{D42A27DB-BD31-4B8C-83A1-F6EECF244321}">
                <p14:modId xmlns:p14="http://schemas.microsoft.com/office/powerpoint/2010/main" val="204713364"/>
              </p:ext>
            </p:extLst>
          </p:nvPr>
        </p:nvGraphicFramePr>
        <p:xfrm>
          <a:off x="1961455" y="4437115"/>
          <a:ext cx="1729531" cy="1672513"/>
        </p:xfrm>
        <a:graphic>
          <a:graphicData uri="http://schemas.openxmlformats.org/presentationml/2006/ole">
            <mc:AlternateContent xmlns:mc="http://schemas.openxmlformats.org/markup-compatibility/2006">
              <mc:Choice xmlns:v="urn:schemas-microsoft-com:vml" Requires="v">
                <p:oleObj spid="_x0000_s1618" name="Worksheet" r:id="rId6" imgW="866857" imgH="838080" progId="Excel.Sheet.12">
                  <p:embed/>
                </p:oleObj>
              </mc:Choice>
              <mc:Fallback>
                <p:oleObj name="Worksheet" r:id="rId6" imgW="866857" imgH="838080" progId="Excel.Sheet.12">
                  <p:embed/>
                  <p:pic>
                    <p:nvPicPr>
                      <p:cNvPr id="0" name=""/>
                      <p:cNvPicPr/>
                      <p:nvPr/>
                    </p:nvPicPr>
                    <p:blipFill>
                      <a:blip r:embed="rId7"/>
                      <a:stretch>
                        <a:fillRect/>
                      </a:stretch>
                    </p:blipFill>
                    <p:spPr>
                      <a:xfrm>
                        <a:off x="1961455" y="4437115"/>
                        <a:ext cx="1729531" cy="1672513"/>
                      </a:xfrm>
                      <a:prstGeom prst="rect">
                        <a:avLst/>
                      </a:prstGeom>
                    </p:spPr>
                  </p:pic>
                </p:oleObj>
              </mc:Fallback>
            </mc:AlternateContent>
          </a:graphicData>
        </a:graphic>
      </p:graphicFrame>
      <p:sp>
        <p:nvSpPr>
          <p:cNvPr id="8" name="Rectangle 7"/>
          <p:cNvSpPr/>
          <p:nvPr/>
        </p:nvSpPr>
        <p:spPr>
          <a:xfrm>
            <a:off x="5004048" y="3861048"/>
            <a:ext cx="3650358" cy="369332"/>
          </a:xfrm>
          <a:prstGeom prst="rect">
            <a:avLst/>
          </a:prstGeom>
        </p:spPr>
        <p:txBody>
          <a:bodyPr wrap="none">
            <a:spAutoFit/>
          </a:bodyPr>
          <a:lstStyle/>
          <a:p>
            <a:r>
              <a:rPr lang="fr-FR" dirty="0"/>
              <a:t>E = { </a:t>
            </a:r>
            <a:r>
              <a:rPr lang="fr-FR" dirty="0" smtClean="0"/>
              <a:t>(-2,-1),(-2, </a:t>
            </a:r>
            <a:r>
              <a:rPr lang="fr-FR" dirty="0"/>
              <a:t>0</a:t>
            </a:r>
            <a:r>
              <a:rPr lang="fr-FR" dirty="0" smtClean="0"/>
              <a:t>),(-1,0),(1,-1),(1,1) </a:t>
            </a:r>
            <a:r>
              <a:rPr lang="fr-FR" dirty="0"/>
              <a:t>}</a:t>
            </a:r>
          </a:p>
        </p:txBody>
      </p:sp>
      <p:graphicFrame>
        <p:nvGraphicFramePr>
          <p:cNvPr id="9" name="Object 8" hidden="1"/>
          <p:cNvGraphicFramePr>
            <a:graphicFrameLocks noChangeAspect="1"/>
          </p:cNvGraphicFramePr>
          <p:nvPr>
            <p:extLst>
              <p:ext uri="{D42A27DB-BD31-4B8C-83A1-F6EECF244321}">
                <p14:modId xmlns:p14="http://schemas.microsoft.com/office/powerpoint/2010/main" val="3324145162"/>
              </p:ext>
            </p:extLst>
          </p:nvPr>
        </p:nvGraphicFramePr>
        <p:xfrm>
          <a:off x="5364090" y="4437113"/>
          <a:ext cx="2841861" cy="1656184"/>
        </p:xfrm>
        <a:graphic>
          <a:graphicData uri="http://schemas.openxmlformats.org/presentationml/2006/ole">
            <mc:AlternateContent xmlns:mc="http://schemas.openxmlformats.org/markup-compatibility/2006">
              <mc:Choice xmlns:v="urn:schemas-microsoft-com:vml" Requires="v">
                <p:oleObj spid="_x0000_s1619" name="Worksheet" r:id="rId9" imgW="1438188" imgH="838080" progId="Excel.Sheet.12">
                  <p:embed/>
                </p:oleObj>
              </mc:Choice>
              <mc:Fallback>
                <p:oleObj name="Worksheet" r:id="rId9" imgW="1438188" imgH="838080" progId="Excel.Sheet.12">
                  <p:embed/>
                  <p:pic>
                    <p:nvPicPr>
                      <p:cNvPr id="0" name=""/>
                      <p:cNvPicPr/>
                      <p:nvPr/>
                    </p:nvPicPr>
                    <p:blipFill>
                      <a:blip r:embed="rId10"/>
                      <a:stretch>
                        <a:fillRect/>
                      </a:stretch>
                    </p:blipFill>
                    <p:spPr>
                      <a:xfrm>
                        <a:off x="5364090" y="4437113"/>
                        <a:ext cx="2841861" cy="1656184"/>
                      </a:xfrm>
                      <a:prstGeom prst="rect">
                        <a:avLst/>
                      </a:prstGeom>
                    </p:spPr>
                  </p:pic>
                </p:oleObj>
              </mc:Fallback>
            </mc:AlternateContent>
          </a:graphicData>
        </a:graphic>
      </p:graphicFrame>
      <p:cxnSp>
        <p:nvCxnSpPr>
          <p:cNvPr id="11" name="Straight Arrow Connector 10"/>
          <p:cNvCxnSpPr/>
          <p:nvPr/>
        </p:nvCxnSpPr>
        <p:spPr>
          <a:xfrm flipV="1">
            <a:off x="1619672" y="4941169"/>
            <a:ext cx="0"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19673" y="6320813"/>
            <a:ext cx="14317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9832" y="6136147"/>
            <a:ext cx="284052" cy="369332"/>
          </a:xfrm>
          <a:prstGeom prst="rect">
            <a:avLst/>
          </a:prstGeom>
          <a:noFill/>
        </p:spPr>
        <p:txBody>
          <a:bodyPr wrap="none" rtlCol="0">
            <a:spAutoFit/>
          </a:bodyPr>
          <a:lstStyle/>
          <a:p>
            <a:r>
              <a:rPr lang="fr-FR" dirty="0" smtClean="0"/>
              <a:t>x</a:t>
            </a:r>
            <a:endParaRPr lang="fr-FR" dirty="0"/>
          </a:p>
        </p:txBody>
      </p:sp>
      <p:sp>
        <p:nvSpPr>
          <p:cNvPr id="16" name="TextBox 15"/>
          <p:cNvSpPr txBox="1"/>
          <p:nvPr/>
        </p:nvSpPr>
        <p:spPr>
          <a:xfrm>
            <a:off x="1476844" y="4571836"/>
            <a:ext cx="285656" cy="369332"/>
          </a:xfrm>
          <a:prstGeom prst="rect">
            <a:avLst/>
          </a:prstGeom>
          <a:noFill/>
        </p:spPr>
        <p:txBody>
          <a:bodyPr wrap="none" rtlCol="0">
            <a:spAutoFit/>
          </a:bodyPr>
          <a:lstStyle/>
          <a:p>
            <a:r>
              <a:rPr lang="fr-FR" dirty="0" smtClean="0"/>
              <a:t>y</a:t>
            </a:r>
            <a:endParaRPr lang="fr-FR" dirty="0"/>
          </a:p>
        </p:txBody>
      </p:sp>
      <p:cxnSp>
        <p:nvCxnSpPr>
          <p:cNvPr id="18" name="Straight Arrow Connector 17"/>
          <p:cNvCxnSpPr/>
          <p:nvPr/>
        </p:nvCxnSpPr>
        <p:spPr>
          <a:xfrm flipH="1">
            <a:off x="2915816" y="4653136"/>
            <a:ext cx="108012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9992" y="4653136"/>
            <a:ext cx="216024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07784" y="4355812"/>
            <a:ext cx="851515" cy="369332"/>
          </a:xfrm>
          <a:prstGeom prst="rect">
            <a:avLst/>
          </a:prstGeom>
          <a:noFill/>
        </p:spPr>
        <p:txBody>
          <a:bodyPr wrap="none" rtlCol="0">
            <a:spAutoFit/>
          </a:bodyPr>
          <a:lstStyle/>
          <a:p>
            <a:r>
              <a:rPr lang="fr-FR" b="1" dirty="0" smtClean="0"/>
              <a:t>origine</a:t>
            </a:r>
            <a:endParaRPr lang="fr-FR" b="1" dirty="0"/>
          </a:p>
        </p:txBody>
      </p:sp>
      <p:sp>
        <p:nvSpPr>
          <p:cNvPr id="17" name="Slide Number Placeholder 16"/>
          <p:cNvSpPr>
            <a:spLocks noGrp="1"/>
          </p:cNvSpPr>
          <p:nvPr>
            <p:ph type="sldNum" sz="quarter" idx="12"/>
          </p:nvPr>
        </p:nvSpPr>
        <p:spPr/>
        <p:txBody>
          <a:bodyPr/>
          <a:lstStyle/>
          <a:p>
            <a:fld id="{3E28E49E-0FA3-4073-82CF-17635106A4E9}" type="slidenum">
              <a:rPr lang="fr-FR" smtClean="0"/>
              <a:pPr/>
              <a:t>17</a:t>
            </a:fld>
            <a:endParaRPr lang="fr-FR" dirty="0"/>
          </a:p>
        </p:txBody>
      </p:sp>
      <p:graphicFrame>
        <p:nvGraphicFramePr>
          <p:cNvPr id="3" name="Object 2"/>
          <p:cNvGraphicFramePr>
            <a:graphicFrameLocks noChangeAspect="1"/>
          </p:cNvGraphicFramePr>
          <p:nvPr>
            <p:extLst>
              <p:ext uri="{D42A27DB-BD31-4B8C-83A1-F6EECF244321}">
                <p14:modId xmlns:p14="http://schemas.microsoft.com/office/powerpoint/2010/main" val="374865994"/>
              </p:ext>
            </p:extLst>
          </p:nvPr>
        </p:nvGraphicFramePr>
        <p:xfrm>
          <a:off x="1961826" y="4438990"/>
          <a:ext cx="1728788" cy="1673225"/>
        </p:xfrm>
        <a:graphic>
          <a:graphicData uri="http://schemas.openxmlformats.org/presentationml/2006/ole">
            <mc:AlternateContent xmlns:mc="http://schemas.openxmlformats.org/markup-compatibility/2006">
              <mc:Choice xmlns:v="urn:schemas-microsoft-com:vml" Requires="v">
                <p:oleObj spid="_x0000_s1620" name="Worksheet" r:id="rId12" imgW="866857" imgH="838080" progId="Excel.Sheet.12">
                  <p:embed/>
                </p:oleObj>
              </mc:Choice>
              <mc:Fallback>
                <p:oleObj name="Worksheet" r:id="rId12" imgW="866857" imgH="838080" progId="Excel.Sheet.12">
                  <p:embed/>
                  <p:pic>
                    <p:nvPicPr>
                      <p:cNvPr id="0" name="Object 5"/>
                      <p:cNvPicPr>
                        <a:picLocks noChangeAspect="1" noChangeArrowheads="1"/>
                      </p:cNvPicPr>
                      <p:nvPr/>
                    </p:nvPicPr>
                    <p:blipFill>
                      <a:blip r:embed="rId13"/>
                      <a:srcRect/>
                      <a:stretch>
                        <a:fillRect/>
                      </a:stretch>
                    </p:blipFill>
                    <p:spPr bwMode="auto">
                      <a:xfrm>
                        <a:off x="1961826" y="4438990"/>
                        <a:ext cx="1728788"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3487216"/>
              </p:ext>
            </p:extLst>
          </p:nvPr>
        </p:nvGraphicFramePr>
        <p:xfrm>
          <a:off x="5364090" y="4437112"/>
          <a:ext cx="2841625" cy="1655762"/>
        </p:xfrm>
        <a:graphic>
          <a:graphicData uri="http://schemas.openxmlformats.org/presentationml/2006/ole">
            <mc:AlternateContent xmlns:mc="http://schemas.openxmlformats.org/markup-compatibility/2006">
              <mc:Choice xmlns:v="urn:schemas-microsoft-com:vml" Requires="v">
                <p:oleObj spid="_x0000_s1621" name="Worksheet" r:id="rId15" imgW="1438188" imgH="838080" progId="Excel.Sheet.12">
                  <p:embed/>
                </p:oleObj>
              </mc:Choice>
              <mc:Fallback>
                <p:oleObj name="Worksheet" r:id="rId15" imgW="1438188" imgH="838080" progId="Excel.Sheet.12">
                  <p:embed/>
                  <p:pic>
                    <p:nvPicPr>
                      <p:cNvPr id="0" name="Object 8"/>
                      <p:cNvPicPr>
                        <a:picLocks noChangeAspect="1" noChangeArrowheads="1"/>
                      </p:cNvPicPr>
                      <p:nvPr/>
                    </p:nvPicPr>
                    <p:blipFill>
                      <a:blip r:embed="rId16"/>
                      <a:srcRect/>
                      <a:stretch>
                        <a:fillRect/>
                      </a:stretch>
                    </p:blipFill>
                    <p:spPr bwMode="auto">
                      <a:xfrm>
                        <a:off x="5364090" y="4437112"/>
                        <a:ext cx="28416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1157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dirty="0" smtClean="0"/>
                  <a:t>On distingue, en 2d, deux éléments structurants importants : </a:t>
                </a:r>
                <a14:m>
                  <m:oMath xmlns:m="http://schemas.openxmlformats.org/officeDocument/2006/math">
                    <m:sSub>
                      <m:sSubPr>
                        <m:ctrlPr>
                          <a:rPr lang="fr-FR" i="1" smtClean="0">
                            <a:latin typeface="Cambria Math"/>
                          </a:rPr>
                        </m:ctrlPr>
                      </m:sSubPr>
                      <m:e>
                        <m:r>
                          <m:rPr>
                            <m:sty m:val="p"/>
                          </m:rPr>
                          <a:rPr lang="el-GR" i="1" smtClean="0">
                            <a:latin typeface="Cambria Math"/>
                            <a:ea typeface="Cambria Math"/>
                          </a:rPr>
                          <m:t>Γ</m:t>
                        </m:r>
                      </m:e>
                      <m:sub>
                        <m:r>
                          <a:rPr lang="fr-FR" b="0" i="1" smtClean="0">
                            <a:latin typeface="Cambria Math"/>
                          </a:rPr>
                          <m:t>4</m:t>
                        </m:r>
                      </m:sub>
                    </m:sSub>
                  </m:oMath>
                </a14:m>
                <a:r>
                  <a:rPr lang="fr-FR" b="1" dirty="0" smtClean="0"/>
                  <a:t> </a:t>
                </a:r>
                <a:r>
                  <a:rPr lang="fr-FR" dirty="0" smtClean="0"/>
                  <a:t>et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8</m:t>
                        </m:r>
                      </m:sub>
                    </m:sSub>
                  </m:oMath>
                </a14:m>
                <a:r>
                  <a:rPr lang="fr-FR" dirty="0" smtClean="0"/>
                  <a:t>, qui associent respectivement à un point ses </a:t>
                </a:r>
                <a:r>
                  <a:rPr lang="fr-FR" b="1" dirty="0" smtClean="0"/>
                  <a:t>4 voisins </a:t>
                </a:r>
                <a:r>
                  <a:rPr lang="fr-FR" dirty="0" smtClean="0"/>
                  <a:t>et ses </a:t>
                </a:r>
                <a:r>
                  <a:rPr lang="fr-FR" b="1" dirty="0" smtClean="0"/>
                  <a:t>8 voisins.</a:t>
                </a:r>
              </a:p>
              <a:p>
                <a:pPr algn="just">
                  <a:lnSpc>
                    <a:spcPct val="120000"/>
                  </a:lnSpc>
                </a:pPr>
                <a:endParaRPr lang="fr-FR"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4"/>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496" y="3052634"/>
                <a:ext cx="4366836" cy="461665"/>
              </a:xfrm>
              <a:prstGeom prst="rect">
                <a:avLst/>
              </a:prstGeom>
              <a:noFill/>
            </p:spPr>
            <p:txBody>
              <a:bodyPr wrap="none" rtlCol="0">
                <a:spAutoFit/>
              </a:bodyPr>
              <a:lstStyle/>
              <a:p>
                <a14:m>
                  <m:oMath xmlns:m="http://schemas.openxmlformats.org/officeDocument/2006/math">
                    <m:sSub>
                      <m:sSubPr>
                        <m:ctrlPr>
                          <a:rPr lang="fr-FR" sz="2400" i="1">
                            <a:latin typeface="Cambria Math"/>
                          </a:rPr>
                        </m:ctrlPr>
                      </m:sSubPr>
                      <m:e>
                        <m:r>
                          <m:rPr>
                            <m:sty m:val="p"/>
                          </m:rPr>
                          <a:rPr lang="el-GR" sz="2400" i="1">
                            <a:latin typeface="Cambria Math"/>
                            <a:ea typeface="Cambria Math"/>
                          </a:rPr>
                          <m:t>Γ</m:t>
                        </m:r>
                      </m:e>
                      <m:sub>
                        <m:r>
                          <a:rPr lang="fr-FR" sz="2400" i="1">
                            <a:latin typeface="Cambria Math"/>
                          </a:rPr>
                          <m:t>4</m:t>
                        </m:r>
                      </m:sub>
                    </m:sSub>
                  </m:oMath>
                </a14:m>
                <a:r>
                  <a:rPr lang="fr-FR" sz="2400" dirty="0" smtClean="0"/>
                  <a:t> = {(-1,0),(1,0),(0,0),(0,1),(0,-1)}</a:t>
                </a:r>
                <a:endParaRPr lang="fr-FR"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496" y="3052631"/>
                <a:ext cx="4366836" cy="461665"/>
              </a:xfrm>
              <a:prstGeom prst="rect">
                <a:avLst/>
              </a:prstGeom>
              <a:blipFill rotWithShape="1">
                <a:blip r:embed="rId5"/>
                <a:stretch>
                  <a:fillRect l="-419" t="-9333" r="-1676" b="-32000"/>
                </a:stretch>
              </a:blipFill>
            </p:spPr>
            <p:txBody>
              <a:bodyPr/>
              <a:lstStyle/>
              <a:p>
                <a:r>
                  <a:rPr lang="fr-F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002088079"/>
              </p:ext>
            </p:extLst>
          </p:nvPr>
        </p:nvGraphicFramePr>
        <p:xfrm>
          <a:off x="1313383" y="3628698"/>
          <a:ext cx="1729531" cy="1672513"/>
        </p:xfrm>
        <a:graphic>
          <a:graphicData uri="http://schemas.openxmlformats.org/presentationml/2006/ole">
            <mc:AlternateContent xmlns:mc="http://schemas.openxmlformats.org/markup-compatibility/2006">
              <mc:Choice xmlns:v="urn:schemas-microsoft-com:vml" Requires="v">
                <p:oleObj spid="_x0000_s2462" name="Worksheet" r:id="rId7" imgW="866857" imgH="838080" progId="Excel.Sheet.12">
                  <p:embed/>
                </p:oleObj>
              </mc:Choice>
              <mc:Fallback>
                <p:oleObj name="Worksheet" r:id="rId7" imgW="866857" imgH="838080" progId="Excel.Sheet.12">
                  <p:embed/>
                  <p:pic>
                    <p:nvPicPr>
                      <p:cNvPr id="0" name=""/>
                      <p:cNvPicPr/>
                      <p:nvPr/>
                    </p:nvPicPr>
                    <p:blipFill>
                      <a:blip r:embed="rId8"/>
                      <a:stretch>
                        <a:fillRect/>
                      </a:stretch>
                    </p:blipFill>
                    <p:spPr>
                      <a:xfrm>
                        <a:off x="1313383" y="3628698"/>
                        <a:ext cx="1729531" cy="16725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4644010" y="3052634"/>
                <a:ext cx="4639283" cy="461665"/>
              </a:xfrm>
              <a:prstGeom prst="rect">
                <a:avLst/>
              </a:prstGeom>
              <a:noFill/>
            </p:spPr>
            <p:txBody>
              <a:bodyPr wrap="none" rtlCol="0">
                <a:spAutoFit/>
              </a:bodyPr>
              <a:lstStyle/>
              <a:p>
                <a14:m>
                  <m:oMath xmlns:m="http://schemas.openxmlformats.org/officeDocument/2006/math">
                    <m:sSub>
                      <m:sSubPr>
                        <m:ctrlPr>
                          <a:rPr lang="fr-FR" sz="2400" i="1" smtClean="0">
                            <a:latin typeface="Cambria Math"/>
                          </a:rPr>
                        </m:ctrlPr>
                      </m:sSubPr>
                      <m:e>
                        <m:r>
                          <m:rPr>
                            <m:sty m:val="p"/>
                          </m:rPr>
                          <a:rPr lang="el-GR" sz="2400" i="1">
                            <a:latin typeface="Cambria Math"/>
                            <a:ea typeface="Cambria Math"/>
                          </a:rPr>
                          <m:t>Γ</m:t>
                        </m:r>
                      </m:e>
                      <m:sub>
                        <m:r>
                          <a:rPr lang="fr-FR" sz="2400" b="0" i="1" smtClean="0">
                            <a:latin typeface="Cambria Math"/>
                            <a:ea typeface="Cambria Math"/>
                          </a:rPr>
                          <m:t>8</m:t>
                        </m:r>
                      </m:sub>
                    </m:sSub>
                  </m:oMath>
                </a14:m>
                <a:r>
                  <a:rPr lang="fr-FR" sz="2400" dirty="0" smtClean="0"/>
                  <a:t> = </a:t>
                </a:r>
                <a14:m>
                  <m:oMath xmlns:m="http://schemas.openxmlformats.org/officeDocument/2006/math">
                    <m:sSub>
                      <m:sSubPr>
                        <m:ctrlPr>
                          <a:rPr lang="fr-FR" sz="2400" i="1">
                            <a:latin typeface="Cambria Math"/>
                          </a:rPr>
                        </m:ctrlPr>
                      </m:sSubPr>
                      <m:e>
                        <m:r>
                          <m:rPr>
                            <m:sty m:val="p"/>
                          </m:rPr>
                          <a:rPr lang="el-GR" sz="2400" i="1">
                            <a:latin typeface="Cambria Math"/>
                            <a:ea typeface="Cambria Math"/>
                          </a:rPr>
                          <m:t>Γ</m:t>
                        </m:r>
                      </m:e>
                      <m:sub>
                        <m:r>
                          <a:rPr lang="fr-FR" sz="2400" b="0" i="1" smtClean="0">
                            <a:latin typeface="Cambria Math"/>
                            <a:ea typeface="Cambria Math"/>
                          </a:rPr>
                          <m:t>4</m:t>
                        </m:r>
                      </m:sub>
                    </m:sSub>
                  </m:oMath>
                </a14:m>
                <a:r>
                  <a:rPr lang="fr-FR" sz="2400" dirty="0" smtClean="0"/>
                  <a:t> U {(-1,-1),(-1,1), (1,1),(1,-1)}</a:t>
                </a:r>
                <a:endParaRPr lang="fr-FR"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644008" y="3052631"/>
                <a:ext cx="4639283" cy="461665"/>
              </a:xfrm>
              <a:prstGeom prst="rect">
                <a:avLst/>
              </a:prstGeom>
              <a:blipFill rotWithShape="1">
                <a:blip r:embed="rId9"/>
                <a:stretch>
                  <a:fillRect l="-394" t="-9333" r="-1445" b="-32000"/>
                </a:stretch>
              </a:blipFill>
            </p:spPr>
            <p:txBody>
              <a:bodyPr/>
              <a:lstStyle/>
              <a:p>
                <a:r>
                  <a:rPr lang="fr-FR">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718031623"/>
              </p:ext>
            </p:extLst>
          </p:nvPr>
        </p:nvGraphicFramePr>
        <p:xfrm>
          <a:off x="5652121" y="3628698"/>
          <a:ext cx="1729531" cy="1672513"/>
        </p:xfrm>
        <a:graphic>
          <a:graphicData uri="http://schemas.openxmlformats.org/presentationml/2006/ole">
            <mc:AlternateContent xmlns:mc="http://schemas.openxmlformats.org/markup-compatibility/2006">
              <mc:Choice xmlns:v="urn:schemas-microsoft-com:vml" Requires="v">
                <p:oleObj spid="_x0000_s2463" name="Worksheet" r:id="rId11" imgW="866857" imgH="838080" progId="Excel.Sheet.12">
                  <p:embed/>
                </p:oleObj>
              </mc:Choice>
              <mc:Fallback>
                <p:oleObj name="Worksheet" r:id="rId11" imgW="866857" imgH="838080" progId="Excel.Sheet.12">
                  <p:embed/>
                  <p:pic>
                    <p:nvPicPr>
                      <p:cNvPr id="0" name=""/>
                      <p:cNvPicPr/>
                      <p:nvPr/>
                    </p:nvPicPr>
                    <p:blipFill>
                      <a:blip r:embed="rId12"/>
                      <a:stretch>
                        <a:fillRect/>
                      </a:stretch>
                    </p:blipFill>
                    <p:spPr>
                      <a:xfrm>
                        <a:off x="5652121" y="3628698"/>
                        <a:ext cx="1729531" cy="16725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395536" y="5949280"/>
                <a:ext cx="5901872" cy="400110"/>
              </a:xfrm>
              <a:prstGeom prst="rect">
                <a:avLst/>
              </a:prstGeom>
              <a:noFill/>
            </p:spPr>
            <p:txBody>
              <a:bodyPr wrap="none" rtlCol="0">
                <a:spAutoFit/>
              </a:bodyPr>
              <a:lstStyle/>
              <a:p>
                <a:r>
                  <a:rPr lang="fr-FR" sz="2000" dirty="0" smtClean="0">
                    <a:solidFill>
                      <a:schemeClr val="tx1"/>
                    </a:solidFill>
                  </a:rPr>
                  <a:t>On note aussi </a:t>
                </a:r>
                <a14:m>
                  <m:oMath xmlns:m="http://schemas.openxmlformats.org/officeDocument/2006/math">
                    <m:sSubSup>
                      <m:sSubSupPr>
                        <m:ctrlPr>
                          <a:rPr lang="fr-FR" sz="2000" b="1" i="1" smtClean="0">
                            <a:solidFill>
                              <a:schemeClr val="tx1">
                                <a:lumMod val="85000"/>
                                <a:lumOff val="15000"/>
                              </a:schemeClr>
                            </a:solidFill>
                            <a:latin typeface="Cambria Math"/>
                          </a:rPr>
                        </m:ctrlPr>
                      </m:sSubSupPr>
                      <m:e>
                        <m:r>
                          <a:rPr lang="el-GR" sz="2000" b="1" i="1" smtClean="0">
                            <a:solidFill>
                              <a:schemeClr val="tx1">
                                <a:lumMod val="85000"/>
                                <a:lumOff val="15000"/>
                              </a:schemeClr>
                            </a:solidFill>
                            <a:latin typeface="Cambria Math"/>
                            <a:ea typeface="Cambria Math"/>
                          </a:rPr>
                          <m:t>𝜞</m:t>
                        </m:r>
                      </m:e>
                      <m:sub>
                        <m:r>
                          <a:rPr lang="fr-FR" sz="2000" b="1" i="1" smtClean="0">
                            <a:solidFill>
                              <a:schemeClr val="tx1">
                                <a:lumMod val="85000"/>
                                <a:lumOff val="15000"/>
                              </a:schemeClr>
                            </a:solidFill>
                            <a:latin typeface="Cambria Math"/>
                          </a:rPr>
                          <m:t>𝟒</m:t>
                        </m:r>
                      </m:sub>
                      <m:sup>
                        <m:r>
                          <a:rPr lang="fr-FR" sz="2000" b="1" i="1" smtClean="0">
                            <a:solidFill>
                              <a:schemeClr val="tx1">
                                <a:lumMod val="85000"/>
                                <a:lumOff val="15000"/>
                              </a:schemeClr>
                            </a:solidFill>
                            <a:latin typeface="Cambria Math"/>
                          </a:rPr>
                          <m:t>∗</m:t>
                        </m:r>
                      </m:sup>
                    </m:sSubSup>
                    <m:r>
                      <a:rPr lang="fr-FR" sz="2000" b="1" i="1" smtClean="0">
                        <a:solidFill>
                          <a:schemeClr val="tx1">
                            <a:lumMod val="85000"/>
                            <a:lumOff val="15000"/>
                          </a:schemeClr>
                        </a:solidFill>
                        <a:latin typeface="Cambria Math"/>
                      </a:rPr>
                      <m:t>= </m:t>
                    </m:r>
                    <m:sSub>
                      <m:sSubPr>
                        <m:ctrlPr>
                          <a:rPr lang="fr-FR" sz="2000" b="1" i="1" smtClean="0">
                            <a:solidFill>
                              <a:schemeClr val="tx1">
                                <a:lumMod val="85000"/>
                                <a:lumOff val="15000"/>
                              </a:schemeClr>
                            </a:solidFill>
                            <a:latin typeface="Cambria Math"/>
                          </a:rPr>
                        </m:ctrlPr>
                      </m:sSubPr>
                      <m:e>
                        <m:r>
                          <a:rPr lang="el-GR" sz="2000" b="1" i="1" smtClean="0">
                            <a:solidFill>
                              <a:schemeClr val="tx1">
                                <a:lumMod val="85000"/>
                                <a:lumOff val="15000"/>
                              </a:schemeClr>
                            </a:solidFill>
                            <a:latin typeface="Cambria Math"/>
                            <a:ea typeface="Cambria Math"/>
                          </a:rPr>
                          <m:t>𝜞</m:t>
                        </m:r>
                      </m:e>
                      <m:sub>
                        <m:r>
                          <a:rPr lang="fr-FR" sz="2000" b="1" i="1" smtClean="0">
                            <a:solidFill>
                              <a:schemeClr val="tx1">
                                <a:lumMod val="85000"/>
                                <a:lumOff val="15000"/>
                              </a:schemeClr>
                            </a:solidFill>
                            <a:latin typeface="Cambria Math"/>
                          </a:rPr>
                          <m:t>𝟒</m:t>
                        </m:r>
                      </m:sub>
                    </m:sSub>
                    <m:r>
                      <a:rPr lang="fr-FR" sz="2000" b="1" i="1" smtClean="0">
                        <a:solidFill>
                          <a:schemeClr val="tx1">
                            <a:lumMod val="85000"/>
                            <a:lumOff val="15000"/>
                          </a:schemeClr>
                        </a:solidFill>
                        <a:latin typeface="Cambria Math"/>
                      </a:rPr>
                      <m:t>\</m:t>
                    </m:r>
                    <m:d>
                      <m:dPr>
                        <m:begChr m:val="{"/>
                        <m:endChr m:val="}"/>
                        <m:ctrlPr>
                          <a:rPr lang="fr-FR" sz="2000" b="1" i="1" smtClean="0">
                            <a:solidFill>
                              <a:schemeClr val="tx1">
                                <a:lumMod val="85000"/>
                                <a:lumOff val="15000"/>
                              </a:schemeClr>
                            </a:solidFill>
                            <a:latin typeface="Cambria Math"/>
                          </a:rPr>
                        </m:ctrlPr>
                      </m:dPr>
                      <m:e>
                        <m:r>
                          <a:rPr lang="fr-FR" sz="2000" b="1" i="1" smtClean="0">
                            <a:solidFill>
                              <a:schemeClr val="tx1">
                                <a:lumMod val="85000"/>
                                <a:lumOff val="15000"/>
                              </a:schemeClr>
                            </a:solidFill>
                            <a:latin typeface="Cambria Math"/>
                          </a:rPr>
                          <m:t>(</m:t>
                        </m:r>
                        <m:r>
                          <a:rPr lang="fr-FR" sz="2000" b="1" i="1" smtClean="0">
                            <a:solidFill>
                              <a:schemeClr val="tx1">
                                <a:lumMod val="85000"/>
                                <a:lumOff val="15000"/>
                              </a:schemeClr>
                            </a:solidFill>
                            <a:latin typeface="Cambria Math"/>
                          </a:rPr>
                          <m:t>𝟎</m:t>
                        </m:r>
                        <m:r>
                          <a:rPr lang="fr-FR" sz="2000" b="1" i="1" smtClean="0">
                            <a:solidFill>
                              <a:schemeClr val="tx1">
                                <a:lumMod val="85000"/>
                                <a:lumOff val="15000"/>
                              </a:schemeClr>
                            </a:solidFill>
                            <a:latin typeface="Cambria Math"/>
                          </a:rPr>
                          <m:t>,</m:t>
                        </m:r>
                        <m:r>
                          <a:rPr lang="fr-FR" sz="2000" b="1" i="1" smtClean="0">
                            <a:solidFill>
                              <a:schemeClr val="tx1">
                                <a:lumMod val="85000"/>
                                <a:lumOff val="15000"/>
                              </a:schemeClr>
                            </a:solidFill>
                            <a:latin typeface="Cambria Math"/>
                          </a:rPr>
                          <m:t>𝟎</m:t>
                        </m:r>
                        <m:r>
                          <a:rPr lang="fr-FR" sz="2000" b="1" i="1" smtClean="0">
                            <a:solidFill>
                              <a:schemeClr val="tx1">
                                <a:lumMod val="85000"/>
                                <a:lumOff val="15000"/>
                              </a:schemeClr>
                            </a:solidFill>
                            <a:latin typeface="Cambria Math"/>
                          </a:rPr>
                          <m:t>)</m:t>
                        </m:r>
                      </m:e>
                    </m:d>
                  </m:oMath>
                </a14:m>
                <a:r>
                  <a:rPr lang="fr-FR" sz="2000" b="1" dirty="0" smtClean="0">
                    <a:solidFill>
                      <a:schemeClr val="tx1">
                        <a:lumMod val="85000"/>
                        <a:lumOff val="15000"/>
                      </a:schemeClr>
                    </a:solidFill>
                  </a:rPr>
                  <a:t> et </a:t>
                </a:r>
                <a14:m>
                  <m:oMath xmlns:m="http://schemas.openxmlformats.org/officeDocument/2006/math">
                    <m:sSubSup>
                      <m:sSubSupPr>
                        <m:ctrlPr>
                          <a:rPr lang="fr-FR" sz="2000" b="1" i="1" smtClean="0">
                            <a:solidFill>
                              <a:schemeClr val="tx1">
                                <a:lumMod val="85000"/>
                                <a:lumOff val="15000"/>
                              </a:schemeClr>
                            </a:solidFill>
                            <a:latin typeface="Cambria Math"/>
                          </a:rPr>
                        </m:ctrlPr>
                      </m:sSubSupPr>
                      <m:e>
                        <m:r>
                          <a:rPr lang="el-GR" sz="2000" b="1" i="1">
                            <a:solidFill>
                              <a:schemeClr val="tx1">
                                <a:lumMod val="85000"/>
                                <a:lumOff val="15000"/>
                              </a:schemeClr>
                            </a:solidFill>
                            <a:latin typeface="Cambria Math"/>
                            <a:ea typeface="Cambria Math"/>
                          </a:rPr>
                          <m:t>𝜞</m:t>
                        </m:r>
                      </m:e>
                      <m:sub>
                        <m:r>
                          <a:rPr lang="fr-FR" sz="2000" b="1" i="1" smtClean="0">
                            <a:solidFill>
                              <a:schemeClr val="tx1">
                                <a:lumMod val="85000"/>
                                <a:lumOff val="15000"/>
                              </a:schemeClr>
                            </a:solidFill>
                            <a:latin typeface="Cambria Math"/>
                            <a:ea typeface="Cambria Math"/>
                          </a:rPr>
                          <m:t>𝟖</m:t>
                        </m:r>
                      </m:sub>
                      <m:sup>
                        <m:r>
                          <a:rPr lang="fr-FR" sz="2000" b="1" i="1">
                            <a:solidFill>
                              <a:schemeClr val="tx1">
                                <a:lumMod val="85000"/>
                                <a:lumOff val="15000"/>
                              </a:schemeClr>
                            </a:solidFill>
                            <a:latin typeface="Cambria Math"/>
                          </a:rPr>
                          <m:t>∗</m:t>
                        </m:r>
                      </m:sup>
                    </m:sSubSup>
                    <m:r>
                      <a:rPr lang="fr-FR" sz="2000" b="1" i="1">
                        <a:solidFill>
                          <a:schemeClr val="tx1">
                            <a:lumMod val="85000"/>
                            <a:lumOff val="15000"/>
                          </a:schemeClr>
                        </a:solidFill>
                        <a:latin typeface="Cambria Math"/>
                      </a:rPr>
                      <m:t>= </m:t>
                    </m:r>
                    <m:sSub>
                      <m:sSubPr>
                        <m:ctrlPr>
                          <a:rPr lang="fr-FR" sz="2000" b="1" i="1">
                            <a:solidFill>
                              <a:schemeClr val="tx1">
                                <a:lumMod val="85000"/>
                                <a:lumOff val="15000"/>
                              </a:schemeClr>
                            </a:solidFill>
                            <a:latin typeface="Cambria Math"/>
                          </a:rPr>
                        </m:ctrlPr>
                      </m:sSubPr>
                      <m:e>
                        <m:r>
                          <a:rPr lang="el-GR" sz="2000" b="1" i="1">
                            <a:solidFill>
                              <a:schemeClr val="tx1">
                                <a:lumMod val="85000"/>
                                <a:lumOff val="15000"/>
                              </a:schemeClr>
                            </a:solidFill>
                            <a:latin typeface="Cambria Math"/>
                            <a:ea typeface="Cambria Math"/>
                          </a:rPr>
                          <m:t>𝜞</m:t>
                        </m:r>
                      </m:e>
                      <m:sub>
                        <m:r>
                          <a:rPr lang="fr-FR" sz="2000" b="1" i="1" smtClean="0">
                            <a:solidFill>
                              <a:schemeClr val="tx1">
                                <a:lumMod val="85000"/>
                                <a:lumOff val="15000"/>
                              </a:schemeClr>
                            </a:solidFill>
                            <a:latin typeface="Cambria Math"/>
                            <a:ea typeface="Cambria Math"/>
                          </a:rPr>
                          <m:t>𝟖</m:t>
                        </m:r>
                      </m:sub>
                    </m:sSub>
                    <m:r>
                      <a:rPr lang="fr-FR" sz="2000" b="1" i="1">
                        <a:solidFill>
                          <a:schemeClr val="tx1">
                            <a:lumMod val="85000"/>
                            <a:lumOff val="15000"/>
                          </a:schemeClr>
                        </a:solidFill>
                        <a:latin typeface="Cambria Math"/>
                      </a:rPr>
                      <m:t>\</m:t>
                    </m:r>
                    <m:d>
                      <m:dPr>
                        <m:begChr m:val="{"/>
                        <m:endChr m:val="}"/>
                        <m:ctrlPr>
                          <a:rPr lang="fr-FR" sz="2000" b="1" i="1">
                            <a:solidFill>
                              <a:schemeClr val="tx1">
                                <a:lumMod val="85000"/>
                                <a:lumOff val="15000"/>
                              </a:schemeClr>
                            </a:solidFill>
                            <a:latin typeface="Cambria Math"/>
                          </a:rPr>
                        </m:ctrlPr>
                      </m:dPr>
                      <m:e>
                        <m:r>
                          <a:rPr lang="fr-FR" sz="2000" b="1" i="1">
                            <a:solidFill>
                              <a:schemeClr val="tx1">
                                <a:lumMod val="85000"/>
                                <a:lumOff val="15000"/>
                              </a:schemeClr>
                            </a:solidFill>
                            <a:latin typeface="Cambria Math"/>
                          </a:rPr>
                          <m:t>(</m:t>
                        </m:r>
                        <m:r>
                          <a:rPr lang="fr-FR" sz="2000" b="1" i="1">
                            <a:solidFill>
                              <a:schemeClr val="tx1">
                                <a:lumMod val="85000"/>
                                <a:lumOff val="15000"/>
                              </a:schemeClr>
                            </a:solidFill>
                            <a:latin typeface="Cambria Math"/>
                          </a:rPr>
                          <m:t>𝟎</m:t>
                        </m:r>
                        <m:r>
                          <a:rPr lang="fr-FR" sz="2000" b="1" i="1">
                            <a:solidFill>
                              <a:schemeClr val="tx1">
                                <a:lumMod val="85000"/>
                                <a:lumOff val="15000"/>
                              </a:schemeClr>
                            </a:solidFill>
                            <a:latin typeface="Cambria Math"/>
                          </a:rPr>
                          <m:t>,</m:t>
                        </m:r>
                        <m:r>
                          <a:rPr lang="fr-FR" sz="2000" b="1" i="1">
                            <a:solidFill>
                              <a:schemeClr val="tx1">
                                <a:lumMod val="85000"/>
                                <a:lumOff val="15000"/>
                              </a:schemeClr>
                            </a:solidFill>
                            <a:latin typeface="Cambria Math"/>
                          </a:rPr>
                          <m:t>𝟎</m:t>
                        </m:r>
                        <m:r>
                          <a:rPr lang="fr-FR" sz="2000" b="1" i="1">
                            <a:solidFill>
                              <a:schemeClr val="tx1">
                                <a:lumMod val="85000"/>
                                <a:lumOff val="15000"/>
                              </a:schemeClr>
                            </a:solidFill>
                            <a:latin typeface="Cambria Math"/>
                          </a:rPr>
                          <m:t>)</m:t>
                        </m:r>
                      </m:e>
                    </m:d>
                  </m:oMath>
                </a14:m>
                <a:r>
                  <a:rPr lang="fr-FR" sz="2000" b="1" dirty="0" smtClean="0">
                    <a:solidFill>
                      <a:schemeClr val="tx1">
                        <a:lumMod val="85000"/>
                        <a:lumOff val="15000"/>
                      </a:schemeClr>
                    </a:solidFill>
                  </a:rPr>
                  <a:t>. </a:t>
                </a:r>
                <a:endParaRPr lang="fr-FR" sz="2000" b="1"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536" y="5949280"/>
                <a:ext cx="5901872" cy="400110"/>
              </a:xfrm>
              <a:prstGeom prst="rect">
                <a:avLst/>
              </a:prstGeom>
              <a:blipFill rotWithShape="1">
                <a:blip r:embed="rId13"/>
                <a:stretch>
                  <a:fillRect l="-1136" t="-6061" r="-103" b="-27273"/>
                </a:stretch>
              </a:blipFill>
            </p:spPr>
            <p:txBody>
              <a:bodyPr/>
              <a:lstStyle/>
              <a:p>
                <a:r>
                  <a:rPr lang="fr-FR">
                    <a:noFill/>
                  </a:rPr>
                  <a:t> </a:t>
                </a:r>
              </a:p>
            </p:txBody>
          </p:sp>
        </mc:Fallback>
      </mc:AlternateContent>
      <p:sp>
        <p:nvSpPr>
          <p:cNvPr id="11" name="Slide Number Placeholder 10"/>
          <p:cNvSpPr>
            <a:spLocks noGrp="1"/>
          </p:cNvSpPr>
          <p:nvPr>
            <p:ph type="sldNum" sz="quarter" idx="12"/>
          </p:nvPr>
        </p:nvSpPr>
        <p:spPr/>
        <p:txBody>
          <a:bodyPr/>
          <a:lstStyle/>
          <a:p>
            <a:fld id="{3E28E49E-0FA3-4073-82CF-17635106A4E9}" type="slidenum">
              <a:rPr lang="fr-FR" smtClean="0"/>
              <a:pPr/>
              <a:t>18</a:t>
            </a:fld>
            <a:endParaRPr lang="fr-FR" dirty="0"/>
          </a:p>
        </p:txBody>
      </p:sp>
    </p:spTree>
    <p:extLst>
      <p:ext uri="{BB962C8B-B14F-4D97-AF65-F5344CB8AC3E}">
        <p14:creationId xmlns:p14="http://schemas.microsoft.com/office/powerpoint/2010/main" val="3359340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dirty="0" smtClean="0"/>
                  <a:t>On distingue, en 3d, trois éléments structurants importants : </a:t>
                </a:r>
                <a14:m>
                  <m:oMath xmlns:m="http://schemas.openxmlformats.org/officeDocument/2006/math">
                    <m:sSub>
                      <m:sSubPr>
                        <m:ctrlPr>
                          <a:rPr lang="fr-FR" i="1" smtClean="0">
                            <a:latin typeface="Cambria Math"/>
                          </a:rPr>
                        </m:ctrlPr>
                      </m:sSubPr>
                      <m:e>
                        <m:r>
                          <m:rPr>
                            <m:sty m:val="p"/>
                          </m:rPr>
                          <a:rPr lang="el-GR" i="1" smtClean="0">
                            <a:latin typeface="Cambria Math"/>
                            <a:ea typeface="Cambria Math"/>
                          </a:rPr>
                          <m:t>Γ</m:t>
                        </m:r>
                      </m:e>
                      <m:sub>
                        <m:r>
                          <a:rPr lang="fr-FR" b="0" i="1" smtClean="0">
                            <a:latin typeface="Cambria Math"/>
                          </a:rPr>
                          <m:t>6</m:t>
                        </m:r>
                      </m:sub>
                    </m:sSub>
                  </m:oMath>
                </a14:m>
                <a:r>
                  <a:rPr lang="fr-FR" b="1" dirty="0" smtClean="0"/>
                  <a:t>,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18</m:t>
                        </m:r>
                      </m:sub>
                    </m:sSub>
                  </m:oMath>
                </a14:m>
                <a:r>
                  <a:rPr lang="fr-FR" b="1" dirty="0" smtClean="0"/>
                  <a:t> </a:t>
                </a:r>
                <a:r>
                  <a:rPr lang="fr-FR" dirty="0" smtClean="0"/>
                  <a:t>et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26</m:t>
                        </m:r>
                      </m:sub>
                    </m:sSub>
                  </m:oMath>
                </a14:m>
                <a:r>
                  <a:rPr lang="fr-FR" dirty="0" smtClean="0"/>
                  <a:t>, qui associent respectivement à un point ses </a:t>
                </a:r>
                <a:r>
                  <a:rPr lang="fr-FR" b="1" dirty="0" smtClean="0"/>
                  <a:t>6 voisins</a:t>
                </a:r>
                <a:r>
                  <a:rPr lang="fr-FR" dirty="0" smtClean="0"/>
                  <a:t>, ses </a:t>
                </a:r>
                <a:r>
                  <a:rPr lang="fr-FR" b="1" dirty="0" smtClean="0"/>
                  <a:t>18 voisins </a:t>
                </a:r>
                <a:r>
                  <a:rPr lang="fr-FR" dirty="0" smtClean="0"/>
                  <a:t>et ses </a:t>
                </a:r>
                <a:r>
                  <a:rPr lang="fr-FR" b="1" dirty="0" smtClean="0"/>
                  <a:t>26 voisins.</a:t>
                </a:r>
              </a:p>
              <a:p>
                <a:pPr algn="just">
                  <a:lnSpc>
                    <a:spcPct val="120000"/>
                  </a:lnSpc>
                </a:pPr>
                <a:endParaRPr lang="fr-FR"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51521" y="3052631"/>
                <a:ext cx="6199389" cy="400110"/>
              </a:xfrm>
              <a:prstGeom prst="rect">
                <a:avLst/>
              </a:prstGeom>
              <a:noFill/>
            </p:spPr>
            <p:txBody>
              <a:bodyPr wrap="none" rtlCol="0">
                <a:spAutoFit/>
              </a:bodyPr>
              <a:lstStyle/>
              <a:p>
                <a14:m>
                  <m:oMath xmlns:m="http://schemas.openxmlformats.org/officeDocument/2006/math">
                    <m:sSub>
                      <m:sSubPr>
                        <m:ctrlPr>
                          <a:rPr lang="fr-FR" sz="2000" i="1" smtClean="0">
                            <a:latin typeface="Cambria Math"/>
                          </a:rPr>
                        </m:ctrlPr>
                      </m:sSubPr>
                      <m:e>
                        <m:r>
                          <m:rPr>
                            <m:sty m:val="p"/>
                          </m:rPr>
                          <a:rPr lang="el-GR" sz="2000" i="1">
                            <a:latin typeface="Cambria Math"/>
                            <a:ea typeface="Cambria Math"/>
                          </a:rPr>
                          <m:t>Γ</m:t>
                        </m:r>
                      </m:e>
                      <m:sub>
                        <m:r>
                          <a:rPr lang="fr-FR" sz="2000" b="0" i="1" smtClean="0">
                            <a:latin typeface="Cambria Math"/>
                          </a:rPr>
                          <m:t>6</m:t>
                        </m:r>
                      </m:sub>
                    </m:sSub>
                  </m:oMath>
                </a14:m>
                <a:r>
                  <a:rPr lang="fr-FR" sz="2000" dirty="0" smtClean="0"/>
                  <a:t> = {(0,0,0),(-1,0,0),(1,0,0),(0,1,0),(0,-1,0),(0,0,1),(0,0,-1)}</a:t>
                </a:r>
                <a:endParaRPr lang="fr-FR"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51520" y="3052631"/>
                <a:ext cx="6199389" cy="400110"/>
              </a:xfrm>
              <a:prstGeom prst="rect">
                <a:avLst/>
              </a:prstGeom>
              <a:blipFill rotWithShape="1">
                <a:blip r:embed="rId4"/>
                <a:stretch>
                  <a:fillRect t="-6154" r="-295" b="-292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522" y="3729809"/>
                <a:ext cx="5013873" cy="1015663"/>
              </a:xfrm>
              <a:prstGeom prst="rect">
                <a:avLst/>
              </a:prstGeom>
              <a:noFill/>
            </p:spPr>
            <p:txBody>
              <a:bodyPr wrap="none" rtlCol="0">
                <a:spAutoFit/>
              </a:bodyPr>
              <a:lstStyle/>
              <a:p>
                <a14:m>
                  <m:oMath xmlns:m="http://schemas.openxmlformats.org/officeDocument/2006/math">
                    <m:sSub>
                      <m:sSubPr>
                        <m:ctrlPr>
                          <a:rPr lang="fr-FR" sz="2000" i="1" smtClean="0">
                            <a:latin typeface="Cambria Math"/>
                          </a:rPr>
                        </m:ctrlPr>
                      </m:sSubPr>
                      <m:e>
                        <m:r>
                          <m:rPr>
                            <m:sty m:val="p"/>
                          </m:rPr>
                          <a:rPr lang="el-GR" sz="2000" i="1">
                            <a:latin typeface="Cambria Math"/>
                            <a:ea typeface="Cambria Math"/>
                          </a:rPr>
                          <m:t>Γ</m:t>
                        </m:r>
                      </m:e>
                      <m:sub>
                        <m:r>
                          <a:rPr lang="fr-FR" sz="2000" b="0" i="1" smtClean="0">
                            <a:latin typeface="Cambria Math"/>
                          </a:rPr>
                          <m:t>18</m:t>
                        </m:r>
                      </m:sub>
                    </m:sSub>
                  </m:oMath>
                </a14:m>
                <a:r>
                  <a:rPr lang="fr-FR" sz="2000" dirty="0" smtClean="0"/>
                  <a:t> = </a:t>
                </a:r>
                <a14:m>
                  <m:oMath xmlns:m="http://schemas.openxmlformats.org/officeDocument/2006/math">
                    <m:sSub>
                      <m:sSubPr>
                        <m:ctrlPr>
                          <a:rPr lang="fr-FR" sz="2000" i="1">
                            <a:latin typeface="Cambria Math"/>
                          </a:rPr>
                        </m:ctrlPr>
                      </m:sSubPr>
                      <m:e>
                        <m:r>
                          <m:rPr>
                            <m:sty m:val="p"/>
                          </m:rPr>
                          <a:rPr lang="el-GR" sz="2000" i="1">
                            <a:latin typeface="Cambria Math"/>
                            <a:ea typeface="Cambria Math"/>
                          </a:rPr>
                          <m:t>Γ</m:t>
                        </m:r>
                      </m:e>
                      <m:sub>
                        <m:r>
                          <a:rPr lang="fr-FR" sz="2000" i="1">
                            <a:latin typeface="Cambria Math"/>
                          </a:rPr>
                          <m:t>6</m:t>
                        </m:r>
                      </m:sub>
                    </m:sSub>
                  </m:oMath>
                </a14:m>
                <a:r>
                  <a:rPr lang="fr-FR" sz="2000" dirty="0" smtClean="0"/>
                  <a:t> U { (-1,-1,0</a:t>
                </a:r>
                <a:r>
                  <a:rPr lang="fr-FR" sz="2000" dirty="0"/>
                  <a:t>), </a:t>
                </a:r>
                <a:r>
                  <a:rPr lang="fr-FR" sz="2000" dirty="0" smtClean="0"/>
                  <a:t>(-1,1,0), (1,-1,0), (1,1,0), </a:t>
                </a:r>
              </a:p>
              <a:p>
                <a:r>
                  <a:rPr lang="fr-FR" sz="2000" dirty="0"/>
                  <a:t> </a:t>
                </a:r>
                <a:r>
                  <a:rPr lang="fr-FR" sz="2000" dirty="0" smtClean="0"/>
                  <a:t>                   (-1,0,-1), (-1,0,1), (1,0,-1), (1,0,1),</a:t>
                </a:r>
              </a:p>
              <a:p>
                <a:r>
                  <a:rPr lang="fr-FR" sz="2000" dirty="0"/>
                  <a:t> </a:t>
                </a:r>
                <a:r>
                  <a:rPr lang="fr-FR" sz="2000" dirty="0" smtClean="0"/>
                  <a:t>                   (0,-1,-1), (0,-1,1), (0,1,-1), </a:t>
                </a:r>
                <a:r>
                  <a:rPr lang="fr-FR" sz="2000" dirty="0"/>
                  <a:t>(</a:t>
                </a:r>
                <a:r>
                  <a:rPr lang="fr-FR" sz="2000" dirty="0" smtClean="0"/>
                  <a:t>0,1,1</a:t>
                </a:r>
                <a:r>
                  <a:rPr lang="fr-FR" sz="20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251520" y="3729806"/>
                <a:ext cx="5013873" cy="1015663"/>
              </a:xfrm>
              <a:prstGeom prst="rect">
                <a:avLst/>
              </a:prstGeom>
              <a:blipFill rotWithShape="1">
                <a:blip r:embed="rId5"/>
                <a:stretch>
                  <a:fillRect t="-2410" r="-243" b="-102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1524" y="5013176"/>
                <a:ext cx="5186035" cy="707886"/>
              </a:xfrm>
              <a:prstGeom prst="rect">
                <a:avLst/>
              </a:prstGeom>
              <a:noFill/>
            </p:spPr>
            <p:txBody>
              <a:bodyPr wrap="none" rtlCol="0">
                <a:spAutoFit/>
              </a:bodyPr>
              <a:lstStyle/>
              <a:p>
                <a14:m>
                  <m:oMath xmlns:m="http://schemas.openxmlformats.org/officeDocument/2006/math">
                    <m:sSub>
                      <m:sSubPr>
                        <m:ctrlPr>
                          <a:rPr lang="fr-FR" sz="2000" i="1" smtClean="0">
                            <a:latin typeface="Cambria Math"/>
                          </a:rPr>
                        </m:ctrlPr>
                      </m:sSubPr>
                      <m:e>
                        <m:r>
                          <m:rPr>
                            <m:sty m:val="p"/>
                          </m:rPr>
                          <a:rPr lang="el-GR" sz="2000" i="1">
                            <a:latin typeface="Cambria Math"/>
                            <a:ea typeface="Cambria Math"/>
                          </a:rPr>
                          <m:t>Γ</m:t>
                        </m:r>
                      </m:e>
                      <m:sub>
                        <m:r>
                          <a:rPr lang="fr-FR" sz="2000" b="0" i="1" smtClean="0">
                            <a:latin typeface="Cambria Math"/>
                            <a:ea typeface="Cambria Math"/>
                          </a:rPr>
                          <m:t>2</m:t>
                        </m:r>
                        <m:r>
                          <a:rPr lang="fr-FR" sz="2000" b="0" i="1" smtClean="0">
                            <a:latin typeface="Cambria Math"/>
                          </a:rPr>
                          <m:t>6</m:t>
                        </m:r>
                      </m:sub>
                    </m:sSub>
                  </m:oMath>
                </a14:m>
                <a:r>
                  <a:rPr lang="fr-FR" sz="2000" dirty="0" smtClean="0"/>
                  <a:t> = __________________________________</a:t>
                </a:r>
              </a:p>
              <a:p>
                <a:r>
                  <a:rPr lang="fr-FR" sz="2000" dirty="0" smtClean="0"/>
                  <a:t>_______________________________________</a:t>
                </a:r>
                <a:endParaRPr lang="fr-FR"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51524" y="5013176"/>
                <a:ext cx="5186035" cy="707886"/>
              </a:xfrm>
              <a:prstGeom prst="rect">
                <a:avLst/>
              </a:prstGeom>
              <a:blipFill rotWithShape="1">
                <a:blip r:embed="rId6"/>
                <a:stretch>
                  <a:fillRect l="-1175" t="-3448" r="-588" b="-146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9631" y="6021288"/>
                <a:ext cx="8363508" cy="400110"/>
              </a:xfrm>
              <a:prstGeom prst="rect">
                <a:avLst/>
              </a:prstGeom>
              <a:noFill/>
            </p:spPr>
            <p:txBody>
              <a:bodyPr wrap="none" rtlCol="0">
                <a:spAutoFit/>
              </a:bodyPr>
              <a:lstStyle/>
              <a:p>
                <a:r>
                  <a:rPr lang="fr-FR" sz="2000" dirty="0" smtClean="0"/>
                  <a:t>On note aussi </a:t>
                </a:r>
                <a14:m>
                  <m:oMath xmlns:m="http://schemas.openxmlformats.org/officeDocument/2006/math">
                    <m:sSubSup>
                      <m:sSubSupPr>
                        <m:ctrlPr>
                          <a:rPr lang="fr-FR" sz="2000" i="1" smtClean="0">
                            <a:solidFill>
                              <a:schemeClr val="tx1">
                                <a:lumMod val="85000"/>
                                <a:lumOff val="15000"/>
                              </a:schemeClr>
                            </a:solidFill>
                            <a:latin typeface="Cambria Math"/>
                          </a:rPr>
                        </m:ctrlPr>
                      </m:sSubSupPr>
                      <m:e>
                        <m:r>
                          <a:rPr lang="el-GR" sz="2000" b="0" i="1" smtClean="0">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rPr>
                          <m:t>6</m:t>
                        </m:r>
                      </m:sub>
                      <m:sup>
                        <m:r>
                          <a:rPr lang="fr-FR" sz="2000" b="0" i="1" smtClean="0">
                            <a:solidFill>
                              <a:schemeClr val="tx1">
                                <a:lumMod val="85000"/>
                                <a:lumOff val="15000"/>
                              </a:schemeClr>
                            </a:solidFill>
                            <a:latin typeface="Cambria Math"/>
                          </a:rPr>
                          <m:t>∗</m:t>
                        </m:r>
                      </m:sup>
                    </m:sSubSup>
                    <m:r>
                      <a:rPr lang="fr-FR" sz="2000" b="0" i="1" smtClean="0">
                        <a:solidFill>
                          <a:schemeClr val="tx1">
                            <a:lumMod val="85000"/>
                            <a:lumOff val="15000"/>
                          </a:schemeClr>
                        </a:solidFill>
                        <a:latin typeface="Cambria Math"/>
                      </a:rPr>
                      <m:t>= </m:t>
                    </m:r>
                    <m:sSub>
                      <m:sSubPr>
                        <m:ctrlPr>
                          <a:rPr lang="fr-FR" sz="2000" i="1" smtClean="0">
                            <a:solidFill>
                              <a:schemeClr val="tx1">
                                <a:lumMod val="85000"/>
                                <a:lumOff val="15000"/>
                              </a:schemeClr>
                            </a:solidFill>
                            <a:latin typeface="Cambria Math"/>
                          </a:rPr>
                        </m:ctrlPr>
                      </m:sSubPr>
                      <m:e>
                        <m:r>
                          <a:rPr lang="el-GR" sz="2000" b="0" i="1" smtClean="0">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rPr>
                          <m:t>6</m:t>
                        </m:r>
                      </m:sub>
                    </m:sSub>
                    <m:r>
                      <a:rPr lang="fr-FR" sz="2000" b="0" i="1" smtClean="0">
                        <a:solidFill>
                          <a:schemeClr val="tx1">
                            <a:lumMod val="85000"/>
                            <a:lumOff val="15000"/>
                          </a:schemeClr>
                        </a:solidFill>
                        <a:latin typeface="Cambria Math"/>
                      </a:rPr>
                      <m:t>\</m:t>
                    </m:r>
                    <m:d>
                      <m:dPr>
                        <m:begChr m:val="{"/>
                        <m:endChr m:val="}"/>
                        <m:ctrlPr>
                          <a:rPr lang="fr-FR" sz="2000" i="1" smtClean="0">
                            <a:solidFill>
                              <a:schemeClr val="tx1">
                                <a:lumMod val="85000"/>
                                <a:lumOff val="15000"/>
                              </a:schemeClr>
                            </a:solidFill>
                            <a:latin typeface="Cambria Math"/>
                          </a:rPr>
                        </m:ctrlPr>
                      </m:dPr>
                      <m:e>
                        <m:r>
                          <a:rPr lang="fr-FR" sz="2000" b="0" i="1" smtClean="0">
                            <a:solidFill>
                              <a:schemeClr val="tx1">
                                <a:lumMod val="85000"/>
                                <a:lumOff val="15000"/>
                              </a:schemeClr>
                            </a:solidFill>
                            <a:latin typeface="Cambria Math"/>
                          </a:rPr>
                          <m:t>(0,0,0)</m:t>
                        </m:r>
                      </m:e>
                    </m:d>
                  </m:oMath>
                </a14:m>
                <a:r>
                  <a:rPr lang="fr-FR" sz="2000" dirty="0" smtClean="0">
                    <a:solidFill>
                      <a:schemeClr val="tx1">
                        <a:lumMod val="85000"/>
                        <a:lumOff val="15000"/>
                      </a:schemeClr>
                    </a:solidFill>
                  </a:rPr>
                  <a:t>, </a:t>
                </a:r>
                <a14:m>
                  <m:oMath xmlns:m="http://schemas.openxmlformats.org/officeDocument/2006/math">
                    <m:sSubSup>
                      <m:sSubSupPr>
                        <m:ctrlPr>
                          <a:rPr lang="fr-FR" sz="2000" i="1" smtClean="0">
                            <a:solidFill>
                              <a:schemeClr val="tx1">
                                <a:lumMod val="85000"/>
                                <a:lumOff val="15000"/>
                              </a:schemeClr>
                            </a:solidFill>
                            <a:latin typeface="Cambria Math"/>
                          </a:rPr>
                        </m:ctrlPr>
                      </m:sSubSupPr>
                      <m:e>
                        <m:r>
                          <a:rPr lang="el-GR" sz="2000" b="0" i="1">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ea typeface="Cambria Math"/>
                          </a:rPr>
                          <m:t>18</m:t>
                        </m:r>
                      </m:sub>
                      <m:sup>
                        <m:r>
                          <a:rPr lang="fr-FR" sz="2000" b="0" i="1">
                            <a:solidFill>
                              <a:schemeClr val="tx1">
                                <a:lumMod val="85000"/>
                                <a:lumOff val="15000"/>
                              </a:schemeClr>
                            </a:solidFill>
                            <a:latin typeface="Cambria Math"/>
                          </a:rPr>
                          <m:t>∗</m:t>
                        </m:r>
                      </m:sup>
                    </m:sSubSup>
                    <m:r>
                      <a:rPr lang="fr-FR" sz="2000" b="0" i="1">
                        <a:solidFill>
                          <a:schemeClr val="tx1">
                            <a:lumMod val="85000"/>
                            <a:lumOff val="15000"/>
                          </a:schemeClr>
                        </a:solidFill>
                        <a:latin typeface="Cambria Math"/>
                      </a:rPr>
                      <m:t>= </m:t>
                    </m:r>
                    <m:sSub>
                      <m:sSubPr>
                        <m:ctrlPr>
                          <a:rPr lang="fr-FR" sz="2000" i="1">
                            <a:solidFill>
                              <a:schemeClr val="tx1">
                                <a:lumMod val="85000"/>
                                <a:lumOff val="15000"/>
                              </a:schemeClr>
                            </a:solidFill>
                            <a:latin typeface="Cambria Math"/>
                          </a:rPr>
                        </m:ctrlPr>
                      </m:sSubPr>
                      <m:e>
                        <m:r>
                          <a:rPr lang="el-GR" sz="2000" b="0" i="1">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ea typeface="Cambria Math"/>
                          </a:rPr>
                          <m:t>18</m:t>
                        </m:r>
                      </m:sub>
                    </m:sSub>
                    <m:r>
                      <a:rPr lang="fr-FR" sz="2000" b="0" i="1">
                        <a:solidFill>
                          <a:schemeClr val="tx1">
                            <a:lumMod val="85000"/>
                            <a:lumOff val="15000"/>
                          </a:schemeClr>
                        </a:solidFill>
                        <a:latin typeface="Cambria Math"/>
                      </a:rPr>
                      <m:t>\</m:t>
                    </m:r>
                    <m:d>
                      <m:dPr>
                        <m:begChr m:val="{"/>
                        <m:endChr m:val="}"/>
                        <m:ctrlPr>
                          <a:rPr lang="fr-FR" sz="2000" i="1">
                            <a:solidFill>
                              <a:schemeClr val="tx1">
                                <a:lumMod val="85000"/>
                                <a:lumOff val="15000"/>
                              </a:schemeClr>
                            </a:solidFill>
                            <a:latin typeface="Cambria Math"/>
                          </a:rPr>
                        </m:ctrlPr>
                      </m:dPr>
                      <m:e>
                        <m:r>
                          <a:rPr lang="fr-FR" sz="2000" b="0" i="1">
                            <a:solidFill>
                              <a:schemeClr val="tx1">
                                <a:lumMod val="85000"/>
                                <a:lumOff val="15000"/>
                              </a:schemeClr>
                            </a:solidFill>
                            <a:latin typeface="Cambria Math"/>
                          </a:rPr>
                          <m:t>(0,0,0)</m:t>
                        </m:r>
                      </m:e>
                    </m:d>
                  </m:oMath>
                </a14:m>
                <a:r>
                  <a:rPr lang="fr-FR" sz="2000" dirty="0" smtClean="0">
                    <a:solidFill>
                      <a:schemeClr val="tx1">
                        <a:lumMod val="85000"/>
                        <a:lumOff val="15000"/>
                      </a:schemeClr>
                    </a:solidFill>
                  </a:rPr>
                  <a:t> et </a:t>
                </a:r>
                <a14:m>
                  <m:oMath xmlns:m="http://schemas.openxmlformats.org/officeDocument/2006/math">
                    <m:sSubSup>
                      <m:sSubSupPr>
                        <m:ctrlPr>
                          <a:rPr lang="fr-FR" sz="2000" i="1">
                            <a:solidFill>
                              <a:schemeClr val="tx1">
                                <a:lumMod val="85000"/>
                                <a:lumOff val="15000"/>
                              </a:schemeClr>
                            </a:solidFill>
                            <a:latin typeface="Cambria Math"/>
                          </a:rPr>
                        </m:ctrlPr>
                      </m:sSubSupPr>
                      <m:e>
                        <m:r>
                          <a:rPr lang="el-GR" sz="2000" b="0" i="1">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ea typeface="Cambria Math"/>
                          </a:rPr>
                          <m:t>26</m:t>
                        </m:r>
                      </m:sub>
                      <m:sup>
                        <m:r>
                          <a:rPr lang="fr-FR" sz="2000" b="0" i="1">
                            <a:solidFill>
                              <a:schemeClr val="tx1">
                                <a:lumMod val="85000"/>
                                <a:lumOff val="15000"/>
                              </a:schemeClr>
                            </a:solidFill>
                            <a:latin typeface="Cambria Math"/>
                          </a:rPr>
                          <m:t>∗</m:t>
                        </m:r>
                      </m:sup>
                    </m:sSubSup>
                    <m:r>
                      <a:rPr lang="fr-FR" sz="2000" b="0" i="1">
                        <a:solidFill>
                          <a:schemeClr val="tx1">
                            <a:lumMod val="85000"/>
                            <a:lumOff val="15000"/>
                          </a:schemeClr>
                        </a:solidFill>
                        <a:latin typeface="Cambria Math"/>
                      </a:rPr>
                      <m:t>= </m:t>
                    </m:r>
                    <m:sSub>
                      <m:sSubPr>
                        <m:ctrlPr>
                          <a:rPr lang="fr-FR" sz="2000" i="1">
                            <a:solidFill>
                              <a:schemeClr val="tx1">
                                <a:lumMod val="85000"/>
                                <a:lumOff val="15000"/>
                              </a:schemeClr>
                            </a:solidFill>
                            <a:latin typeface="Cambria Math"/>
                          </a:rPr>
                        </m:ctrlPr>
                      </m:sSubPr>
                      <m:e>
                        <m:r>
                          <a:rPr lang="el-GR" sz="2000" b="0" i="1">
                            <a:solidFill>
                              <a:schemeClr val="tx1">
                                <a:lumMod val="85000"/>
                                <a:lumOff val="15000"/>
                              </a:schemeClr>
                            </a:solidFill>
                            <a:latin typeface="Cambria Math"/>
                            <a:ea typeface="Cambria Math"/>
                          </a:rPr>
                          <m:t>𝛤</m:t>
                        </m:r>
                      </m:e>
                      <m:sub>
                        <m:r>
                          <a:rPr lang="fr-FR" sz="2000" b="0" i="1" smtClean="0">
                            <a:solidFill>
                              <a:schemeClr val="tx1">
                                <a:lumMod val="85000"/>
                                <a:lumOff val="15000"/>
                              </a:schemeClr>
                            </a:solidFill>
                            <a:latin typeface="Cambria Math"/>
                            <a:ea typeface="Cambria Math"/>
                          </a:rPr>
                          <m:t>26</m:t>
                        </m:r>
                      </m:sub>
                    </m:sSub>
                    <m:r>
                      <a:rPr lang="fr-FR" sz="2000" b="0" i="1">
                        <a:solidFill>
                          <a:schemeClr val="tx1">
                            <a:lumMod val="85000"/>
                            <a:lumOff val="15000"/>
                          </a:schemeClr>
                        </a:solidFill>
                        <a:latin typeface="Cambria Math"/>
                      </a:rPr>
                      <m:t>\</m:t>
                    </m:r>
                    <m:d>
                      <m:dPr>
                        <m:begChr m:val="{"/>
                        <m:endChr m:val="}"/>
                        <m:ctrlPr>
                          <a:rPr lang="fr-FR" sz="2000" i="1">
                            <a:solidFill>
                              <a:schemeClr val="tx1">
                                <a:lumMod val="85000"/>
                                <a:lumOff val="15000"/>
                              </a:schemeClr>
                            </a:solidFill>
                            <a:latin typeface="Cambria Math"/>
                          </a:rPr>
                        </m:ctrlPr>
                      </m:dPr>
                      <m:e>
                        <m:r>
                          <a:rPr lang="fr-FR" sz="2000" b="0" i="1">
                            <a:solidFill>
                              <a:schemeClr val="tx1">
                                <a:lumMod val="85000"/>
                                <a:lumOff val="15000"/>
                              </a:schemeClr>
                            </a:solidFill>
                            <a:latin typeface="Cambria Math"/>
                          </a:rPr>
                          <m:t>(0,0,0)</m:t>
                        </m:r>
                      </m:e>
                    </m:d>
                  </m:oMath>
                </a14:m>
                <a:r>
                  <a:rPr lang="fr-FR" sz="2000" dirty="0" smtClean="0">
                    <a:solidFill>
                      <a:schemeClr val="tx1">
                        <a:lumMod val="85000"/>
                        <a:lumOff val="15000"/>
                      </a:schemeClr>
                    </a:solidFill>
                  </a:rPr>
                  <a:t>. </a:t>
                </a:r>
                <a:endParaRPr lang="fr-FR"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9630" y="6021288"/>
                <a:ext cx="8363508" cy="400110"/>
              </a:xfrm>
              <a:prstGeom prst="rect">
                <a:avLst/>
              </a:prstGeom>
              <a:blipFill rotWithShape="1">
                <a:blip r:embed="rId7"/>
                <a:stretch>
                  <a:fillRect l="-729" t="-6154" b="-29231"/>
                </a:stretch>
              </a:blipFill>
            </p:spPr>
            <p:txBody>
              <a:bodyPr/>
              <a:lstStyle/>
              <a:p>
                <a:r>
                  <a:rPr lang="fr-FR">
                    <a:noFill/>
                  </a:rPr>
                  <a:t> </a:t>
                </a:r>
              </a:p>
            </p:txBody>
          </p:sp>
        </mc:Fallback>
      </mc:AlternateContent>
      <p:sp>
        <p:nvSpPr>
          <p:cNvPr id="13" name="Slide Number Placeholder 12"/>
          <p:cNvSpPr>
            <a:spLocks noGrp="1"/>
          </p:cNvSpPr>
          <p:nvPr>
            <p:ph type="sldNum" sz="quarter" idx="12"/>
          </p:nvPr>
        </p:nvSpPr>
        <p:spPr/>
        <p:txBody>
          <a:bodyPr/>
          <a:lstStyle/>
          <a:p>
            <a:fld id="{3E28E49E-0FA3-4073-82CF-17635106A4E9}" type="slidenum">
              <a:rPr lang="fr-FR" smtClean="0"/>
              <a:pPr/>
              <a:t>19</a:t>
            </a:fld>
            <a:endParaRPr lang="fr-FR"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9732" y="2761665"/>
            <a:ext cx="957144" cy="951264"/>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8305" y="3758583"/>
            <a:ext cx="1335743" cy="1001650"/>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454" y="4836653"/>
            <a:ext cx="1234631" cy="999381"/>
          </a:xfrm>
          <a:prstGeom prst="rect">
            <a:avLst/>
          </a:prstGeom>
        </p:spPr>
      </p:pic>
    </p:spTree>
    <p:extLst>
      <p:ext uri="{BB962C8B-B14F-4D97-AF65-F5344CB8AC3E}">
        <p14:creationId xmlns:p14="http://schemas.microsoft.com/office/powerpoint/2010/main" val="130191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Avant de commencer…</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a:t>
            </a:fld>
            <a:endParaRPr lang="fr-FR" dirty="0"/>
          </a:p>
        </p:txBody>
      </p:sp>
      <p:sp>
        <p:nvSpPr>
          <p:cNvPr id="9" name="Text Placeholder 8"/>
          <p:cNvSpPr>
            <a:spLocks noGrp="1"/>
          </p:cNvSpPr>
          <p:nvPr>
            <p:ph type="body" sz="quarter" idx="13"/>
          </p:nvPr>
        </p:nvSpPr>
        <p:spPr>
          <a:xfrm>
            <a:off x="179513" y="2348881"/>
            <a:ext cx="8784976" cy="4104308"/>
          </a:xfrm>
        </p:spPr>
        <p:txBody>
          <a:bodyPr/>
          <a:lstStyle/>
          <a:p>
            <a:r>
              <a:rPr lang="fr-FR" dirty="0" smtClean="0"/>
              <a:t>Beaucoup d’illustrations de cette présentation ont été prises du livre « </a:t>
            </a:r>
            <a:r>
              <a:rPr lang="fr-FR" b="1" dirty="0" smtClean="0"/>
              <a:t>Hands on </a:t>
            </a:r>
            <a:r>
              <a:rPr lang="fr-FR" b="1" dirty="0" err="1" smtClean="0"/>
              <a:t>Morphological</a:t>
            </a:r>
            <a:r>
              <a:rPr lang="fr-FR" b="1" dirty="0" smtClean="0"/>
              <a:t> image </a:t>
            </a:r>
            <a:r>
              <a:rPr lang="fr-FR" b="1" dirty="0" err="1" smtClean="0"/>
              <a:t>processing</a:t>
            </a:r>
            <a:r>
              <a:rPr lang="fr-FR" dirty="0" smtClean="0"/>
              <a:t> », de E.R. </a:t>
            </a:r>
            <a:r>
              <a:rPr lang="fr-FR" dirty="0" err="1" smtClean="0"/>
              <a:t>Dougherty</a:t>
            </a:r>
            <a:r>
              <a:rPr lang="fr-FR" dirty="0" smtClean="0"/>
              <a:t> et R.A. </a:t>
            </a:r>
            <a:r>
              <a:rPr lang="fr-FR" dirty="0" err="1" smtClean="0"/>
              <a:t>Lotufo</a:t>
            </a:r>
            <a:r>
              <a:rPr lang="fr-FR" dirty="0" smtClean="0"/>
              <a:t>.</a:t>
            </a:r>
            <a:endParaRPr lang="fr-FR" dirty="0"/>
          </a:p>
        </p:txBody>
      </p:sp>
    </p:spTree>
    <p:extLst>
      <p:ext uri="{BB962C8B-B14F-4D97-AF65-F5344CB8AC3E}">
        <p14:creationId xmlns:p14="http://schemas.microsoft.com/office/powerpoint/2010/main" val="4137388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u="sng" dirty="0" smtClean="0"/>
                  <a:t>Exercice :</a:t>
                </a:r>
                <a:r>
                  <a:rPr lang="fr-FR" dirty="0" smtClean="0"/>
                  <a:t> dessinez l’élément structurant correspondant à cet ensemble de points de </a:t>
                </a:r>
                <a14:m>
                  <m:oMath xmlns:m="http://schemas.openxmlformats.org/officeDocument/2006/math">
                    <m:sSup>
                      <m:sSupPr>
                        <m:ctrlPr>
                          <a:rPr lang="fr-FR" i="1" smtClean="0">
                            <a:latin typeface="Cambria Math"/>
                          </a:rPr>
                        </m:ctrlPr>
                      </m:sSupPr>
                      <m:e>
                        <m:r>
                          <a:rPr lang="fr-FR" i="1">
                            <a:latin typeface="Cambria Math"/>
                            <a:ea typeface="Cambria Math"/>
                          </a:rPr>
                          <m:t>ℤ</m:t>
                        </m:r>
                      </m:e>
                      <m:sup>
                        <m:r>
                          <a:rPr lang="fr-FR" b="0" i="1" smtClean="0">
                            <a:latin typeface="Cambria Math"/>
                          </a:rPr>
                          <m:t>2</m:t>
                        </m:r>
                      </m:sup>
                    </m:sSup>
                  </m:oMath>
                </a14:m>
                <a:r>
                  <a:rPr lang="fr-FR" dirty="0" smtClean="0"/>
                  <a:t> :</a:t>
                </a:r>
              </a:p>
              <a:p>
                <a:pPr algn="ctr">
                  <a:lnSpc>
                    <a:spcPct val="120000"/>
                  </a:lnSpc>
                </a:pPr>
                <a:r>
                  <a:rPr lang="fr-FR" dirty="0" smtClean="0"/>
                  <a:t>E = {(-2,-1),(-1,-2),(0,-2),(1,-2),(2,-1),(-1,2),(-1,1),(1,2),(1,1)}</a:t>
                </a:r>
              </a:p>
              <a:p>
                <a:pPr algn="just">
                  <a:lnSpc>
                    <a:spcPct val="120000"/>
                  </a:lnSpc>
                </a:pPr>
                <a:endParaRPr lang="fr-FR" dirty="0"/>
              </a:p>
              <a:p>
                <a:pPr algn="just">
                  <a:lnSpc>
                    <a:spcPct val="120000"/>
                  </a:lnSpc>
                </a:pPr>
                <a:endParaRPr lang="fr-FR" dirty="0" smtClean="0"/>
              </a:p>
              <a:p>
                <a:pPr algn="just">
                  <a:lnSpc>
                    <a:spcPct val="120000"/>
                  </a:lnSpc>
                </a:pPr>
                <a:r>
                  <a:rPr lang="fr-FR" u="sng" dirty="0" smtClean="0"/>
                  <a:t>Solution :</a:t>
                </a:r>
                <a:endParaRPr lang="fr-FR" u="sng"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4"/>
                <a:stretch>
                  <a:fillRect l="-1040" r="-1040"/>
                </a:stretch>
              </a:blipFill>
            </p:spPr>
            <p:txBody>
              <a:bodyPr/>
              <a:lstStyle/>
              <a:p>
                <a:r>
                  <a:rPr lang="fr-FR">
                    <a:noFill/>
                  </a:rPr>
                  <a:t> </a:t>
                </a:r>
              </a:p>
            </p:txBody>
          </p:sp>
        </mc:Fallback>
      </mc:AlternateContent>
      <p:sp>
        <p:nvSpPr>
          <p:cNvPr id="13" name="Slide Number Placeholder 12"/>
          <p:cNvSpPr>
            <a:spLocks noGrp="1"/>
          </p:cNvSpPr>
          <p:nvPr>
            <p:ph type="sldNum" sz="quarter" idx="12"/>
          </p:nvPr>
        </p:nvSpPr>
        <p:spPr/>
        <p:txBody>
          <a:bodyPr/>
          <a:lstStyle/>
          <a:p>
            <a:fld id="{3E28E49E-0FA3-4073-82CF-17635106A4E9}" type="slidenum">
              <a:rPr lang="fr-FR" smtClean="0"/>
              <a:pPr/>
              <a:t>20</a:t>
            </a:fld>
            <a:endParaRPr lang="fr-FR" dirty="0"/>
          </a:p>
        </p:txBody>
      </p:sp>
      <p:graphicFrame>
        <p:nvGraphicFramePr>
          <p:cNvPr id="6" name="Object 5" hidden="1"/>
          <p:cNvGraphicFramePr>
            <a:graphicFrameLocks noChangeAspect="1"/>
          </p:cNvGraphicFramePr>
          <p:nvPr>
            <p:extLst>
              <p:ext uri="{D42A27DB-BD31-4B8C-83A1-F6EECF244321}">
                <p14:modId xmlns:p14="http://schemas.microsoft.com/office/powerpoint/2010/main" val="3233804089"/>
              </p:ext>
            </p:extLst>
          </p:nvPr>
        </p:nvGraphicFramePr>
        <p:xfrm>
          <a:off x="3132141" y="3429003"/>
          <a:ext cx="2308225" cy="2232025"/>
        </p:xfrm>
        <a:graphic>
          <a:graphicData uri="http://schemas.openxmlformats.org/presentationml/2006/ole">
            <mc:AlternateContent xmlns:mc="http://schemas.openxmlformats.org/markup-compatibility/2006">
              <mc:Choice xmlns:v="urn:schemas-microsoft-com:vml" Requires="v">
                <p:oleObj spid="_x0000_s3288" name="Worksheet" r:id="rId6" imgW="1438188" imgH="1390770" progId="Excel.Sheet.12">
                  <p:embed/>
                </p:oleObj>
              </mc:Choice>
              <mc:Fallback>
                <p:oleObj name="Worksheet" r:id="rId6" imgW="1438188" imgH="1390770" progId="Excel.Sheet.12">
                  <p:embed/>
                  <p:pic>
                    <p:nvPicPr>
                      <p:cNvPr id="0" name=""/>
                      <p:cNvPicPr/>
                      <p:nvPr/>
                    </p:nvPicPr>
                    <p:blipFill>
                      <a:blip r:embed="rId7"/>
                      <a:stretch>
                        <a:fillRect/>
                      </a:stretch>
                    </p:blipFill>
                    <p:spPr>
                      <a:xfrm>
                        <a:off x="3132141" y="3429003"/>
                        <a:ext cx="2308225" cy="22320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080360693"/>
              </p:ext>
            </p:extLst>
          </p:nvPr>
        </p:nvGraphicFramePr>
        <p:xfrm>
          <a:off x="3131842" y="3429003"/>
          <a:ext cx="2308225" cy="2232025"/>
        </p:xfrm>
        <a:graphic>
          <a:graphicData uri="http://schemas.openxmlformats.org/presentationml/2006/ole">
            <mc:AlternateContent xmlns:mc="http://schemas.openxmlformats.org/markup-compatibility/2006">
              <mc:Choice xmlns:v="urn:schemas-microsoft-com:vml" Requires="v">
                <p:oleObj spid="_x0000_s3289" name="Worksheet" r:id="rId9" imgW="1438188" imgH="1390770" progId="Excel.Sheet.12">
                  <p:embed/>
                </p:oleObj>
              </mc:Choice>
              <mc:Fallback>
                <p:oleObj name="Worksheet" r:id="rId9" imgW="1438188" imgH="1390770" progId="Excel.Sheet.12">
                  <p:embed/>
                  <p:pic>
                    <p:nvPicPr>
                      <p:cNvPr id="0" name="Object 5"/>
                      <p:cNvPicPr>
                        <a:picLocks noChangeAspect="1" noChangeArrowheads="1"/>
                      </p:cNvPicPr>
                      <p:nvPr/>
                    </p:nvPicPr>
                    <p:blipFill>
                      <a:blip r:embed="rId10"/>
                      <a:srcRect/>
                      <a:stretch>
                        <a:fillRect/>
                      </a:stretch>
                    </p:blipFill>
                    <p:spPr bwMode="auto">
                      <a:xfrm>
                        <a:off x="3131842" y="3429003"/>
                        <a:ext cx="23082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0477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p:sp>
        <p:nvSpPr>
          <p:cNvPr id="5" name="Text Placeholder 4"/>
          <p:cNvSpPr>
            <a:spLocks noGrp="1"/>
          </p:cNvSpPr>
          <p:nvPr>
            <p:ph type="body" sz="quarter" idx="13"/>
          </p:nvPr>
        </p:nvSpPr>
        <p:spPr/>
        <p:txBody>
          <a:bodyPr/>
          <a:lstStyle/>
          <a:p>
            <a:r>
              <a:rPr lang="fr-FR" u="sng" dirty="0" smtClean="0"/>
              <a:t>Exercice :</a:t>
            </a:r>
            <a:r>
              <a:rPr lang="fr-FR" dirty="0" smtClean="0"/>
              <a:t> quel ensemble correspond à cet élément structurant 2d ?</a:t>
            </a:r>
            <a:endParaRPr lang="fr-FR" b="1" dirty="0" smtClean="0"/>
          </a:p>
          <a:p>
            <a:pPr algn="just">
              <a:lnSpc>
                <a:spcPct val="120000"/>
              </a:lnSpc>
            </a:pPr>
            <a:r>
              <a:rPr lang="fr-FR" dirty="0" smtClean="0"/>
              <a:t>        </a:t>
            </a:r>
          </a:p>
          <a:p>
            <a:pPr algn="just">
              <a:lnSpc>
                <a:spcPct val="120000"/>
              </a:lnSpc>
            </a:pPr>
            <a:endParaRPr lang="fr-FR" dirty="0"/>
          </a:p>
          <a:p>
            <a:pPr algn="just">
              <a:lnSpc>
                <a:spcPct val="120000"/>
              </a:lnSpc>
            </a:pPr>
            <a:endParaRPr lang="fr-FR" dirty="0" smtClean="0"/>
          </a:p>
          <a:p>
            <a:pPr algn="just">
              <a:lnSpc>
                <a:spcPct val="120000"/>
              </a:lnSpc>
            </a:pPr>
            <a:endParaRPr lang="fr-FR" dirty="0"/>
          </a:p>
          <a:p>
            <a:pPr algn="just">
              <a:lnSpc>
                <a:spcPct val="120000"/>
              </a:lnSpc>
            </a:pPr>
            <a:endParaRPr lang="fr-FR" dirty="0"/>
          </a:p>
          <a:p>
            <a:pPr algn="just">
              <a:lnSpc>
                <a:spcPct val="120000"/>
              </a:lnSpc>
            </a:pPr>
            <a:endParaRPr lang="fr-FR" dirty="0" smtClean="0"/>
          </a:p>
          <a:p>
            <a:pPr algn="just">
              <a:lnSpc>
                <a:spcPct val="120000"/>
              </a:lnSpc>
            </a:pPr>
            <a:r>
              <a:rPr lang="fr-FR" u="sng" dirty="0" smtClean="0"/>
              <a:t>Solution :</a:t>
            </a:r>
            <a:r>
              <a:rPr lang="fr-FR" dirty="0" smtClean="0"/>
              <a:t>  E =__________________________________________</a:t>
            </a:r>
            <a:endParaRPr lang="fr-FR" dirty="0"/>
          </a:p>
        </p:txBody>
      </p:sp>
      <p:sp>
        <p:nvSpPr>
          <p:cNvPr id="13" name="Slide Number Placeholder 12"/>
          <p:cNvSpPr>
            <a:spLocks noGrp="1"/>
          </p:cNvSpPr>
          <p:nvPr>
            <p:ph type="sldNum" sz="quarter" idx="12"/>
          </p:nvPr>
        </p:nvSpPr>
        <p:spPr/>
        <p:txBody>
          <a:bodyPr/>
          <a:lstStyle/>
          <a:p>
            <a:fld id="{3E28E49E-0FA3-4073-82CF-17635106A4E9}" type="slidenum">
              <a:rPr lang="fr-FR" smtClean="0"/>
              <a:pPr/>
              <a:t>21</a:t>
            </a:fld>
            <a:endParaRPr lang="fr-FR" dirty="0"/>
          </a:p>
        </p:txBody>
      </p:sp>
      <p:graphicFrame>
        <p:nvGraphicFramePr>
          <p:cNvPr id="2" name="Object 1"/>
          <p:cNvGraphicFramePr>
            <a:graphicFrameLocks noChangeAspect="1"/>
          </p:cNvGraphicFramePr>
          <p:nvPr>
            <p:extLst>
              <p:ext uri="{D42A27DB-BD31-4B8C-83A1-F6EECF244321}">
                <p14:modId xmlns:p14="http://schemas.microsoft.com/office/powerpoint/2010/main" val="481740538"/>
              </p:ext>
            </p:extLst>
          </p:nvPr>
        </p:nvGraphicFramePr>
        <p:xfrm>
          <a:off x="2843810" y="2132856"/>
          <a:ext cx="2447329" cy="2366292"/>
        </p:xfrm>
        <a:graphic>
          <a:graphicData uri="http://schemas.openxmlformats.org/presentationml/2006/ole">
            <mc:AlternateContent xmlns:mc="http://schemas.openxmlformats.org/markup-compatibility/2006">
              <mc:Choice xmlns:v="urn:schemas-microsoft-com:vml" Requires="v">
                <p:oleObj spid="_x0000_s5317" name="Worksheet" r:id="rId5" imgW="1438188" imgH="1390770" progId="Excel.Sheet.12">
                  <p:embed/>
                </p:oleObj>
              </mc:Choice>
              <mc:Fallback>
                <p:oleObj name="Worksheet" r:id="rId5" imgW="1438188" imgH="1390770" progId="Excel.Sheet.12">
                  <p:embed/>
                  <p:pic>
                    <p:nvPicPr>
                      <p:cNvPr id="0" name=""/>
                      <p:cNvPicPr/>
                      <p:nvPr/>
                    </p:nvPicPr>
                    <p:blipFill>
                      <a:blip r:embed="rId6"/>
                      <a:stretch>
                        <a:fillRect/>
                      </a:stretch>
                    </p:blipFill>
                    <p:spPr>
                      <a:xfrm>
                        <a:off x="2843810" y="2132856"/>
                        <a:ext cx="2447329" cy="2366292"/>
                      </a:xfrm>
                      <a:prstGeom prst="rect">
                        <a:avLst/>
                      </a:prstGeom>
                    </p:spPr>
                  </p:pic>
                </p:oleObj>
              </mc:Fallback>
            </mc:AlternateContent>
          </a:graphicData>
        </a:graphic>
      </p:graphicFrame>
    </p:spTree>
    <p:extLst>
      <p:ext uri="{BB962C8B-B14F-4D97-AF65-F5344CB8AC3E}">
        <p14:creationId xmlns:p14="http://schemas.microsoft.com/office/powerpoint/2010/main" val="360476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p:sp>
        <p:nvSpPr>
          <p:cNvPr id="13" name="Slide Number Placeholder 12"/>
          <p:cNvSpPr>
            <a:spLocks noGrp="1"/>
          </p:cNvSpPr>
          <p:nvPr>
            <p:ph type="sldNum" sz="quarter" idx="12"/>
          </p:nvPr>
        </p:nvSpPr>
        <p:spPr/>
        <p:txBody>
          <a:bodyPr/>
          <a:lstStyle/>
          <a:p>
            <a:fld id="{3E28E49E-0FA3-4073-82CF-17635106A4E9}" type="slidenum">
              <a:rPr lang="fr-FR" smtClean="0"/>
              <a:pPr/>
              <a:t>22</a:t>
            </a:fld>
            <a:endParaRPr lang="fr-FR" dirty="0"/>
          </a:p>
        </p:txBody>
      </p:sp>
      <p:sp>
        <p:nvSpPr>
          <p:cNvPr id="5" name="Text Placeholder 4"/>
          <p:cNvSpPr>
            <a:spLocks noGrp="1"/>
          </p:cNvSpPr>
          <p:nvPr>
            <p:ph type="body" sz="quarter" idx="13"/>
          </p:nvPr>
        </p:nvSpPr>
        <p:spPr/>
        <p:txBody>
          <a:bodyPr/>
          <a:lstStyle/>
          <a:p>
            <a:r>
              <a:rPr lang="fr-FR" dirty="0" smtClean="0"/>
              <a:t>Pour finir avec les éléments structurants, on définit l’application d’un élément structurant à un point de l’espace :</a:t>
            </a:r>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dirty="0" smtClean="0"/>
          </a:p>
          <a:p>
            <a:r>
              <a:rPr lang="fr-FR" dirty="0" smtClean="0"/>
              <a:t>On peut voir </a:t>
            </a:r>
            <a:r>
              <a:rPr lang="fr-FR" i="1" dirty="0" smtClean="0"/>
              <a:t>E</a:t>
            </a:r>
            <a:r>
              <a:rPr lang="fr-FR" i="1" baseline="-25000" dirty="0" smtClean="0"/>
              <a:t>x</a:t>
            </a:r>
            <a:r>
              <a:rPr lang="fr-FR" dirty="0" smtClean="0"/>
              <a:t> comme la translation de </a:t>
            </a:r>
            <a:r>
              <a:rPr lang="fr-FR" i="1" dirty="0" smtClean="0"/>
              <a:t>E</a:t>
            </a:r>
            <a:r>
              <a:rPr lang="fr-FR" dirty="0" smtClean="0"/>
              <a:t> par </a:t>
            </a:r>
            <a:r>
              <a:rPr lang="fr-FR" i="1" dirty="0" smtClean="0"/>
              <a:t>x</a:t>
            </a:r>
            <a:r>
              <a:rPr lang="fr-FR" dirty="0" smtClean="0"/>
              <a:t>.</a:t>
            </a:r>
          </a:p>
          <a:p>
            <a:pPr algn="just">
              <a:lnSpc>
                <a:spcPct val="120000"/>
              </a:lnSpc>
            </a:pPr>
            <a:r>
              <a:rPr lang="fr-FR" dirty="0" smtClean="0"/>
              <a:t>        </a:t>
            </a:r>
          </a:p>
          <a:p>
            <a:pPr algn="just">
              <a:lnSpc>
                <a:spcPct val="120000"/>
              </a:lnSpc>
            </a:pPr>
            <a:endParaRPr lang="fr-FR" dirty="0"/>
          </a:p>
          <a:p>
            <a:pPr algn="just">
              <a:lnSpc>
                <a:spcPct val="120000"/>
              </a:lnSpc>
            </a:pPr>
            <a:endParaRPr lang="fr-FR" dirty="0" smtClean="0"/>
          </a:p>
          <a:p>
            <a:pPr algn="just">
              <a:lnSpc>
                <a:spcPct val="120000"/>
              </a:lnSpc>
            </a:pPr>
            <a:endParaRPr lang="fr-FR" dirty="0"/>
          </a:p>
          <a:p>
            <a:pPr algn="just">
              <a:lnSpc>
                <a:spcPct val="120000"/>
              </a:lnSpc>
            </a:pPr>
            <a:endParaRPr lang="fr-FR" dirty="0"/>
          </a:p>
          <a:p>
            <a:pPr algn="just">
              <a:lnSpc>
                <a:spcPct val="120000"/>
              </a:lnSpc>
            </a:pPr>
            <a:endParaRPr lang="fr-FR" dirty="0" smtClean="0"/>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683568" y="2780928"/>
                <a:ext cx="7776864" cy="2736304"/>
              </a:xfrm>
            </p:spPr>
            <p:txBody>
              <a:bodyPr>
                <a:noAutofit/>
              </a:bodyPr>
              <a:lstStyle/>
              <a:p>
                <a:r>
                  <a:rPr lang="fr-FR" sz="3200" dirty="0" smtClean="0"/>
                  <a:t>Soit </a:t>
                </a:r>
                <a14:m>
                  <m:oMath xmlns:m="http://schemas.openxmlformats.org/officeDocument/2006/math">
                    <m:r>
                      <a:rPr lang="fr-FR" sz="3200" b="0" i="1" dirty="0" smtClean="0">
                        <a:latin typeface="Cambria Math"/>
                      </a:rPr>
                      <m:t>𝐸</m:t>
                    </m:r>
                    <m:r>
                      <a:rPr lang="fr-FR" sz="3200" b="0" i="1" dirty="0" smtClean="0">
                        <a:latin typeface="Cambria Math"/>
                        <a:ea typeface="Cambria Math"/>
                      </a:rPr>
                      <m:t>⊂</m:t>
                    </m:r>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oMath>
                </a14:m>
                <a:r>
                  <a:rPr lang="fr-FR" sz="3200" dirty="0" smtClean="0"/>
                  <a:t> (E est un élément structurant de </a:t>
                </a:r>
                <a14:m>
                  <m:oMath xmlns:m="http://schemas.openxmlformats.org/officeDocument/2006/math">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r>
                      <a:rPr lang="fr-FR" sz="3200" b="0" i="1" smtClean="0">
                        <a:latin typeface="Cambria Math"/>
                      </a:rPr>
                      <m:t>)</m:t>
                    </m:r>
                  </m:oMath>
                </a14:m>
                <a:r>
                  <a:rPr lang="fr-FR" sz="3200" dirty="0" smtClean="0"/>
                  <a:t>, et soit </a:t>
                </a:r>
                <a14:m>
                  <m:oMath xmlns:m="http://schemas.openxmlformats.org/officeDocument/2006/math">
                    <m:r>
                      <a:rPr lang="fr-FR" sz="3200" b="0" i="1" smtClean="0">
                        <a:latin typeface="Cambria Math"/>
                      </a:rPr>
                      <m:t>𝑥</m:t>
                    </m:r>
                    <m:r>
                      <a:rPr lang="fr-FR" sz="3200" b="0" i="1" smtClean="0">
                        <a:latin typeface="Cambria Math"/>
                        <a:ea typeface="Cambria Math"/>
                      </a:rPr>
                      <m:t>∈</m:t>
                    </m:r>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oMath>
                </a14:m>
                <a:r>
                  <a:rPr lang="fr-FR" sz="3200" dirty="0" smtClean="0"/>
                  <a:t>.</a:t>
                </a:r>
                <a:endParaRPr lang="fr-FR" sz="3200" i="1" dirty="0"/>
              </a:p>
              <a:p>
                <a:r>
                  <a:rPr lang="fr-FR" sz="3200" dirty="0" smtClean="0"/>
                  <a:t>L’application de </a:t>
                </a:r>
                <a:r>
                  <a:rPr lang="fr-FR" sz="3200" i="1" dirty="0" smtClean="0"/>
                  <a:t>E</a:t>
                </a:r>
                <a:r>
                  <a:rPr lang="fr-FR" sz="3200" dirty="0" smtClean="0"/>
                  <a:t> sur </a:t>
                </a:r>
                <a:r>
                  <a:rPr lang="fr-FR" sz="3200" i="1" dirty="0" smtClean="0"/>
                  <a:t>x</a:t>
                </a:r>
                <a:r>
                  <a:rPr lang="fr-FR" sz="3200" dirty="0"/>
                  <a:t> </a:t>
                </a:r>
                <a:r>
                  <a:rPr lang="fr-FR" sz="3200" dirty="0" smtClean="0"/>
                  <a:t>est</a:t>
                </a:r>
              </a:p>
              <a:p>
                <a:pPr algn="ctr"/>
                <a:r>
                  <a:rPr lang="fr-FR" sz="3200" dirty="0" smtClean="0"/>
                  <a:t>     </a:t>
                </a:r>
                <a14:m>
                  <m:oMath xmlns:m="http://schemas.openxmlformats.org/officeDocument/2006/math">
                    <m:r>
                      <a:rPr lang="fr-FR" sz="3200" b="0" i="1" smtClean="0">
                        <a:latin typeface="Cambria Math"/>
                      </a:rPr>
                      <m:t>____________________________________</m:t>
                    </m:r>
                  </m:oMath>
                </a14:m>
                <a:endParaRPr lang="fr-FR" sz="32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683568" y="2780928"/>
                <a:ext cx="7776864" cy="2736304"/>
              </a:xfrm>
              <a:blipFill rotWithShape="1">
                <a:blip r:embed="rId3"/>
                <a:stretch>
                  <a:fillRect l="-1716" r="-1794"/>
                </a:stretch>
              </a:blipFill>
            </p:spPr>
            <p:txBody>
              <a:bodyPr/>
              <a:lstStyle/>
              <a:p>
                <a:r>
                  <a:rPr lang="fr-FR">
                    <a:noFill/>
                  </a:rPr>
                  <a:t> </a:t>
                </a:r>
              </a:p>
            </p:txBody>
          </p:sp>
        </mc:Fallback>
      </mc:AlternateContent>
    </p:spTree>
    <p:extLst>
      <p:ext uri="{BB962C8B-B14F-4D97-AF65-F5344CB8AC3E}">
        <p14:creationId xmlns:p14="http://schemas.microsoft.com/office/powerpoint/2010/main" val="3392849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4000" b="1" cap="small" dirty="0" smtClean="0">
                <a:latin typeface="Microsoft Yi Baiti" pitchFamily="66" charset="0"/>
                <a:ea typeface="Microsoft Yi Baiti" pitchFamily="66" charset="0"/>
              </a:rPr>
              <a:t>Les éléments structurants</a:t>
            </a:r>
            <a:endParaRPr lang="fr-FR" sz="4000" b="1" cap="small" dirty="0">
              <a:latin typeface="Microsoft Yi Baiti" pitchFamily="66" charset="0"/>
              <a:ea typeface="Microsoft Yi Baiti" pitchFamily="66" charset="0"/>
            </a:endParaRPr>
          </a:p>
        </p:txBody>
      </p:sp>
      <p:sp>
        <p:nvSpPr>
          <p:cNvPr id="13" name="Slide Number Placeholder 12"/>
          <p:cNvSpPr>
            <a:spLocks noGrp="1"/>
          </p:cNvSpPr>
          <p:nvPr>
            <p:ph type="sldNum" sz="quarter" idx="12"/>
          </p:nvPr>
        </p:nvSpPr>
        <p:spPr/>
        <p:txBody>
          <a:bodyPr/>
          <a:lstStyle/>
          <a:p>
            <a:fld id="{3E28E49E-0FA3-4073-82CF-17635106A4E9}" type="slidenum">
              <a:rPr lang="fr-FR" smtClean="0"/>
              <a:pPr/>
              <a:t>23</a:t>
            </a:fld>
            <a:endParaRPr lang="fr-FR" dirty="0"/>
          </a:p>
        </p:txBody>
      </p:sp>
      <p:sp>
        <p:nvSpPr>
          <p:cNvPr id="5" name="Text Placeholder 4"/>
          <p:cNvSpPr>
            <a:spLocks noGrp="1"/>
          </p:cNvSpPr>
          <p:nvPr>
            <p:ph type="body" sz="quarter" idx="13"/>
          </p:nvPr>
        </p:nvSpPr>
        <p:spPr/>
        <p:txBody>
          <a:bodyPr/>
          <a:lstStyle/>
          <a:p>
            <a:r>
              <a:rPr lang="fr-FR" dirty="0" smtClean="0"/>
              <a:t>Par exemple, posons :</a:t>
            </a:r>
          </a:p>
          <a:p>
            <a:pPr lvl="1"/>
            <a:r>
              <a:rPr lang="fr-FR" sz="2400" dirty="0" smtClean="0"/>
              <a:t>x = (1,1)</a:t>
            </a:r>
          </a:p>
          <a:p>
            <a:pPr lvl="1"/>
            <a:r>
              <a:rPr lang="fr-FR" sz="2400" dirty="0" smtClean="0"/>
              <a:t>E = {(-2,-1),(-2,0),(-1,0),(0,0),(1,1),(1,0),(1,-1),(2,1),(2,0)}</a:t>
            </a:r>
          </a:p>
          <a:p>
            <a:pPr lvl="1"/>
            <a:r>
              <a:rPr lang="fr-FR" sz="2400" dirty="0" smtClean="0"/>
              <a:t>E</a:t>
            </a:r>
            <a:r>
              <a:rPr lang="fr-FR" sz="2400" baseline="-25000" dirty="0" smtClean="0"/>
              <a:t>x</a:t>
            </a:r>
            <a:r>
              <a:rPr lang="fr-FR" sz="2400" dirty="0" smtClean="0"/>
              <a:t> </a:t>
            </a:r>
            <a:r>
              <a:rPr lang="fr-FR" sz="2400" dirty="0"/>
              <a:t>= </a:t>
            </a:r>
            <a:r>
              <a:rPr lang="fr-FR" sz="2400" dirty="0" smtClean="0"/>
              <a:t>{(-1,0),(-1,1),(0,1),(1,1),(2,2),(2,1),(2,0),(3,2),(3,1)}</a:t>
            </a:r>
            <a:endParaRPr lang="fr-FR" sz="2400" dirty="0"/>
          </a:p>
          <a:p>
            <a:pPr lvl="1"/>
            <a:endParaRPr lang="fr-FR" dirty="0" smtClean="0"/>
          </a:p>
          <a:p>
            <a:pPr algn="just">
              <a:lnSpc>
                <a:spcPct val="120000"/>
              </a:lnSpc>
            </a:pPr>
            <a:r>
              <a:rPr lang="fr-FR" dirty="0" smtClean="0"/>
              <a:t>        </a:t>
            </a:r>
          </a:p>
          <a:p>
            <a:pPr algn="just">
              <a:lnSpc>
                <a:spcPct val="120000"/>
              </a:lnSpc>
            </a:pPr>
            <a:endParaRPr lang="fr-FR" dirty="0"/>
          </a:p>
          <a:p>
            <a:pPr algn="just">
              <a:lnSpc>
                <a:spcPct val="120000"/>
              </a:lnSpc>
            </a:pPr>
            <a:endParaRPr lang="fr-FR" dirty="0" smtClean="0"/>
          </a:p>
          <a:p>
            <a:pPr algn="just">
              <a:lnSpc>
                <a:spcPct val="120000"/>
              </a:lnSpc>
            </a:pPr>
            <a:endParaRPr lang="fr-FR" dirty="0"/>
          </a:p>
          <a:p>
            <a:pPr algn="just">
              <a:lnSpc>
                <a:spcPct val="120000"/>
              </a:lnSpc>
            </a:pPr>
            <a:endParaRPr lang="fr-FR" dirty="0"/>
          </a:p>
          <a:p>
            <a:pPr algn="just">
              <a:lnSpc>
                <a:spcPct val="120000"/>
              </a:lnSpc>
            </a:pPr>
            <a:endParaRPr lang="fr-FR"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3095775138"/>
              </p:ext>
            </p:extLst>
          </p:nvPr>
        </p:nvGraphicFramePr>
        <p:xfrm>
          <a:off x="1259634" y="4427820"/>
          <a:ext cx="2015281" cy="1174468"/>
        </p:xfrm>
        <a:graphic>
          <a:graphicData uri="http://schemas.openxmlformats.org/presentationml/2006/ole">
            <mc:AlternateContent xmlns:mc="http://schemas.openxmlformats.org/markup-compatibility/2006">
              <mc:Choice xmlns:v="urn:schemas-microsoft-com:vml" Requires="v">
                <p:oleObj spid="_x0000_s6734" name="Worksheet" r:id="rId5" imgW="1438188" imgH="838080" progId="Excel.Sheet.12">
                  <p:embed/>
                </p:oleObj>
              </mc:Choice>
              <mc:Fallback>
                <p:oleObj name="Worksheet" r:id="rId5" imgW="1438188" imgH="838080" progId="Excel.Sheet.12">
                  <p:embed/>
                  <p:pic>
                    <p:nvPicPr>
                      <p:cNvPr id="0" name=""/>
                      <p:cNvPicPr/>
                      <p:nvPr/>
                    </p:nvPicPr>
                    <p:blipFill>
                      <a:blip r:embed="rId6"/>
                      <a:stretch>
                        <a:fillRect/>
                      </a:stretch>
                    </p:blipFill>
                    <p:spPr>
                      <a:xfrm>
                        <a:off x="1259634" y="4427820"/>
                        <a:ext cx="2015281" cy="117446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720780"/>
              </p:ext>
            </p:extLst>
          </p:nvPr>
        </p:nvGraphicFramePr>
        <p:xfrm>
          <a:off x="5076058" y="3563725"/>
          <a:ext cx="2733079" cy="2642408"/>
        </p:xfrm>
        <a:graphic>
          <a:graphicData uri="http://schemas.openxmlformats.org/presentationml/2006/ole">
            <mc:AlternateContent xmlns:mc="http://schemas.openxmlformats.org/markup-compatibility/2006">
              <mc:Choice xmlns:v="urn:schemas-microsoft-com:vml" Requires="v">
                <p:oleObj spid="_x0000_s6735" name="Worksheet" r:id="rId8" imgW="2009789" imgH="1943190" progId="Excel.Sheet.12">
                  <p:embed/>
                </p:oleObj>
              </mc:Choice>
              <mc:Fallback>
                <p:oleObj name="Worksheet" r:id="rId8" imgW="2009789" imgH="1943190" progId="Excel.Sheet.12">
                  <p:embed/>
                  <p:pic>
                    <p:nvPicPr>
                      <p:cNvPr id="0" name=""/>
                      <p:cNvPicPr/>
                      <p:nvPr/>
                    </p:nvPicPr>
                    <p:blipFill>
                      <a:blip r:embed="rId9"/>
                      <a:stretch>
                        <a:fillRect/>
                      </a:stretch>
                    </p:blipFill>
                    <p:spPr>
                      <a:xfrm>
                        <a:off x="5076058" y="3563725"/>
                        <a:ext cx="2733079" cy="2642408"/>
                      </a:xfrm>
                      <a:prstGeom prst="rect">
                        <a:avLst/>
                      </a:prstGeom>
                    </p:spPr>
                  </p:pic>
                </p:oleObj>
              </mc:Fallback>
            </mc:AlternateContent>
          </a:graphicData>
        </a:graphic>
      </p:graphicFrame>
      <p:sp>
        <p:nvSpPr>
          <p:cNvPr id="12" name="TextBox 11"/>
          <p:cNvSpPr txBox="1"/>
          <p:nvPr/>
        </p:nvSpPr>
        <p:spPr>
          <a:xfrm>
            <a:off x="2123728" y="5723964"/>
            <a:ext cx="319318" cy="369332"/>
          </a:xfrm>
          <a:prstGeom prst="rect">
            <a:avLst/>
          </a:prstGeom>
          <a:noFill/>
        </p:spPr>
        <p:txBody>
          <a:bodyPr wrap="none" rtlCol="0">
            <a:spAutoFit/>
          </a:bodyPr>
          <a:lstStyle/>
          <a:p>
            <a:r>
              <a:rPr lang="fr-FR" dirty="0" smtClean="0"/>
              <a:t>E</a:t>
            </a:r>
            <a:endParaRPr lang="fr-FR" dirty="0"/>
          </a:p>
        </p:txBody>
      </p:sp>
      <p:sp>
        <p:nvSpPr>
          <p:cNvPr id="14" name="TextBox 13" hidden="1"/>
          <p:cNvSpPr txBox="1"/>
          <p:nvPr/>
        </p:nvSpPr>
        <p:spPr>
          <a:xfrm>
            <a:off x="6300192" y="6228020"/>
            <a:ext cx="284052" cy="369332"/>
          </a:xfrm>
          <a:prstGeom prst="rect">
            <a:avLst/>
          </a:prstGeom>
          <a:noFill/>
        </p:spPr>
        <p:txBody>
          <a:bodyPr wrap="none" rtlCol="0">
            <a:spAutoFit/>
          </a:bodyPr>
          <a:lstStyle/>
          <a:p>
            <a:r>
              <a:rPr lang="fr-FR" dirty="0" smtClean="0"/>
              <a:t>x</a:t>
            </a:r>
            <a:endParaRPr lang="fr-FR" dirty="0"/>
          </a:p>
        </p:txBody>
      </p:sp>
      <p:graphicFrame>
        <p:nvGraphicFramePr>
          <p:cNvPr id="15" name="Object 14"/>
          <p:cNvGraphicFramePr>
            <a:graphicFrameLocks noChangeAspect="1"/>
          </p:cNvGraphicFramePr>
          <p:nvPr>
            <p:extLst>
              <p:ext uri="{D42A27DB-BD31-4B8C-83A1-F6EECF244321}">
                <p14:modId xmlns:p14="http://schemas.microsoft.com/office/powerpoint/2010/main" val="3242304453"/>
              </p:ext>
            </p:extLst>
          </p:nvPr>
        </p:nvGraphicFramePr>
        <p:xfrm>
          <a:off x="5076175" y="3566484"/>
          <a:ext cx="2732088" cy="2641600"/>
        </p:xfrm>
        <a:graphic>
          <a:graphicData uri="http://schemas.openxmlformats.org/presentationml/2006/ole">
            <mc:AlternateContent xmlns:mc="http://schemas.openxmlformats.org/markup-compatibility/2006">
              <mc:Choice xmlns:v="urn:schemas-microsoft-com:vml" Requires="v">
                <p:oleObj spid="_x0000_s6736" name="Worksheet" r:id="rId11" imgW="2009789" imgH="1943190" progId="Excel.Sheet.12">
                  <p:embed/>
                </p:oleObj>
              </mc:Choice>
              <mc:Fallback>
                <p:oleObj name="Worksheet" r:id="rId11" imgW="2009789" imgH="1943190" progId="Excel.Sheet.12">
                  <p:embed/>
                  <p:pic>
                    <p:nvPicPr>
                      <p:cNvPr id="0" name="Object 8"/>
                      <p:cNvPicPr>
                        <a:picLocks noChangeAspect="1" noChangeArrowheads="1"/>
                      </p:cNvPicPr>
                      <p:nvPr/>
                    </p:nvPicPr>
                    <p:blipFill>
                      <a:blip r:embed="rId12"/>
                      <a:srcRect/>
                      <a:stretch>
                        <a:fillRect/>
                      </a:stretch>
                    </p:blipFill>
                    <p:spPr bwMode="auto">
                      <a:xfrm>
                        <a:off x="5076175" y="3566484"/>
                        <a:ext cx="2732088"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Freeform 18"/>
          <p:cNvSpPr/>
          <p:nvPr/>
        </p:nvSpPr>
        <p:spPr>
          <a:xfrm>
            <a:off x="1259633" y="4427823"/>
            <a:ext cx="2001795" cy="1161755"/>
          </a:xfrm>
          <a:custGeom>
            <a:avLst/>
            <a:gdLst>
              <a:gd name="connsiteX0" fmla="*/ 1202725 w 2001795"/>
              <a:gd name="connsiteY0" fmla="*/ 0 h 1161535"/>
              <a:gd name="connsiteX1" fmla="*/ 1202725 w 2001795"/>
              <a:gd name="connsiteY1" fmla="*/ 403654 h 1161535"/>
              <a:gd name="connsiteX2" fmla="*/ 8238 w 2001795"/>
              <a:gd name="connsiteY2" fmla="*/ 403654 h 1161535"/>
              <a:gd name="connsiteX3" fmla="*/ 0 w 2001795"/>
              <a:gd name="connsiteY3" fmla="*/ 1161535 h 1161535"/>
              <a:gd name="connsiteX4" fmla="*/ 403654 w 2001795"/>
              <a:gd name="connsiteY4" fmla="*/ 1161535 h 1161535"/>
              <a:gd name="connsiteX5" fmla="*/ 411892 w 2001795"/>
              <a:gd name="connsiteY5" fmla="*/ 774357 h 1161535"/>
              <a:gd name="connsiteX6" fmla="*/ 1210962 w 2001795"/>
              <a:gd name="connsiteY6" fmla="*/ 774357 h 1161535"/>
              <a:gd name="connsiteX7" fmla="*/ 1210962 w 2001795"/>
              <a:gd name="connsiteY7" fmla="*/ 1153297 h 1161535"/>
              <a:gd name="connsiteX8" fmla="*/ 1598141 w 2001795"/>
              <a:gd name="connsiteY8" fmla="*/ 1153297 h 1161535"/>
              <a:gd name="connsiteX9" fmla="*/ 1598141 w 2001795"/>
              <a:gd name="connsiteY9" fmla="*/ 782595 h 1161535"/>
              <a:gd name="connsiteX10" fmla="*/ 2001795 w 2001795"/>
              <a:gd name="connsiteY10" fmla="*/ 782595 h 1161535"/>
              <a:gd name="connsiteX11" fmla="*/ 2001795 w 2001795"/>
              <a:gd name="connsiteY11" fmla="*/ 8238 h 1161535"/>
              <a:gd name="connsiteX0" fmla="*/ 1202725 w 2001795"/>
              <a:gd name="connsiteY0" fmla="*/ 44662 h 1206197"/>
              <a:gd name="connsiteX1" fmla="*/ 1202725 w 2001795"/>
              <a:gd name="connsiteY1" fmla="*/ 448316 h 1206197"/>
              <a:gd name="connsiteX2" fmla="*/ 8238 w 2001795"/>
              <a:gd name="connsiteY2" fmla="*/ 448316 h 1206197"/>
              <a:gd name="connsiteX3" fmla="*/ 0 w 2001795"/>
              <a:gd name="connsiteY3" fmla="*/ 1206197 h 1206197"/>
              <a:gd name="connsiteX4" fmla="*/ 403654 w 2001795"/>
              <a:gd name="connsiteY4" fmla="*/ 1206197 h 1206197"/>
              <a:gd name="connsiteX5" fmla="*/ 411892 w 2001795"/>
              <a:gd name="connsiteY5" fmla="*/ 819019 h 1206197"/>
              <a:gd name="connsiteX6" fmla="*/ 1210962 w 2001795"/>
              <a:gd name="connsiteY6" fmla="*/ 819019 h 1206197"/>
              <a:gd name="connsiteX7" fmla="*/ 1210962 w 2001795"/>
              <a:gd name="connsiteY7" fmla="*/ 1197959 h 1206197"/>
              <a:gd name="connsiteX8" fmla="*/ 1598141 w 2001795"/>
              <a:gd name="connsiteY8" fmla="*/ 1197959 h 1206197"/>
              <a:gd name="connsiteX9" fmla="*/ 1598141 w 2001795"/>
              <a:gd name="connsiteY9" fmla="*/ 827257 h 1206197"/>
              <a:gd name="connsiteX10" fmla="*/ 2001795 w 2001795"/>
              <a:gd name="connsiteY10" fmla="*/ 827257 h 1206197"/>
              <a:gd name="connsiteX11" fmla="*/ 2001795 w 2001795"/>
              <a:gd name="connsiteY11" fmla="*/ 52900 h 1206197"/>
              <a:gd name="connsiteX12" fmla="*/ 1985491 w 2001795"/>
              <a:gd name="connsiteY12" fmla="*/ 69156 h 1206197"/>
              <a:gd name="connsiteX0" fmla="*/ 1202725 w 2001795"/>
              <a:gd name="connsiteY0" fmla="*/ 140547 h 1302082"/>
              <a:gd name="connsiteX1" fmla="*/ 1202725 w 2001795"/>
              <a:gd name="connsiteY1" fmla="*/ 544201 h 1302082"/>
              <a:gd name="connsiteX2" fmla="*/ 8238 w 2001795"/>
              <a:gd name="connsiteY2" fmla="*/ 544201 h 1302082"/>
              <a:gd name="connsiteX3" fmla="*/ 0 w 2001795"/>
              <a:gd name="connsiteY3" fmla="*/ 1302082 h 1302082"/>
              <a:gd name="connsiteX4" fmla="*/ 403654 w 2001795"/>
              <a:gd name="connsiteY4" fmla="*/ 1302082 h 1302082"/>
              <a:gd name="connsiteX5" fmla="*/ 411892 w 2001795"/>
              <a:gd name="connsiteY5" fmla="*/ 914904 h 1302082"/>
              <a:gd name="connsiteX6" fmla="*/ 1210962 w 2001795"/>
              <a:gd name="connsiteY6" fmla="*/ 914904 h 1302082"/>
              <a:gd name="connsiteX7" fmla="*/ 1210962 w 2001795"/>
              <a:gd name="connsiteY7" fmla="*/ 1293844 h 1302082"/>
              <a:gd name="connsiteX8" fmla="*/ 1598141 w 2001795"/>
              <a:gd name="connsiteY8" fmla="*/ 1293844 h 1302082"/>
              <a:gd name="connsiteX9" fmla="*/ 1598141 w 2001795"/>
              <a:gd name="connsiteY9" fmla="*/ 923142 h 1302082"/>
              <a:gd name="connsiteX10" fmla="*/ 2001795 w 2001795"/>
              <a:gd name="connsiteY10" fmla="*/ 923142 h 1302082"/>
              <a:gd name="connsiteX11" fmla="*/ 2001795 w 2001795"/>
              <a:gd name="connsiteY11" fmla="*/ 148785 h 1302082"/>
              <a:gd name="connsiteX12" fmla="*/ 1342939 w 2001795"/>
              <a:gd name="connsiteY12" fmla="*/ 284 h 1302082"/>
              <a:gd name="connsiteX0" fmla="*/ 1202725 w 2001795"/>
              <a:gd name="connsiteY0" fmla="*/ 51011 h 1212546"/>
              <a:gd name="connsiteX1" fmla="*/ 1202725 w 2001795"/>
              <a:gd name="connsiteY1" fmla="*/ 454665 h 1212546"/>
              <a:gd name="connsiteX2" fmla="*/ 8238 w 2001795"/>
              <a:gd name="connsiteY2" fmla="*/ 454665 h 1212546"/>
              <a:gd name="connsiteX3" fmla="*/ 0 w 2001795"/>
              <a:gd name="connsiteY3" fmla="*/ 1212546 h 1212546"/>
              <a:gd name="connsiteX4" fmla="*/ 403654 w 2001795"/>
              <a:gd name="connsiteY4" fmla="*/ 1212546 h 1212546"/>
              <a:gd name="connsiteX5" fmla="*/ 411892 w 2001795"/>
              <a:gd name="connsiteY5" fmla="*/ 825368 h 1212546"/>
              <a:gd name="connsiteX6" fmla="*/ 1210962 w 2001795"/>
              <a:gd name="connsiteY6" fmla="*/ 825368 h 1212546"/>
              <a:gd name="connsiteX7" fmla="*/ 1210962 w 2001795"/>
              <a:gd name="connsiteY7" fmla="*/ 1204308 h 1212546"/>
              <a:gd name="connsiteX8" fmla="*/ 1598141 w 2001795"/>
              <a:gd name="connsiteY8" fmla="*/ 1204308 h 1212546"/>
              <a:gd name="connsiteX9" fmla="*/ 1598141 w 2001795"/>
              <a:gd name="connsiteY9" fmla="*/ 833606 h 1212546"/>
              <a:gd name="connsiteX10" fmla="*/ 2001795 w 2001795"/>
              <a:gd name="connsiteY10" fmla="*/ 833606 h 1212546"/>
              <a:gd name="connsiteX11" fmla="*/ 2001795 w 2001795"/>
              <a:gd name="connsiteY11" fmla="*/ 59249 h 1212546"/>
              <a:gd name="connsiteX12" fmla="*/ 1202896 w 2001795"/>
              <a:gd name="connsiteY12" fmla="*/ 50791 h 1212546"/>
              <a:gd name="connsiteX0" fmla="*/ 1202725 w 2001795"/>
              <a:gd name="connsiteY0" fmla="*/ 220 h 1161755"/>
              <a:gd name="connsiteX1" fmla="*/ 1202725 w 2001795"/>
              <a:gd name="connsiteY1" fmla="*/ 403874 h 1161755"/>
              <a:gd name="connsiteX2" fmla="*/ 8238 w 2001795"/>
              <a:gd name="connsiteY2" fmla="*/ 403874 h 1161755"/>
              <a:gd name="connsiteX3" fmla="*/ 0 w 2001795"/>
              <a:gd name="connsiteY3" fmla="*/ 1161755 h 1161755"/>
              <a:gd name="connsiteX4" fmla="*/ 403654 w 2001795"/>
              <a:gd name="connsiteY4" fmla="*/ 1161755 h 1161755"/>
              <a:gd name="connsiteX5" fmla="*/ 411892 w 2001795"/>
              <a:gd name="connsiteY5" fmla="*/ 774577 h 1161755"/>
              <a:gd name="connsiteX6" fmla="*/ 1210962 w 2001795"/>
              <a:gd name="connsiteY6" fmla="*/ 774577 h 1161755"/>
              <a:gd name="connsiteX7" fmla="*/ 1210962 w 2001795"/>
              <a:gd name="connsiteY7" fmla="*/ 1153517 h 1161755"/>
              <a:gd name="connsiteX8" fmla="*/ 1598141 w 2001795"/>
              <a:gd name="connsiteY8" fmla="*/ 1153517 h 1161755"/>
              <a:gd name="connsiteX9" fmla="*/ 1598141 w 2001795"/>
              <a:gd name="connsiteY9" fmla="*/ 782815 h 1161755"/>
              <a:gd name="connsiteX10" fmla="*/ 2001795 w 2001795"/>
              <a:gd name="connsiteY10" fmla="*/ 782815 h 1161755"/>
              <a:gd name="connsiteX11" fmla="*/ 2001795 w 2001795"/>
              <a:gd name="connsiteY11" fmla="*/ 8458 h 1161755"/>
              <a:gd name="connsiteX12" fmla="*/ 1202896 w 2001795"/>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795" h="1161755">
                <a:moveTo>
                  <a:pt x="1202725" y="220"/>
                </a:moveTo>
                <a:lnTo>
                  <a:pt x="1202725" y="403874"/>
                </a:lnTo>
                <a:lnTo>
                  <a:pt x="8238" y="403874"/>
                </a:lnTo>
                <a:lnTo>
                  <a:pt x="0" y="1161755"/>
                </a:lnTo>
                <a:lnTo>
                  <a:pt x="403654" y="1161755"/>
                </a:lnTo>
                <a:lnTo>
                  <a:pt x="411892" y="774577"/>
                </a:lnTo>
                <a:lnTo>
                  <a:pt x="1210962" y="774577"/>
                </a:lnTo>
                <a:lnTo>
                  <a:pt x="1210962" y="1153517"/>
                </a:lnTo>
                <a:lnTo>
                  <a:pt x="1598141" y="1153517"/>
                </a:lnTo>
                <a:lnTo>
                  <a:pt x="1598141" y="782815"/>
                </a:lnTo>
                <a:lnTo>
                  <a:pt x="2001795" y="782815"/>
                </a:lnTo>
                <a:lnTo>
                  <a:pt x="2001795" y="8458"/>
                </a:lnTo>
                <a:lnTo>
                  <a:pt x="1202896" y="0"/>
                </a:lnTo>
              </a:path>
            </a:pathLst>
          </a:custGeom>
          <a:ln w="25400" cmpd="sng">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1" name="Straight Arrow Connector 20"/>
          <p:cNvCxnSpPr/>
          <p:nvPr/>
        </p:nvCxnSpPr>
        <p:spPr>
          <a:xfrm flipV="1">
            <a:off x="2339753" y="4571836"/>
            <a:ext cx="4464496" cy="4368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5842095" y="3937669"/>
            <a:ext cx="1946024" cy="1129388"/>
          </a:xfrm>
          <a:custGeom>
            <a:avLst/>
            <a:gdLst>
              <a:gd name="connsiteX0" fmla="*/ 1202725 w 2001795"/>
              <a:gd name="connsiteY0" fmla="*/ 0 h 1161535"/>
              <a:gd name="connsiteX1" fmla="*/ 1202725 w 2001795"/>
              <a:gd name="connsiteY1" fmla="*/ 403654 h 1161535"/>
              <a:gd name="connsiteX2" fmla="*/ 8238 w 2001795"/>
              <a:gd name="connsiteY2" fmla="*/ 403654 h 1161535"/>
              <a:gd name="connsiteX3" fmla="*/ 0 w 2001795"/>
              <a:gd name="connsiteY3" fmla="*/ 1161535 h 1161535"/>
              <a:gd name="connsiteX4" fmla="*/ 403654 w 2001795"/>
              <a:gd name="connsiteY4" fmla="*/ 1161535 h 1161535"/>
              <a:gd name="connsiteX5" fmla="*/ 411892 w 2001795"/>
              <a:gd name="connsiteY5" fmla="*/ 774357 h 1161535"/>
              <a:gd name="connsiteX6" fmla="*/ 1210962 w 2001795"/>
              <a:gd name="connsiteY6" fmla="*/ 774357 h 1161535"/>
              <a:gd name="connsiteX7" fmla="*/ 1210962 w 2001795"/>
              <a:gd name="connsiteY7" fmla="*/ 1153297 h 1161535"/>
              <a:gd name="connsiteX8" fmla="*/ 1598141 w 2001795"/>
              <a:gd name="connsiteY8" fmla="*/ 1153297 h 1161535"/>
              <a:gd name="connsiteX9" fmla="*/ 1598141 w 2001795"/>
              <a:gd name="connsiteY9" fmla="*/ 782595 h 1161535"/>
              <a:gd name="connsiteX10" fmla="*/ 2001795 w 2001795"/>
              <a:gd name="connsiteY10" fmla="*/ 782595 h 1161535"/>
              <a:gd name="connsiteX11" fmla="*/ 2001795 w 2001795"/>
              <a:gd name="connsiteY11" fmla="*/ 8238 h 1161535"/>
              <a:gd name="connsiteX0" fmla="*/ 1202725 w 2001795"/>
              <a:gd name="connsiteY0" fmla="*/ 44662 h 1206197"/>
              <a:gd name="connsiteX1" fmla="*/ 1202725 w 2001795"/>
              <a:gd name="connsiteY1" fmla="*/ 448316 h 1206197"/>
              <a:gd name="connsiteX2" fmla="*/ 8238 w 2001795"/>
              <a:gd name="connsiteY2" fmla="*/ 448316 h 1206197"/>
              <a:gd name="connsiteX3" fmla="*/ 0 w 2001795"/>
              <a:gd name="connsiteY3" fmla="*/ 1206197 h 1206197"/>
              <a:gd name="connsiteX4" fmla="*/ 403654 w 2001795"/>
              <a:gd name="connsiteY4" fmla="*/ 1206197 h 1206197"/>
              <a:gd name="connsiteX5" fmla="*/ 411892 w 2001795"/>
              <a:gd name="connsiteY5" fmla="*/ 819019 h 1206197"/>
              <a:gd name="connsiteX6" fmla="*/ 1210962 w 2001795"/>
              <a:gd name="connsiteY6" fmla="*/ 819019 h 1206197"/>
              <a:gd name="connsiteX7" fmla="*/ 1210962 w 2001795"/>
              <a:gd name="connsiteY7" fmla="*/ 1197959 h 1206197"/>
              <a:gd name="connsiteX8" fmla="*/ 1598141 w 2001795"/>
              <a:gd name="connsiteY8" fmla="*/ 1197959 h 1206197"/>
              <a:gd name="connsiteX9" fmla="*/ 1598141 w 2001795"/>
              <a:gd name="connsiteY9" fmla="*/ 827257 h 1206197"/>
              <a:gd name="connsiteX10" fmla="*/ 2001795 w 2001795"/>
              <a:gd name="connsiteY10" fmla="*/ 827257 h 1206197"/>
              <a:gd name="connsiteX11" fmla="*/ 2001795 w 2001795"/>
              <a:gd name="connsiteY11" fmla="*/ 52900 h 1206197"/>
              <a:gd name="connsiteX12" fmla="*/ 1985491 w 2001795"/>
              <a:gd name="connsiteY12" fmla="*/ 69156 h 1206197"/>
              <a:gd name="connsiteX0" fmla="*/ 1202725 w 2001795"/>
              <a:gd name="connsiteY0" fmla="*/ 140547 h 1302082"/>
              <a:gd name="connsiteX1" fmla="*/ 1202725 w 2001795"/>
              <a:gd name="connsiteY1" fmla="*/ 544201 h 1302082"/>
              <a:gd name="connsiteX2" fmla="*/ 8238 w 2001795"/>
              <a:gd name="connsiteY2" fmla="*/ 544201 h 1302082"/>
              <a:gd name="connsiteX3" fmla="*/ 0 w 2001795"/>
              <a:gd name="connsiteY3" fmla="*/ 1302082 h 1302082"/>
              <a:gd name="connsiteX4" fmla="*/ 403654 w 2001795"/>
              <a:gd name="connsiteY4" fmla="*/ 1302082 h 1302082"/>
              <a:gd name="connsiteX5" fmla="*/ 411892 w 2001795"/>
              <a:gd name="connsiteY5" fmla="*/ 914904 h 1302082"/>
              <a:gd name="connsiteX6" fmla="*/ 1210962 w 2001795"/>
              <a:gd name="connsiteY6" fmla="*/ 914904 h 1302082"/>
              <a:gd name="connsiteX7" fmla="*/ 1210962 w 2001795"/>
              <a:gd name="connsiteY7" fmla="*/ 1293844 h 1302082"/>
              <a:gd name="connsiteX8" fmla="*/ 1598141 w 2001795"/>
              <a:gd name="connsiteY8" fmla="*/ 1293844 h 1302082"/>
              <a:gd name="connsiteX9" fmla="*/ 1598141 w 2001795"/>
              <a:gd name="connsiteY9" fmla="*/ 923142 h 1302082"/>
              <a:gd name="connsiteX10" fmla="*/ 2001795 w 2001795"/>
              <a:gd name="connsiteY10" fmla="*/ 923142 h 1302082"/>
              <a:gd name="connsiteX11" fmla="*/ 2001795 w 2001795"/>
              <a:gd name="connsiteY11" fmla="*/ 148785 h 1302082"/>
              <a:gd name="connsiteX12" fmla="*/ 1342939 w 2001795"/>
              <a:gd name="connsiteY12" fmla="*/ 284 h 1302082"/>
              <a:gd name="connsiteX0" fmla="*/ 1202725 w 2001795"/>
              <a:gd name="connsiteY0" fmla="*/ 51011 h 1212546"/>
              <a:gd name="connsiteX1" fmla="*/ 1202725 w 2001795"/>
              <a:gd name="connsiteY1" fmla="*/ 454665 h 1212546"/>
              <a:gd name="connsiteX2" fmla="*/ 8238 w 2001795"/>
              <a:gd name="connsiteY2" fmla="*/ 454665 h 1212546"/>
              <a:gd name="connsiteX3" fmla="*/ 0 w 2001795"/>
              <a:gd name="connsiteY3" fmla="*/ 1212546 h 1212546"/>
              <a:gd name="connsiteX4" fmla="*/ 403654 w 2001795"/>
              <a:gd name="connsiteY4" fmla="*/ 1212546 h 1212546"/>
              <a:gd name="connsiteX5" fmla="*/ 411892 w 2001795"/>
              <a:gd name="connsiteY5" fmla="*/ 825368 h 1212546"/>
              <a:gd name="connsiteX6" fmla="*/ 1210962 w 2001795"/>
              <a:gd name="connsiteY6" fmla="*/ 825368 h 1212546"/>
              <a:gd name="connsiteX7" fmla="*/ 1210962 w 2001795"/>
              <a:gd name="connsiteY7" fmla="*/ 1204308 h 1212546"/>
              <a:gd name="connsiteX8" fmla="*/ 1598141 w 2001795"/>
              <a:gd name="connsiteY8" fmla="*/ 1204308 h 1212546"/>
              <a:gd name="connsiteX9" fmla="*/ 1598141 w 2001795"/>
              <a:gd name="connsiteY9" fmla="*/ 833606 h 1212546"/>
              <a:gd name="connsiteX10" fmla="*/ 2001795 w 2001795"/>
              <a:gd name="connsiteY10" fmla="*/ 833606 h 1212546"/>
              <a:gd name="connsiteX11" fmla="*/ 2001795 w 2001795"/>
              <a:gd name="connsiteY11" fmla="*/ 59249 h 1212546"/>
              <a:gd name="connsiteX12" fmla="*/ 1202896 w 2001795"/>
              <a:gd name="connsiteY12" fmla="*/ 50791 h 1212546"/>
              <a:gd name="connsiteX0" fmla="*/ 1202725 w 2001795"/>
              <a:gd name="connsiteY0" fmla="*/ 220 h 1161755"/>
              <a:gd name="connsiteX1" fmla="*/ 1202725 w 2001795"/>
              <a:gd name="connsiteY1" fmla="*/ 403874 h 1161755"/>
              <a:gd name="connsiteX2" fmla="*/ 8238 w 2001795"/>
              <a:gd name="connsiteY2" fmla="*/ 403874 h 1161755"/>
              <a:gd name="connsiteX3" fmla="*/ 0 w 2001795"/>
              <a:gd name="connsiteY3" fmla="*/ 1161755 h 1161755"/>
              <a:gd name="connsiteX4" fmla="*/ 403654 w 2001795"/>
              <a:gd name="connsiteY4" fmla="*/ 1161755 h 1161755"/>
              <a:gd name="connsiteX5" fmla="*/ 411892 w 2001795"/>
              <a:gd name="connsiteY5" fmla="*/ 774577 h 1161755"/>
              <a:gd name="connsiteX6" fmla="*/ 1210962 w 2001795"/>
              <a:gd name="connsiteY6" fmla="*/ 774577 h 1161755"/>
              <a:gd name="connsiteX7" fmla="*/ 1210962 w 2001795"/>
              <a:gd name="connsiteY7" fmla="*/ 1153517 h 1161755"/>
              <a:gd name="connsiteX8" fmla="*/ 1598141 w 2001795"/>
              <a:gd name="connsiteY8" fmla="*/ 1153517 h 1161755"/>
              <a:gd name="connsiteX9" fmla="*/ 1598141 w 2001795"/>
              <a:gd name="connsiteY9" fmla="*/ 782815 h 1161755"/>
              <a:gd name="connsiteX10" fmla="*/ 2001795 w 2001795"/>
              <a:gd name="connsiteY10" fmla="*/ 782815 h 1161755"/>
              <a:gd name="connsiteX11" fmla="*/ 2001795 w 2001795"/>
              <a:gd name="connsiteY11" fmla="*/ 8458 h 1161755"/>
              <a:gd name="connsiteX12" fmla="*/ 1202896 w 2001795"/>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795" h="1161755">
                <a:moveTo>
                  <a:pt x="1202725" y="220"/>
                </a:moveTo>
                <a:lnTo>
                  <a:pt x="1202725" y="403874"/>
                </a:lnTo>
                <a:lnTo>
                  <a:pt x="8238" y="403874"/>
                </a:lnTo>
                <a:lnTo>
                  <a:pt x="0" y="1161755"/>
                </a:lnTo>
                <a:lnTo>
                  <a:pt x="403654" y="1161755"/>
                </a:lnTo>
                <a:lnTo>
                  <a:pt x="411892" y="774577"/>
                </a:lnTo>
                <a:lnTo>
                  <a:pt x="1210962" y="774577"/>
                </a:lnTo>
                <a:lnTo>
                  <a:pt x="1210962" y="1153517"/>
                </a:lnTo>
                <a:lnTo>
                  <a:pt x="1598141" y="1153517"/>
                </a:lnTo>
                <a:lnTo>
                  <a:pt x="1598141" y="782815"/>
                </a:lnTo>
                <a:lnTo>
                  <a:pt x="2001795" y="782815"/>
                </a:lnTo>
                <a:lnTo>
                  <a:pt x="2001795" y="8458"/>
                </a:lnTo>
                <a:lnTo>
                  <a:pt x="1202896" y="0"/>
                </a:lnTo>
              </a:path>
            </a:pathLst>
          </a:cu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TextBox 23"/>
          <p:cNvSpPr txBox="1"/>
          <p:nvPr/>
        </p:nvSpPr>
        <p:spPr>
          <a:xfrm>
            <a:off x="6228186" y="6228020"/>
            <a:ext cx="383631" cy="369332"/>
          </a:xfrm>
          <a:prstGeom prst="rect">
            <a:avLst/>
          </a:prstGeom>
          <a:noFill/>
        </p:spPr>
        <p:txBody>
          <a:bodyPr wrap="none" rtlCol="0">
            <a:spAutoFit/>
          </a:bodyPr>
          <a:lstStyle/>
          <a:p>
            <a:r>
              <a:rPr lang="fr-FR" dirty="0" smtClean="0"/>
              <a:t>E</a:t>
            </a:r>
            <a:r>
              <a:rPr lang="fr-FR" baseline="-25000" dirty="0" smtClean="0"/>
              <a:t>x</a:t>
            </a:r>
            <a:endParaRPr lang="fr-FR" baseline="-25000" dirty="0"/>
          </a:p>
        </p:txBody>
      </p:sp>
    </p:spTree>
    <p:extLst>
      <p:ext uri="{BB962C8B-B14F-4D97-AF65-F5344CB8AC3E}">
        <p14:creationId xmlns:p14="http://schemas.microsoft.com/office/powerpoint/2010/main" val="178085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Premières transformations morphologiques</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Tree>
    <p:extLst>
      <p:ext uri="{BB962C8B-B14F-4D97-AF65-F5344CB8AC3E}">
        <p14:creationId xmlns:p14="http://schemas.microsoft.com/office/powerpoint/2010/main" val="3466051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L’érosion binaire</a:t>
            </a:r>
            <a:endParaRPr lang="fr-FR" dirty="0"/>
          </a:p>
        </p:txBody>
      </p:sp>
      <p:sp>
        <p:nvSpPr>
          <p:cNvPr id="5" name="Text Placeholder 4"/>
          <p:cNvSpPr>
            <a:spLocks noGrp="1"/>
          </p:cNvSpPr>
          <p:nvPr>
            <p:ph type="body" sz="quarter" idx="14"/>
          </p:nvPr>
        </p:nvSpPr>
        <p:spPr/>
        <p:txBody>
          <a:bodyPr/>
          <a:lstStyle/>
          <a:p>
            <a:r>
              <a:rPr lang="fr-FR" dirty="0" smtClean="0"/>
              <a:t>3	</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2133427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lstStyle/>
              <a:p>
                <a:r>
                  <a:rPr lang="fr-FR" dirty="0" smtClean="0"/>
                  <a:t>La première transformation morphologique que nous allons voir est l’érosion binaire (transformation sur une image binaire).</a:t>
                </a:r>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Le résultat de l’érosion de </a:t>
                </a:r>
                <a:r>
                  <a:rPr lang="fr-FR" i="1" dirty="0" smtClean="0"/>
                  <a:t>I</a:t>
                </a:r>
                <a:r>
                  <a:rPr lang="fr-FR" dirty="0" smtClean="0"/>
                  <a:t> par </a:t>
                </a:r>
                <a:r>
                  <a:rPr lang="fr-FR" i="1" dirty="0" smtClean="0"/>
                  <a:t>E</a:t>
                </a:r>
                <a:r>
                  <a:rPr lang="fr-FR" dirty="0" smtClean="0"/>
                  <a:t> est un sous-ensemble de </a:t>
                </a:r>
                <a14:m>
                  <m:oMath xmlns:m="http://schemas.openxmlformats.org/officeDocument/2006/math">
                    <m:sSup>
                      <m:sSupPr>
                        <m:ctrlPr>
                          <a:rPr lang="fr-FR" i="1">
                            <a:latin typeface="Cambria Math"/>
                          </a:rPr>
                        </m:ctrlPr>
                      </m:sSupPr>
                      <m:e>
                        <m:r>
                          <a:rPr lang="fr-FR" i="1">
                            <a:latin typeface="Cambria Math"/>
                            <a:ea typeface="Cambria Math"/>
                          </a:rPr>
                          <m:t>ℤ</m:t>
                        </m:r>
                      </m:e>
                      <m:sup>
                        <m:r>
                          <a:rPr lang="fr-FR" i="1">
                            <a:latin typeface="Cambria Math"/>
                          </a:rPr>
                          <m:t>𝑛</m:t>
                        </m:r>
                      </m:sup>
                    </m:sSup>
                  </m:oMath>
                </a14:m>
                <a:r>
                  <a:rPr lang="fr-FR" dirty="0" smtClean="0"/>
                  <a:t>.</a:t>
                </a:r>
                <a:endParaRPr lang="fr-F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b="-1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4"/>
              </p:nvPr>
            </p:nvSpPr>
            <p:spPr>
              <a:xfrm>
                <a:off x="539552" y="3142282"/>
                <a:ext cx="7992888" cy="2374950"/>
              </a:xfrm>
            </p:spPr>
            <p:txBody>
              <a:bodyPr>
                <a:noAutofit/>
              </a:bodyPr>
              <a:lstStyle/>
              <a:p>
                <a:r>
                  <a:rPr lang="fr-FR" sz="2800" dirty="0" smtClean="0"/>
                  <a:t>Soit </a:t>
                </a:r>
                <a14:m>
                  <m:oMath xmlns:m="http://schemas.openxmlformats.org/officeDocument/2006/math">
                    <m:r>
                      <a:rPr lang="fr-FR" sz="2800" b="0" i="1" smtClean="0">
                        <a:latin typeface="Cambria Math"/>
                      </a:rPr>
                      <m:t>𝐼</m:t>
                    </m:r>
                    <m:r>
                      <a:rPr lang="fr-FR" sz="2800" b="0" i="1" smtClean="0">
                        <a:latin typeface="Cambria Math"/>
                        <a:ea typeface="Cambria Math"/>
                      </a:rPr>
                      <m:t>⊂</m:t>
                    </m:r>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oMath>
                </a14:m>
                <a:r>
                  <a:rPr lang="fr-FR" sz="2800" dirty="0" smtClean="0"/>
                  <a:t> (</a:t>
                </a:r>
                <a:r>
                  <a:rPr lang="fr-FR" sz="2800" i="1" dirty="0" smtClean="0"/>
                  <a:t>I</a:t>
                </a:r>
                <a:r>
                  <a:rPr lang="fr-FR" sz="2800" dirty="0" smtClean="0"/>
                  <a:t> est une image binaire de dimension n) et </a:t>
                </a:r>
                <a14:m>
                  <m:oMath xmlns:m="http://schemas.openxmlformats.org/officeDocument/2006/math">
                    <m:r>
                      <a:rPr lang="fr-FR" sz="2800" b="0" i="1" smtClean="0">
                        <a:latin typeface="Cambria Math"/>
                      </a:rPr>
                      <m:t>𝐸</m:t>
                    </m:r>
                    <m:r>
                      <a:rPr lang="fr-FR" sz="2800" b="0" i="1" smtClean="0">
                        <a:latin typeface="Cambria Math"/>
                        <a:ea typeface="Cambria Math"/>
                      </a:rPr>
                      <m:t>⊂</m:t>
                    </m:r>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oMath>
                </a14:m>
                <a:r>
                  <a:rPr lang="fr-FR" sz="2800" dirty="0" smtClean="0"/>
                  <a:t> (</a:t>
                </a:r>
                <a:r>
                  <a:rPr lang="fr-FR" sz="2800" i="1" dirty="0" smtClean="0"/>
                  <a:t>E</a:t>
                </a:r>
                <a:r>
                  <a:rPr lang="fr-FR" sz="2800" dirty="0" smtClean="0"/>
                  <a:t> est un élément structurant de dimension n).</a:t>
                </a:r>
              </a:p>
              <a:p>
                <a:r>
                  <a:rPr lang="fr-FR" sz="2800" b="1" dirty="0" smtClean="0">
                    <a:solidFill>
                      <a:schemeClr val="tx1"/>
                    </a:solidFill>
                  </a:rPr>
                  <a:t>L’érosion binaire </a:t>
                </a:r>
                <a:r>
                  <a:rPr lang="fr-FR" sz="2800" dirty="0" smtClean="0"/>
                  <a:t>de </a:t>
                </a:r>
                <a:r>
                  <a:rPr lang="fr-FR" sz="2800" i="1" dirty="0" smtClean="0"/>
                  <a:t>I</a:t>
                </a:r>
                <a:r>
                  <a:rPr lang="fr-FR" sz="2800" dirty="0" smtClean="0"/>
                  <a:t> par </a:t>
                </a:r>
                <a:r>
                  <a:rPr lang="fr-FR" sz="2800" i="1" dirty="0" smtClean="0"/>
                  <a:t>E</a:t>
                </a:r>
                <a:r>
                  <a:rPr lang="fr-FR" sz="2800" dirty="0" smtClean="0"/>
                  <a:t> est :</a:t>
                </a:r>
              </a:p>
              <a:p>
                <a:pPr algn="ctr"/>
                <a:r>
                  <a:rPr lang="fr-FR" sz="2800" dirty="0" smtClean="0"/>
                  <a:t>   </a:t>
                </a:r>
                <a14:m>
                  <m:oMath xmlns:m="http://schemas.openxmlformats.org/officeDocument/2006/math">
                    <m:r>
                      <a:rPr lang="fr-FR" sz="2800" b="0" i="1" smtClean="0">
                        <a:latin typeface="Cambria Math"/>
                      </a:rPr>
                      <m:t>𝐼</m:t>
                    </m:r>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=________________________</m:t>
                    </m:r>
                  </m:oMath>
                </a14:m>
                <a:endParaRPr lang="fr-FR" sz="28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4"/>
              </p:nvPr>
            </p:nvSpPr>
            <p:spPr>
              <a:xfrm>
                <a:off x="539552" y="3142282"/>
                <a:ext cx="7992888" cy="2374950"/>
              </a:xfrm>
              <a:blipFill rotWithShape="1">
                <a:blip r:embed="rId4"/>
                <a:stretch>
                  <a:fillRect l="-1367" r="-1291"/>
                </a:stretch>
              </a:blipFill>
            </p:spPr>
            <p:txBody>
              <a:bodyPr/>
              <a:lstStyle/>
              <a:p>
                <a:r>
                  <a:rPr lang="fr-FR">
                    <a:noFill/>
                  </a:rPr>
                  <a:t> </a:t>
                </a:r>
              </a:p>
            </p:txBody>
          </p:sp>
        </mc:Fallback>
      </mc:AlternateContent>
      <p:sp>
        <p:nvSpPr>
          <p:cNvPr id="10" name="Slide Number Placeholder 9"/>
          <p:cNvSpPr>
            <a:spLocks noGrp="1"/>
          </p:cNvSpPr>
          <p:nvPr>
            <p:ph type="sldNum" sz="quarter" idx="12"/>
          </p:nvPr>
        </p:nvSpPr>
        <p:spPr/>
        <p:txBody>
          <a:bodyPr/>
          <a:lstStyle/>
          <a:p>
            <a:fld id="{3E28E49E-0FA3-4073-82CF-17635106A4E9}" type="slidenum">
              <a:rPr lang="fr-FR" smtClean="0"/>
              <a:pPr/>
              <a:t>26</a:t>
            </a:fld>
            <a:endParaRPr lang="fr-FR" dirty="0"/>
          </a:p>
        </p:txBody>
      </p:sp>
    </p:spTree>
    <p:extLst>
      <p:ext uri="{BB962C8B-B14F-4D97-AF65-F5344CB8AC3E}">
        <p14:creationId xmlns:p14="http://schemas.microsoft.com/office/powerpoint/2010/main" val="289528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27</a:t>
            </a:fld>
            <a:endParaRPr lang="fr-FR" dirty="0"/>
          </a:p>
        </p:txBody>
      </p:sp>
      <p:sp>
        <p:nvSpPr>
          <p:cNvPr id="3" name="Text Placeholder 2"/>
          <p:cNvSpPr>
            <a:spLocks noGrp="1"/>
          </p:cNvSpPr>
          <p:nvPr>
            <p:ph type="body" sz="quarter" idx="13"/>
          </p:nvPr>
        </p:nvSpPr>
        <p:spPr/>
        <p:txBody>
          <a:bodyPr/>
          <a:lstStyle/>
          <a:p>
            <a:r>
              <a:rPr lang="fr-FR" dirty="0" smtClean="0"/>
              <a:t>Exemple : Reprenons le même élément structurant que précédemment</a:t>
            </a:r>
          </a:p>
        </p:txBody>
      </p:sp>
      <p:graphicFrame>
        <p:nvGraphicFramePr>
          <p:cNvPr id="5" name="Object 4"/>
          <p:cNvGraphicFramePr>
            <a:graphicFrameLocks noChangeAspect="1"/>
          </p:cNvGraphicFramePr>
          <p:nvPr>
            <p:extLst>
              <p:ext uri="{D42A27DB-BD31-4B8C-83A1-F6EECF244321}">
                <p14:modId xmlns:p14="http://schemas.microsoft.com/office/powerpoint/2010/main" val="1324732940"/>
              </p:ext>
            </p:extLst>
          </p:nvPr>
        </p:nvGraphicFramePr>
        <p:xfrm>
          <a:off x="1187625" y="1988841"/>
          <a:ext cx="1728192" cy="1006978"/>
        </p:xfrm>
        <a:graphic>
          <a:graphicData uri="http://schemas.openxmlformats.org/presentationml/2006/ole">
            <mc:AlternateContent xmlns:mc="http://schemas.openxmlformats.org/markup-compatibility/2006">
              <mc:Choice xmlns:v="urn:schemas-microsoft-com:vml" Requires="v">
                <p:oleObj spid="_x0000_s8772" name="Worksheet" r:id="rId5" imgW="1438188" imgH="838080" progId="Excel.Sheet.12">
                  <p:embed/>
                </p:oleObj>
              </mc:Choice>
              <mc:Fallback>
                <p:oleObj name="Worksheet" r:id="rId5" imgW="1438188" imgH="838080" progId="Excel.Sheet.12">
                  <p:embed/>
                  <p:pic>
                    <p:nvPicPr>
                      <p:cNvPr id="0" name="Object 6"/>
                      <p:cNvPicPr>
                        <a:picLocks noChangeAspect="1" noChangeArrowheads="1"/>
                      </p:cNvPicPr>
                      <p:nvPr/>
                    </p:nvPicPr>
                    <p:blipFill>
                      <a:blip r:embed="rId6"/>
                      <a:srcRect/>
                      <a:stretch>
                        <a:fillRect/>
                      </a:stretch>
                    </p:blipFill>
                    <p:spPr bwMode="auto">
                      <a:xfrm>
                        <a:off x="1187625" y="1988841"/>
                        <a:ext cx="1728192" cy="100697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8402222"/>
              </p:ext>
            </p:extLst>
          </p:nvPr>
        </p:nvGraphicFramePr>
        <p:xfrm>
          <a:off x="5647356" y="2865803"/>
          <a:ext cx="2457803" cy="2376264"/>
        </p:xfrm>
        <a:graphic>
          <a:graphicData uri="http://schemas.openxmlformats.org/presentationml/2006/ole">
            <mc:AlternateContent xmlns:mc="http://schemas.openxmlformats.org/markup-compatibility/2006">
              <mc:Choice xmlns:v="urn:schemas-microsoft-com:vml" Requires="v">
                <p:oleObj spid="_x0000_s8773" name="Worksheet" r:id="rId8" imgW="2009789" imgH="1943190" progId="Excel.Sheet.12">
                  <p:embed/>
                </p:oleObj>
              </mc:Choice>
              <mc:Fallback>
                <p:oleObj name="Worksheet" r:id="rId8" imgW="2009789" imgH="1943190" progId="Excel.Sheet.12">
                  <p:embed/>
                  <p:pic>
                    <p:nvPicPr>
                      <p:cNvPr id="0" name=""/>
                      <p:cNvPicPr/>
                      <p:nvPr/>
                    </p:nvPicPr>
                    <p:blipFill>
                      <a:blip r:embed="rId9"/>
                      <a:stretch>
                        <a:fillRect/>
                      </a:stretch>
                    </p:blipFill>
                    <p:spPr>
                      <a:xfrm>
                        <a:off x="5647356" y="2865803"/>
                        <a:ext cx="2457803" cy="2376264"/>
                      </a:xfrm>
                      <a:prstGeom prst="rect">
                        <a:avLst/>
                      </a:prstGeom>
                    </p:spPr>
                  </p:pic>
                </p:oleObj>
              </mc:Fallback>
            </mc:AlternateContent>
          </a:graphicData>
        </a:graphic>
      </p:graphicFrame>
      <p:sp>
        <p:nvSpPr>
          <p:cNvPr id="11" name="TextBox 10"/>
          <p:cNvSpPr txBox="1"/>
          <p:nvPr/>
        </p:nvSpPr>
        <p:spPr>
          <a:xfrm>
            <a:off x="1892061" y="2996952"/>
            <a:ext cx="316112" cy="369332"/>
          </a:xfrm>
          <a:prstGeom prst="rect">
            <a:avLst/>
          </a:prstGeom>
          <a:noFill/>
        </p:spPr>
        <p:txBody>
          <a:bodyPr wrap="none" rtlCol="0">
            <a:spAutoFit/>
          </a:bodyPr>
          <a:lstStyle/>
          <a:p>
            <a:r>
              <a:rPr lang="fr-FR" i="1" dirty="0" smtClean="0"/>
              <a:t>E</a:t>
            </a:r>
            <a:endParaRPr lang="fr-FR" i="1" dirty="0"/>
          </a:p>
        </p:txBody>
      </p:sp>
      <p:sp>
        <p:nvSpPr>
          <p:cNvPr id="12" name="TextBox 11"/>
          <p:cNvSpPr txBox="1"/>
          <p:nvPr/>
        </p:nvSpPr>
        <p:spPr>
          <a:xfrm>
            <a:off x="6744649" y="5250963"/>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5" name="TextBox 14"/>
              <p:cNvSpPr txBox="1"/>
              <p:nvPr/>
            </p:nvSpPr>
            <p:spPr>
              <a:xfrm>
                <a:off x="3851922" y="2492896"/>
                <a:ext cx="1077539" cy="923330"/>
              </a:xfrm>
              <a:prstGeom prst="rect">
                <a:avLst/>
              </a:prstGeom>
              <a:noFill/>
            </p:spPr>
            <p:txBody>
              <a:bodyPr wrap="none" rtlCol="0">
                <a:spAutoFit/>
              </a:bodyPr>
              <a:lstStyle/>
              <a:p>
                <a:r>
                  <a:rPr lang="fr-FR" dirty="0" smtClean="0"/>
                  <a:t>Ce point</a:t>
                </a:r>
              </a:p>
              <a:p>
                <a:r>
                  <a:rPr lang="fr-FR" dirty="0" smtClean="0"/>
                  <a:t>est-il dans</a:t>
                </a:r>
              </a:p>
              <a:p>
                <a14:m>
                  <m:oMath xmlns:m="http://schemas.openxmlformats.org/officeDocument/2006/math">
                    <m:r>
                      <a:rPr lang="fr-FR" b="0" i="1" smtClean="0">
                        <a:latin typeface="Cambria Math"/>
                      </a:rPr>
                      <m:t>𝐼</m:t>
                    </m:r>
                    <m:r>
                      <a:rPr lang="fr-FR" b="0" i="1" smtClean="0">
                        <a:latin typeface="Cambria Math"/>
                        <a:ea typeface="Cambria Math"/>
                      </a:rPr>
                      <m:t>⊖</m:t>
                    </m:r>
                    <m:r>
                      <a:rPr lang="fr-FR" b="0" i="1" smtClean="0">
                        <a:latin typeface="Cambria Math"/>
                        <a:ea typeface="Cambria Math"/>
                      </a:rPr>
                      <m:t>𝐸</m:t>
                    </m:r>
                  </m:oMath>
                </a14:m>
                <a:r>
                  <a:rPr lang="fr-FR" dirty="0" smtClean="0"/>
                  <a:t> ?</a:t>
                </a:r>
                <a:endParaRPr lang="fr-FR" dirty="0"/>
              </a:p>
            </p:txBody>
          </p:sp>
        </mc:Choice>
        <mc:Fallback xmlns="">
          <p:sp>
            <p:nvSpPr>
              <p:cNvPr id="15" name="TextBox 14"/>
              <p:cNvSpPr txBox="1">
                <a:spLocks noRot="1" noChangeAspect="1" noMove="1" noResize="1" noEditPoints="1" noAdjustHandles="1" noChangeArrowheads="1" noChangeShapeType="1" noTextEdit="1"/>
              </p:cNvSpPr>
              <p:nvPr/>
            </p:nvSpPr>
            <p:spPr>
              <a:xfrm>
                <a:off x="3851920" y="2492896"/>
                <a:ext cx="1077539" cy="923330"/>
              </a:xfrm>
              <a:prstGeom prst="rect">
                <a:avLst/>
              </a:prstGeom>
              <a:blipFill rotWithShape="1">
                <a:blip r:embed="rId10"/>
                <a:stretch>
                  <a:fillRect l="-5085" t="-3974" r="-3390" b="-9934"/>
                </a:stretch>
              </a:blipFill>
            </p:spPr>
            <p:txBody>
              <a:bodyPr/>
              <a:lstStyle/>
              <a:p>
                <a:r>
                  <a:rPr lang="fr-FR">
                    <a:noFill/>
                  </a:rPr>
                  <a:t> </a:t>
                </a:r>
              </a:p>
            </p:txBody>
          </p:sp>
        </mc:Fallback>
      </mc:AlternateContent>
      <p:cxnSp>
        <p:nvCxnSpPr>
          <p:cNvPr id="17" name="Straight Arrow Connector 16"/>
          <p:cNvCxnSpPr/>
          <p:nvPr/>
        </p:nvCxnSpPr>
        <p:spPr>
          <a:xfrm>
            <a:off x="4788024" y="2708920"/>
            <a:ext cx="2376264" cy="93610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710489" y="3861048"/>
                <a:ext cx="1077539" cy="923330"/>
              </a:xfrm>
              <a:prstGeom prst="rect">
                <a:avLst/>
              </a:prstGeom>
              <a:noFill/>
            </p:spPr>
            <p:txBody>
              <a:bodyPr wrap="none" rtlCol="0">
                <a:spAutoFit/>
              </a:bodyPr>
              <a:lstStyle/>
              <a:p>
                <a:r>
                  <a:rPr lang="fr-FR" dirty="0" smtClean="0"/>
                  <a:t>Ce point</a:t>
                </a:r>
              </a:p>
              <a:p>
                <a:r>
                  <a:rPr lang="fr-FR" dirty="0" smtClean="0"/>
                  <a:t>est-il dans</a:t>
                </a:r>
              </a:p>
              <a:p>
                <a14:m>
                  <m:oMath xmlns:m="http://schemas.openxmlformats.org/officeDocument/2006/math">
                    <m:r>
                      <a:rPr lang="fr-FR" b="0" i="1" smtClean="0">
                        <a:latin typeface="Cambria Math"/>
                      </a:rPr>
                      <m:t>𝐼</m:t>
                    </m:r>
                    <m:r>
                      <a:rPr lang="fr-FR" b="0" i="1" smtClean="0">
                        <a:latin typeface="Cambria Math"/>
                        <a:ea typeface="Cambria Math"/>
                      </a:rPr>
                      <m:t>⊖</m:t>
                    </m:r>
                    <m:r>
                      <a:rPr lang="fr-FR" b="0" i="1" smtClean="0">
                        <a:latin typeface="Cambria Math"/>
                        <a:ea typeface="Cambria Math"/>
                      </a:rPr>
                      <m:t>𝐸</m:t>
                    </m:r>
                  </m:oMath>
                </a14:m>
                <a:r>
                  <a:rPr lang="fr-FR" dirty="0" smtClean="0"/>
                  <a:t> ?</a:t>
                </a:r>
                <a:endParaRPr lang="fr-FR" dirty="0"/>
              </a:p>
            </p:txBody>
          </p:sp>
        </mc:Choice>
        <mc:Fallback xmlns="">
          <p:sp>
            <p:nvSpPr>
              <p:cNvPr id="21" name="TextBox 20"/>
              <p:cNvSpPr txBox="1">
                <a:spLocks noRot="1" noChangeAspect="1" noMove="1" noResize="1" noEditPoints="1" noAdjustHandles="1" noChangeArrowheads="1" noChangeShapeType="1" noTextEdit="1"/>
              </p:cNvSpPr>
              <p:nvPr/>
            </p:nvSpPr>
            <p:spPr>
              <a:xfrm>
                <a:off x="3710489" y="3861048"/>
                <a:ext cx="1077539" cy="923330"/>
              </a:xfrm>
              <a:prstGeom prst="rect">
                <a:avLst/>
              </a:prstGeom>
              <a:blipFill rotWithShape="1">
                <a:blip r:embed="rId11"/>
                <a:stretch>
                  <a:fillRect l="-5114" t="-3947" r="-3977" b="-9211"/>
                </a:stretch>
              </a:blipFill>
            </p:spPr>
            <p:txBody>
              <a:bodyPr/>
              <a:lstStyle/>
              <a:p>
                <a:r>
                  <a:rPr lang="fr-FR">
                    <a:noFill/>
                  </a:rPr>
                  <a:t> </a:t>
                </a:r>
              </a:p>
            </p:txBody>
          </p:sp>
        </mc:Fallback>
      </mc:AlternateContent>
      <p:cxnSp>
        <p:nvCxnSpPr>
          <p:cNvPr id="22" name="Straight Arrow Connector 21"/>
          <p:cNvCxnSpPr/>
          <p:nvPr/>
        </p:nvCxnSpPr>
        <p:spPr>
          <a:xfrm>
            <a:off x="4788026" y="4307954"/>
            <a:ext cx="1956625" cy="6157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481025" y="5053680"/>
                <a:ext cx="1077539" cy="923330"/>
              </a:xfrm>
              <a:prstGeom prst="rect">
                <a:avLst/>
              </a:prstGeom>
              <a:noFill/>
            </p:spPr>
            <p:txBody>
              <a:bodyPr wrap="none" rtlCol="0">
                <a:spAutoFit/>
              </a:bodyPr>
              <a:lstStyle/>
              <a:p>
                <a:r>
                  <a:rPr lang="fr-FR" dirty="0" smtClean="0"/>
                  <a:t>Ce point</a:t>
                </a:r>
              </a:p>
              <a:p>
                <a:r>
                  <a:rPr lang="fr-FR" dirty="0" smtClean="0"/>
                  <a:t>est-il dans</a:t>
                </a:r>
              </a:p>
              <a:p>
                <a14:m>
                  <m:oMath xmlns:m="http://schemas.openxmlformats.org/officeDocument/2006/math">
                    <m:r>
                      <a:rPr lang="fr-FR" b="0" i="1" smtClean="0">
                        <a:latin typeface="Cambria Math"/>
                      </a:rPr>
                      <m:t>𝐼</m:t>
                    </m:r>
                    <m:r>
                      <a:rPr lang="fr-FR" b="0" i="1" smtClean="0">
                        <a:latin typeface="Cambria Math"/>
                        <a:ea typeface="Cambria Math"/>
                      </a:rPr>
                      <m:t>⊖</m:t>
                    </m:r>
                    <m:r>
                      <a:rPr lang="fr-FR" b="0" i="1" smtClean="0">
                        <a:latin typeface="Cambria Math"/>
                        <a:ea typeface="Cambria Math"/>
                      </a:rPr>
                      <m:t>𝐸</m:t>
                    </m:r>
                  </m:oMath>
                </a14:m>
                <a:r>
                  <a:rPr lang="fr-FR" dirty="0" smtClean="0"/>
                  <a:t> ?</a:t>
                </a:r>
                <a:endParaRPr lang="fr-FR" dirty="0"/>
              </a:p>
            </p:txBody>
          </p:sp>
        </mc:Choice>
        <mc:Fallback xmlns="">
          <p:sp>
            <p:nvSpPr>
              <p:cNvPr id="26" name="TextBox 25"/>
              <p:cNvSpPr txBox="1">
                <a:spLocks noRot="1" noChangeAspect="1" noMove="1" noResize="1" noEditPoints="1" noAdjustHandles="1" noChangeArrowheads="1" noChangeShapeType="1" noTextEdit="1"/>
              </p:cNvSpPr>
              <p:nvPr/>
            </p:nvSpPr>
            <p:spPr>
              <a:xfrm>
                <a:off x="4481022" y="5053680"/>
                <a:ext cx="1077539" cy="923330"/>
              </a:xfrm>
              <a:prstGeom prst="rect">
                <a:avLst/>
              </a:prstGeom>
              <a:blipFill rotWithShape="1">
                <a:blip r:embed="rId12"/>
                <a:stretch>
                  <a:fillRect l="-4520" t="-3974" r="-3955" b="-9934"/>
                </a:stretch>
              </a:blipFill>
            </p:spPr>
            <p:txBody>
              <a:bodyPr/>
              <a:lstStyle/>
              <a:p>
                <a:r>
                  <a:rPr lang="fr-FR">
                    <a:noFill/>
                  </a:rPr>
                  <a:t> </a:t>
                </a:r>
              </a:p>
            </p:txBody>
          </p:sp>
        </mc:Fallback>
      </mc:AlternateContent>
      <p:cxnSp>
        <p:nvCxnSpPr>
          <p:cNvPr id="27" name="Straight Arrow Connector 26"/>
          <p:cNvCxnSpPr/>
          <p:nvPr/>
        </p:nvCxnSpPr>
        <p:spPr>
          <a:xfrm flipV="1">
            <a:off x="5417125" y="4091930"/>
            <a:ext cx="1387123" cy="117777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5757517" y="1835991"/>
                <a:ext cx="1077539" cy="923330"/>
              </a:xfrm>
              <a:prstGeom prst="rect">
                <a:avLst/>
              </a:prstGeom>
              <a:noFill/>
            </p:spPr>
            <p:txBody>
              <a:bodyPr wrap="none" rtlCol="0">
                <a:spAutoFit/>
              </a:bodyPr>
              <a:lstStyle/>
              <a:p>
                <a:r>
                  <a:rPr lang="fr-FR" dirty="0" smtClean="0"/>
                  <a:t>Ce point</a:t>
                </a:r>
              </a:p>
              <a:p>
                <a:r>
                  <a:rPr lang="fr-FR" dirty="0" smtClean="0"/>
                  <a:t>est-il dans</a:t>
                </a:r>
              </a:p>
              <a:p>
                <a14:m>
                  <m:oMath xmlns:m="http://schemas.openxmlformats.org/officeDocument/2006/math">
                    <m:r>
                      <a:rPr lang="fr-FR" b="0" i="1" smtClean="0">
                        <a:latin typeface="Cambria Math"/>
                      </a:rPr>
                      <m:t>𝐼</m:t>
                    </m:r>
                    <m:r>
                      <a:rPr lang="fr-FR" b="0" i="1" smtClean="0">
                        <a:latin typeface="Cambria Math"/>
                        <a:ea typeface="Cambria Math"/>
                      </a:rPr>
                      <m:t>⊖</m:t>
                    </m:r>
                    <m:r>
                      <a:rPr lang="fr-FR" b="0" i="1" smtClean="0">
                        <a:latin typeface="Cambria Math"/>
                        <a:ea typeface="Cambria Math"/>
                      </a:rPr>
                      <m:t>𝐸</m:t>
                    </m:r>
                  </m:oMath>
                </a14:m>
                <a:r>
                  <a:rPr lang="fr-FR" dirty="0" smtClean="0"/>
                  <a:t> ?</a:t>
                </a:r>
                <a:endParaRPr lang="fr-FR" dirty="0"/>
              </a:p>
            </p:txBody>
          </p:sp>
        </mc:Choice>
        <mc:Fallback xmlns="">
          <p:sp>
            <p:nvSpPr>
              <p:cNvPr id="35" name="TextBox 34"/>
              <p:cNvSpPr txBox="1">
                <a:spLocks noRot="1" noChangeAspect="1" noMove="1" noResize="1" noEditPoints="1" noAdjustHandles="1" noChangeArrowheads="1" noChangeShapeType="1" noTextEdit="1"/>
              </p:cNvSpPr>
              <p:nvPr/>
            </p:nvSpPr>
            <p:spPr>
              <a:xfrm>
                <a:off x="5757514" y="1835991"/>
                <a:ext cx="1077539" cy="923330"/>
              </a:xfrm>
              <a:prstGeom prst="rect">
                <a:avLst/>
              </a:prstGeom>
              <a:blipFill rotWithShape="1">
                <a:blip r:embed="rId13"/>
                <a:stretch>
                  <a:fillRect l="-4520" t="-3947" r="-3955" b="-9211"/>
                </a:stretch>
              </a:blipFill>
            </p:spPr>
            <p:txBody>
              <a:bodyPr/>
              <a:lstStyle/>
              <a:p>
                <a:r>
                  <a:rPr lang="fr-FR">
                    <a:noFill/>
                  </a:rPr>
                  <a:t> </a:t>
                </a:r>
              </a:p>
            </p:txBody>
          </p:sp>
        </mc:Fallback>
      </mc:AlternateContent>
      <p:cxnSp>
        <p:nvCxnSpPr>
          <p:cNvPr id="36" name="Straight Arrow Connector 35"/>
          <p:cNvCxnSpPr/>
          <p:nvPr/>
        </p:nvCxnSpPr>
        <p:spPr>
          <a:xfrm>
            <a:off x="6693618" y="2052018"/>
            <a:ext cx="470671" cy="231750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1864386953"/>
              </p:ext>
            </p:extLst>
          </p:nvPr>
        </p:nvGraphicFramePr>
        <p:xfrm>
          <a:off x="822326" y="3492501"/>
          <a:ext cx="2459039" cy="2376488"/>
        </p:xfrm>
        <a:graphic>
          <a:graphicData uri="http://schemas.openxmlformats.org/presentationml/2006/ole">
            <mc:AlternateContent xmlns:mc="http://schemas.openxmlformats.org/markup-compatibility/2006">
              <mc:Choice xmlns:v="urn:schemas-microsoft-com:vml" Requires="v">
                <p:oleObj spid="_x0000_s8774" name="Worksheet" r:id="rId15" imgW="2009789" imgH="1943190" progId="Excel.Sheet.12">
                  <p:embed/>
                </p:oleObj>
              </mc:Choice>
              <mc:Fallback>
                <p:oleObj name="Worksheet" r:id="rId15" imgW="2009789" imgH="1943190" progId="Excel.Sheet.12">
                  <p:embed/>
                  <p:pic>
                    <p:nvPicPr>
                      <p:cNvPr id="0" name="Object 6"/>
                      <p:cNvPicPr>
                        <a:picLocks noChangeAspect="1" noChangeArrowheads="1"/>
                      </p:cNvPicPr>
                      <p:nvPr/>
                    </p:nvPicPr>
                    <p:blipFill>
                      <a:blip r:embed="rId16"/>
                      <a:srcRect/>
                      <a:stretch>
                        <a:fillRect/>
                      </a:stretch>
                    </p:blipFill>
                    <p:spPr bwMode="auto">
                      <a:xfrm>
                        <a:off x="822326" y="3492501"/>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2" name="Rectangle 41"/>
              <p:cNvSpPr/>
              <p:nvPr/>
            </p:nvSpPr>
            <p:spPr>
              <a:xfrm>
                <a:off x="1691680" y="5877272"/>
                <a:ext cx="8229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a:rPr>
                        <m:t>𝐼</m:t>
                      </m:r>
                      <m:r>
                        <a:rPr lang="fr-FR" i="1">
                          <a:latin typeface="Cambria Math"/>
                          <a:ea typeface="Cambria Math"/>
                        </a:rPr>
                        <m:t>⊖</m:t>
                      </m:r>
                      <m:r>
                        <a:rPr lang="fr-FR" i="1">
                          <a:latin typeface="Cambria Math"/>
                          <a:ea typeface="Cambria Math"/>
                        </a:rPr>
                        <m:t>𝐸</m:t>
                      </m:r>
                    </m:oMath>
                  </m:oMathPara>
                </a14:m>
                <a:endParaRPr lang="fr-FR" dirty="0"/>
              </a:p>
            </p:txBody>
          </p:sp>
        </mc:Choice>
        <mc:Fallback xmlns="">
          <p:sp>
            <p:nvSpPr>
              <p:cNvPr id="42" name="Rectangle 41"/>
              <p:cNvSpPr>
                <a:spLocks noRot="1" noChangeAspect="1" noMove="1" noResize="1" noEditPoints="1" noAdjustHandles="1" noChangeArrowheads="1" noChangeShapeType="1" noTextEdit="1"/>
              </p:cNvSpPr>
              <p:nvPr/>
            </p:nvSpPr>
            <p:spPr>
              <a:xfrm>
                <a:off x="1691680" y="5877272"/>
                <a:ext cx="822982" cy="369332"/>
              </a:xfrm>
              <a:prstGeom prst="rect">
                <a:avLst/>
              </a:prstGeom>
              <a:blipFill rotWithShape="1">
                <a:blip r:embed="rId17"/>
                <a:stretch>
                  <a:fillRect b="-1639"/>
                </a:stretch>
              </a:blipFill>
            </p:spPr>
            <p:txBody>
              <a:bodyPr/>
              <a:lstStyle/>
              <a:p>
                <a:r>
                  <a:rPr lang="fr-FR">
                    <a:noFill/>
                  </a:rPr>
                  <a:t> </a:t>
                </a:r>
              </a:p>
            </p:txBody>
          </p:sp>
        </mc:Fallback>
      </mc:AlternateContent>
    </p:spTree>
    <p:extLst>
      <p:ext uri="{BB962C8B-B14F-4D97-AF65-F5344CB8AC3E}">
        <p14:creationId xmlns:p14="http://schemas.microsoft.com/office/powerpoint/2010/main" val="60768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28</a:t>
            </a:fld>
            <a:endParaRPr lang="fr-FR" dirty="0"/>
          </a:p>
        </p:txBody>
      </p:sp>
      <p:sp>
        <p:nvSpPr>
          <p:cNvPr id="3" name="Text Placeholder 2"/>
          <p:cNvSpPr>
            <a:spLocks noGrp="1"/>
          </p:cNvSpPr>
          <p:nvPr>
            <p:ph type="body" sz="quarter" idx="13"/>
          </p:nvPr>
        </p:nvSpPr>
        <p:spPr/>
        <p:txBody>
          <a:bodyPr/>
          <a:lstStyle/>
          <a:p>
            <a:r>
              <a:rPr lang="fr-FR" u="sng" dirty="0" smtClean="0"/>
              <a:t>Exemple (</a:t>
            </a:r>
            <a:r>
              <a:rPr lang="fr-FR" u="sng" dirty="0" err="1" smtClean="0"/>
              <a:t>Matlab</a:t>
            </a:r>
            <a:r>
              <a:rPr lang="fr-FR" u="sng" dirty="0" smtClean="0"/>
              <a:t>) :</a:t>
            </a:r>
            <a:endParaRPr lang="fr-FR" u="sng" dirty="0"/>
          </a:p>
        </p:txBody>
      </p:sp>
      <p:sp>
        <p:nvSpPr>
          <p:cNvPr id="4" name="Text Placeholder 3"/>
          <p:cNvSpPr>
            <a:spLocks noGrp="1"/>
          </p:cNvSpPr>
          <p:nvPr>
            <p:ph type="body" sz="quarter" idx="14"/>
          </p:nvPr>
        </p:nvSpPr>
        <p:spPr>
          <a:xfrm>
            <a:off x="5292082" y="1341440"/>
            <a:ext cx="3601095" cy="2256531"/>
          </a:xfrm>
        </p:spPr>
        <p:txBody>
          <a:bodyPr/>
          <a:lstStyle/>
          <a:p>
            <a:r>
              <a:rPr lang="fr-FR" dirty="0"/>
              <a:t>Im = </a:t>
            </a:r>
            <a:r>
              <a:rPr lang="fr-FR" dirty="0" err="1"/>
              <a:t>imread</a:t>
            </a:r>
            <a:r>
              <a:rPr lang="fr-FR" dirty="0"/>
              <a:t>('</a:t>
            </a:r>
            <a:r>
              <a:rPr lang="fr-FR" dirty="0" err="1"/>
              <a:t>club.tif</a:t>
            </a:r>
            <a:r>
              <a:rPr lang="fr-FR" dirty="0" smtClean="0"/>
              <a:t>');</a:t>
            </a:r>
          </a:p>
          <a:p>
            <a:r>
              <a:rPr lang="fr-FR" dirty="0" smtClean="0"/>
              <a:t>Se1 </a:t>
            </a:r>
            <a:r>
              <a:rPr lang="fr-FR" dirty="0"/>
              <a:t>= </a:t>
            </a:r>
            <a:r>
              <a:rPr lang="fr-FR" dirty="0" err="1"/>
              <a:t>strel</a:t>
            </a:r>
            <a:r>
              <a:rPr lang="fr-FR" dirty="0"/>
              <a:t>('</a:t>
            </a:r>
            <a:r>
              <a:rPr lang="fr-FR" dirty="0" err="1"/>
              <a:t>disk</a:t>
            </a:r>
            <a:r>
              <a:rPr lang="fr-FR" dirty="0"/>
              <a:t>', 5, 0</a:t>
            </a:r>
            <a:r>
              <a:rPr lang="fr-FR" dirty="0" smtClean="0"/>
              <a:t>);</a:t>
            </a:r>
          </a:p>
          <a:p>
            <a:r>
              <a:rPr lang="fr-FR" dirty="0" smtClean="0"/>
              <a:t>ImageSE1 </a:t>
            </a:r>
            <a:r>
              <a:rPr lang="fr-FR" dirty="0"/>
              <a:t>= </a:t>
            </a:r>
            <a:r>
              <a:rPr lang="fr-FR" dirty="0" err="1" smtClean="0"/>
              <a:t>getnhood</a:t>
            </a:r>
            <a:r>
              <a:rPr lang="fr-FR" dirty="0" smtClean="0"/>
              <a:t>(Se1);</a:t>
            </a:r>
          </a:p>
          <a:p>
            <a:r>
              <a:rPr lang="fr-FR" dirty="0" smtClean="0"/>
              <a:t>Erosion1 </a:t>
            </a:r>
            <a:r>
              <a:rPr lang="fr-FR" dirty="0"/>
              <a:t>= </a:t>
            </a:r>
            <a:r>
              <a:rPr lang="fr-FR" dirty="0" err="1"/>
              <a:t>imerode</a:t>
            </a:r>
            <a:r>
              <a:rPr lang="fr-FR" dirty="0"/>
              <a:t>(Im, </a:t>
            </a:r>
            <a:r>
              <a:rPr lang="fr-FR" dirty="0" smtClean="0"/>
              <a:t>Se1);</a:t>
            </a:r>
            <a:endParaRPr lang="fr-FR" dirty="0"/>
          </a:p>
          <a:p>
            <a:r>
              <a:rPr lang="fr-FR" dirty="0" smtClean="0"/>
              <a:t>Se2 </a:t>
            </a:r>
            <a:r>
              <a:rPr lang="fr-FR" dirty="0"/>
              <a:t>= </a:t>
            </a:r>
            <a:r>
              <a:rPr lang="fr-FR" dirty="0" err="1"/>
              <a:t>strel</a:t>
            </a:r>
            <a:r>
              <a:rPr lang="fr-FR" dirty="0"/>
              <a:t>('</a:t>
            </a:r>
            <a:r>
              <a:rPr lang="fr-FR" dirty="0" err="1"/>
              <a:t>disk</a:t>
            </a:r>
            <a:r>
              <a:rPr lang="fr-FR" dirty="0"/>
              <a:t>', </a:t>
            </a:r>
            <a:r>
              <a:rPr lang="fr-FR" dirty="0" smtClean="0"/>
              <a:t>10, </a:t>
            </a:r>
            <a:r>
              <a:rPr lang="fr-FR" dirty="0"/>
              <a:t>0);</a:t>
            </a:r>
          </a:p>
          <a:p>
            <a:r>
              <a:rPr lang="fr-FR" dirty="0" smtClean="0"/>
              <a:t>ImageSE2 </a:t>
            </a:r>
            <a:r>
              <a:rPr lang="fr-FR" dirty="0"/>
              <a:t>= </a:t>
            </a:r>
            <a:r>
              <a:rPr lang="fr-FR" dirty="0" err="1" smtClean="0"/>
              <a:t>getnhood</a:t>
            </a:r>
            <a:r>
              <a:rPr lang="fr-FR" dirty="0" smtClean="0"/>
              <a:t>(Se2);</a:t>
            </a:r>
            <a:endParaRPr lang="fr-FR" dirty="0"/>
          </a:p>
          <a:p>
            <a:r>
              <a:rPr lang="fr-FR" dirty="0" smtClean="0"/>
              <a:t>Erosion2 </a:t>
            </a:r>
            <a:r>
              <a:rPr lang="fr-FR" dirty="0"/>
              <a:t>= </a:t>
            </a:r>
            <a:r>
              <a:rPr lang="fr-FR" dirty="0" err="1"/>
              <a:t>imerode</a:t>
            </a:r>
            <a:r>
              <a:rPr lang="fr-FR" dirty="0"/>
              <a:t>(Im, </a:t>
            </a:r>
            <a:r>
              <a:rPr lang="fr-FR" dirty="0" smtClean="0"/>
              <a:t>Se2);</a:t>
            </a:r>
            <a:endParaRPr lang="fr-FR" dirty="0"/>
          </a:p>
          <a:p>
            <a:endParaRPr lang="fr-FR" dirty="0"/>
          </a:p>
        </p:txBody>
      </p:sp>
      <p:pic>
        <p:nvPicPr>
          <p:cNvPr id="53256" name="Picture 8" descr="C:\Users\John\Enseignement\trunk\2012-2013\Master 2\Traitement Image\Cours Morpho\images\Results\001 - Exemple Erosion binaire\Ero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943" y="3769559"/>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C:\Users\John\Enseignement\trunk\2012-2013\Master 2\Traitement Image\Cours Morpho\images\Results\001 - Exemple Erosion binaire\Erosio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7" y="3769559"/>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C:\Users\John\Enseignement\trunk\2012-2013\Master 2\Traitement Image\Cours Morpho\images\Results\001 - Exemple Erosion binaire\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3761770"/>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C:\Users\John\Enseignement\trunk\2012-2013\Master 2\Traitement Image\Cours Morpho\images\Results\001 - Exemple Erosion binaire\S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409" y="218048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C:\Users\John\Enseignement\trunk\2012-2013\Master 2\Traitement Image\Cours Morpho\images\Results\001 - Exemple Erosion binaire\S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945" y="2132858"/>
            <a:ext cx="20002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12150" y="6337830"/>
            <a:ext cx="655007" cy="369332"/>
          </a:xfrm>
          <a:prstGeom prst="rect">
            <a:avLst/>
          </a:prstGeom>
          <a:noFill/>
        </p:spPr>
        <p:txBody>
          <a:bodyPr wrap="square" rtlCol="0">
            <a:spAutoFit/>
          </a:bodyPr>
          <a:lstStyle/>
          <a:p>
            <a:r>
              <a:rPr lang="fr-FR" dirty="0" smtClean="0"/>
              <a:t>Im</a:t>
            </a:r>
            <a:endParaRPr lang="fr-FR" dirty="0"/>
          </a:p>
        </p:txBody>
      </p:sp>
      <p:sp>
        <p:nvSpPr>
          <p:cNvPr id="22" name="TextBox 21"/>
          <p:cNvSpPr txBox="1"/>
          <p:nvPr/>
        </p:nvSpPr>
        <p:spPr>
          <a:xfrm>
            <a:off x="4166103" y="6337830"/>
            <a:ext cx="1468079" cy="369332"/>
          </a:xfrm>
          <a:prstGeom prst="rect">
            <a:avLst/>
          </a:prstGeom>
          <a:noFill/>
        </p:spPr>
        <p:txBody>
          <a:bodyPr wrap="square" rtlCol="0">
            <a:spAutoFit/>
          </a:bodyPr>
          <a:lstStyle/>
          <a:p>
            <a:r>
              <a:rPr lang="fr-FR" dirty="0" smtClean="0"/>
              <a:t>________</a:t>
            </a:r>
            <a:endParaRPr lang="fr-FR" dirty="0"/>
          </a:p>
        </p:txBody>
      </p:sp>
      <p:sp>
        <p:nvSpPr>
          <p:cNvPr id="23" name="TextBox 22"/>
          <p:cNvSpPr txBox="1"/>
          <p:nvPr/>
        </p:nvSpPr>
        <p:spPr>
          <a:xfrm>
            <a:off x="7164290" y="6337831"/>
            <a:ext cx="1468079" cy="369332"/>
          </a:xfrm>
          <a:prstGeom prst="rect">
            <a:avLst/>
          </a:prstGeom>
          <a:noFill/>
        </p:spPr>
        <p:txBody>
          <a:bodyPr wrap="square" rtlCol="0">
            <a:spAutoFit/>
          </a:bodyPr>
          <a:lstStyle/>
          <a:p>
            <a:r>
              <a:rPr lang="fr-FR" dirty="0" smtClean="0"/>
              <a:t>_________</a:t>
            </a:r>
            <a:endParaRPr lang="fr-FR" dirty="0"/>
          </a:p>
        </p:txBody>
      </p:sp>
      <p:sp>
        <p:nvSpPr>
          <p:cNvPr id="24" name="TextBox 23"/>
          <p:cNvSpPr txBox="1"/>
          <p:nvPr/>
        </p:nvSpPr>
        <p:spPr>
          <a:xfrm>
            <a:off x="620409" y="2286317"/>
            <a:ext cx="1044773" cy="369332"/>
          </a:xfrm>
          <a:prstGeom prst="rect">
            <a:avLst/>
          </a:prstGeom>
          <a:noFill/>
        </p:spPr>
        <p:txBody>
          <a:bodyPr wrap="none" rtlCol="0">
            <a:spAutoFit/>
          </a:bodyPr>
          <a:lstStyle/>
          <a:p>
            <a:r>
              <a:rPr lang="fr-FR" dirty="0" smtClean="0"/>
              <a:t>ImageSe1</a:t>
            </a:r>
            <a:endParaRPr lang="fr-FR" dirty="0"/>
          </a:p>
        </p:txBody>
      </p:sp>
      <p:sp>
        <p:nvSpPr>
          <p:cNvPr id="25" name="TextBox 24"/>
          <p:cNvSpPr txBox="1"/>
          <p:nvPr/>
        </p:nvSpPr>
        <p:spPr>
          <a:xfrm>
            <a:off x="2994569" y="2286317"/>
            <a:ext cx="1044773" cy="369332"/>
          </a:xfrm>
          <a:prstGeom prst="rect">
            <a:avLst/>
          </a:prstGeom>
          <a:noFill/>
        </p:spPr>
        <p:txBody>
          <a:bodyPr wrap="none" rtlCol="0">
            <a:spAutoFit/>
          </a:bodyPr>
          <a:lstStyle/>
          <a:p>
            <a:r>
              <a:rPr lang="fr-FR" dirty="0" smtClean="0"/>
              <a:t>ImageSe2</a:t>
            </a:r>
            <a:endParaRPr lang="fr-FR" dirty="0"/>
          </a:p>
        </p:txBody>
      </p:sp>
    </p:spTree>
    <p:extLst>
      <p:ext uri="{BB962C8B-B14F-4D97-AF65-F5344CB8AC3E}">
        <p14:creationId xmlns:p14="http://schemas.microsoft.com/office/powerpoint/2010/main" val="117503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29</a:t>
            </a:fld>
            <a:endParaRPr lang="fr-FR" dirty="0"/>
          </a:p>
        </p:txBody>
      </p:sp>
      <p:sp>
        <p:nvSpPr>
          <p:cNvPr id="3" name="Text Placeholder 2"/>
          <p:cNvSpPr>
            <a:spLocks noGrp="1"/>
          </p:cNvSpPr>
          <p:nvPr>
            <p:ph type="body" sz="quarter" idx="13"/>
          </p:nvPr>
        </p:nvSpPr>
        <p:spPr/>
        <p:txBody>
          <a:bodyPr/>
          <a:lstStyle/>
          <a:p>
            <a:r>
              <a:rPr lang="fr-FR" dirty="0"/>
              <a:t>L’érosion d’une image </a:t>
            </a:r>
            <a:r>
              <a:rPr lang="fr-FR" i="1" dirty="0"/>
              <a:t>I</a:t>
            </a:r>
            <a:r>
              <a:rPr lang="fr-FR" dirty="0"/>
              <a:t> par un élément structurant </a:t>
            </a:r>
            <a:r>
              <a:rPr lang="fr-FR" i="1" dirty="0"/>
              <a:t>E</a:t>
            </a:r>
            <a:r>
              <a:rPr lang="fr-FR" dirty="0"/>
              <a:t> consiste à ne conserver que les points x </a:t>
            </a:r>
            <a:r>
              <a:rPr lang="fr-FR" dirty="0" smtClean="0"/>
              <a:t>de l’espace </a:t>
            </a:r>
            <a:r>
              <a:rPr lang="fr-FR" dirty="0"/>
              <a:t>tels que l’élément </a:t>
            </a:r>
            <a:r>
              <a:rPr lang="fr-FR" i="1" dirty="0"/>
              <a:t>E</a:t>
            </a:r>
            <a:r>
              <a:rPr lang="fr-FR" dirty="0"/>
              <a:t>, une fois </a:t>
            </a:r>
            <a:r>
              <a:rPr lang="fr-FR" dirty="0" smtClean="0"/>
              <a:t>placé </a:t>
            </a:r>
            <a:r>
              <a:rPr lang="fr-FR" dirty="0"/>
              <a:t>sur x, s’encastre </a:t>
            </a:r>
            <a:r>
              <a:rPr lang="fr-FR" dirty="0" smtClean="0"/>
              <a:t>totalement à </a:t>
            </a:r>
            <a:r>
              <a:rPr lang="fr-FR" dirty="0"/>
              <a:t>l’intérieur de </a:t>
            </a:r>
            <a:r>
              <a:rPr lang="fr-FR" i="1" dirty="0"/>
              <a:t>I</a:t>
            </a:r>
            <a:r>
              <a:rPr lang="fr-FR" dirty="0"/>
              <a:t>.</a:t>
            </a:r>
          </a:p>
          <a:p>
            <a:endParaRPr lang="fr-FR" dirty="0"/>
          </a:p>
        </p:txBody>
      </p:sp>
    </p:spTree>
    <p:extLst>
      <p:ext uri="{BB962C8B-B14F-4D97-AF65-F5344CB8AC3E}">
        <p14:creationId xmlns:p14="http://schemas.microsoft.com/office/powerpoint/2010/main" val="137639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fr-FR" dirty="0" smtClean="0"/>
              <a:t>Introduction</a:t>
            </a:r>
            <a:endParaRPr lang="fr-FR" dirty="0"/>
          </a:p>
        </p:txBody>
      </p:sp>
      <p:sp>
        <p:nvSpPr>
          <p:cNvPr id="14" name="Text Placeholder 13"/>
          <p:cNvSpPr>
            <a:spLocks noGrp="1"/>
          </p:cNvSpPr>
          <p:nvPr>
            <p:ph type="body" sz="quarter" idx="14"/>
          </p:nvPr>
        </p:nvSpPr>
        <p:spPr/>
        <p:txBody>
          <a:bodyPr/>
          <a:lstStyle/>
          <a:p>
            <a:r>
              <a:rPr lang="fr-FR" dirty="0" smtClean="0"/>
              <a:t>1</a:t>
            </a:r>
            <a:endParaRPr lang="fr-FR" dirty="0"/>
          </a:p>
        </p:txBody>
      </p:sp>
    </p:spTree>
    <p:extLst>
      <p:ext uri="{BB962C8B-B14F-4D97-AF65-F5344CB8AC3E}">
        <p14:creationId xmlns:p14="http://schemas.microsoft.com/office/powerpoint/2010/main" val="228421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30</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dirty="0" smtClean="0"/>
                  <a:t>Exercice : Calculer </a:t>
                </a:r>
                <a14:m>
                  <m:oMath xmlns:m="http://schemas.openxmlformats.org/officeDocument/2006/math">
                    <m:r>
                      <a:rPr lang="fr-FR" i="1">
                        <a:latin typeface="Cambria Math"/>
                      </a:rPr>
                      <m:t>𝐼</m:t>
                    </m:r>
                    <m:r>
                      <a:rPr lang="fr-FR" i="1">
                        <a:latin typeface="Cambria Math"/>
                        <a:ea typeface="Cambria Math"/>
                      </a:rPr>
                      <m:t>⊖</m:t>
                    </m:r>
                    <m:r>
                      <a:rPr lang="fr-FR" i="1">
                        <a:latin typeface="Cambria Math"/>
                        <a:ea typeface="Cambria Math"/>
                      </a:rPr>
                      <m:t>𝐸</m:t>
                    </m:r>
                  </m:oMath>
                </a14:m>
                <a:endParaRPr lang="fr-FR" dirty="0"/>
              </a:p>
              <a:p>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943291480"/>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9861"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6"/>
            <a:ext cx="330540" cy="400110"/>
          </a:xfrm>
          <a:prstGeom prst="rect">
            <a:avLst/>
          </a:prstGeom>
          <a:noFill/>
        </p:spPr>
        <p:txBody>
          <a:bodyPr wrap="none" rtlCol="0">
            <a:spAutoFit/>
          </a:bodyPr>
          <a:lstStyle/>
          <a:p>
            <a:r>
              <a:rPr lang="fr-FR" sz="2000" i="1" dirty="0" smtClean="0"/>
              <a:t>E</a:t>
            </a:r>
            <a:endParaRPr lang="fr-FR" sz="20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2410335803"/>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9862"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4"/>
            <a:ext cx="272832" cy="400110"/>
          </a:xfrm>
          <a:prstGeom prst="rect">
            <a:avLst/>
          </a:prstGeom>
        </p:spPr>
        <p:txBody>
          <a:bodyPr wrap="none">
            <a:spAutoFit/>
          </a:bodyPr>
          <a:lstStyle/>
          <a:p>
            <a:r>
              <a:rPr lang="fr-FR" sz="2000" i="1" dirty="0" smtClean="0"/>
              <a:t>I</a:t>
            </a:r>
            <a:endParaRPr lang="fr-FR" sz="20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3209493743"/>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9863" name="Worksheet" r:id="rId12" imgW="2009789" imgH="1943190" progId="Excel.Sheet.12">
                  <p:embed/>
                </p:oleObj>
              </mc:Choice>
              <mc:Fallback>
                <p:oleObj name="Worksheet" r:id="rId12" imgW="2009789" imgH="1943190" progId="Excel.Sheet.12">
                  <p:embed/>
                  <p:pic>
                    <p:nvPicPr>
                      <p:cNvPr id="0" name=""/>
                      <p:cNvPicPr>
                        <a:picLocks noChangeAspect="1" noChangeArrowheads="1"/>
                      </p:cNvPicPr>
                      <p:nvPr/>
                    </p:nvPicPr>
                    <p:blipFill>
                      <a:blip r:embed="rId13"/>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Rectangle 29"/>
              <p:cNvSpPr/>
              <p:nvPr/>
            </p:nvSpPr>
            <p:spPr>
              <a:xfrm>
                <a:off x="6948265" y="4487658"/>
                <a:ext cx="89389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a:latin typeface="Cambria Math"/>
                        </a:rPr>
                        <m:t>𝐼</m:t>
                      </m:r>
                      <m:r>
                        <a:rPr lang="fr-FR" sz="2000" i="1">
                          <a:latin typeface="Cambria Math"/>
                          <a:ea typeface="Cambria Math"/>
                        </a:rPr>
                        <m:t>⊖</m:t>
                      </m:r>
                      <m:r>
                        <a:rPr lang="fr-FR" sz="2000" i="1">
                          <a:latin typeface="Cambria Math"/>
                          <a:ea typeface="Cambria Math"/>
                        </a:rPr>
                        <m:t>𝐸</m:t>
                      </m:r>
                    </m:oMath>
                  </m:oMathPara>
                </a14:m>
                <a:endParaRPr lang="fr-FR" sz="2000" dirty="0"/>
              </a:p>
            </p:txBody>
          </p:sp>
        </mc:Choice>
        <mc:Fallback xmlns="">
          <p:sp>
            <p:nvSpPr>
              <p:cNvPr id="30" name="Rectangle 29"/>
              <p:cNvSpPr>
                <a:spLocks noRot="1" noChangeAspect="1" noMove="1" noResize="1" noEditPoints="1" noAdjustHandles="1" noChangeArrowheads="1" noChangeShapeType="1" noTextEdit="1"/>
              </p:cNvSpPr>
              <p:nvPr/>
            </p:nvSpPr>
            <p:spPr>
              <a:xfrm>
                <a:off x="6948264" y="4487658"/>
                <a:ext cx="893898" cy="400110"/>
              </a:xfrm>
              <a:prstGeom prst="rect">
                <a:avLst/>
              </a:prstGeom>
              <a:blipFill rotWithShape="1">
                <a:blip r:embed="rId14"/>
                <a:stretch>
                  <a:fillRect b="-4545"/>
                </a:stretch>
              </a:blipFill>
            </p:spPr>
            <p:txBody>
              <a:bodyPr/>
              <a:lstStyle/>
              <a:p>
                <a:r>
                  <a:rPr lang="fr-FR">
                    <a:noFill/>
                  </a:rPr>
                  <a:t> </a:t>
                </a:r>
              </a:p>
            </p:txBody>
          </p:sp>
        </mc:Fallback>
      </mc:AlternateContent>
      <p:sp>
        <p:nvSpPr>
          <p:cNvPr id="4" name="TextBox 3"/>
          <p:cNvSpPr txBox="1"/>
          <p:nvPr/>
        </p:nvSpPr>
        <p:spPr>
          <a:xfrm>
            <a:off x="467545" y="4976009"/>
            <a:ext cx="8280919" cy="1600438"/>
          </a:xfrm>
          <a:prstGeom prst="rect">
            <a:avLst/>
          </a:prstGeom>
          <a:noFill/>
        </p:spPr>
        <p:txBody>
          <a:bodyPr wrap="square" rtlCol="0">
            <a:spAutoFit/>
          </a:bodyPr>
          <a:lstStyle/>
          <a:p>
            <a:r>
              <a:rPr lang="fr-FR" sz="2000" i="1" dirty="0" smtClean="0"/>
              <a:t>E</a:t>
            </a:r>
            <a:r>
              <a:rPr lang="fr-FR" sz="2000" dirty="0" smtClean="0"/>
              <a:t> consiste à observer les 4-voisins d’un point. ___________________________</a:t>
            </a:r>
          </a:p>
          <a:p>
            <a:r>
              <a:rPr lang="fr-FR" sz="2000" dirty="0" smtClean="0"/>
              <a:t>_______________________________________________________________</a:t>
            </a:r>
          </a:p>
          <a:p>
            <a:endParaRPr lang="fr-FR" dirty="0" smtClean="0"/>
          </a:p>
          <a:p>
            <a:r>
              <a:rPr lang="fr-FR" sz="2000" dirty="0" smtClean="0"/>
              <a:t>En érodant </a:t>
            </a:r>
            <a:r>
              <a:rPr lang="fr-FR" sz="2000" i="1" dirty="0" smtClean="0"/>
              <a:t>I</a:t>
            </a:r>
            <a:r>
              <a:rPr lang="fr-FR" sz="2000" dirty="0" smtClean="0"/>
              <a:t> par </a:t>
            </a:r>
            <a:r>
              <a:rPr lang="fr-FR" sz="2000" i="1" dirty="0" smtClean="0"/>
              <a:t>E</a:t>
            </a:r>
            <a:r>
              <a:rPr lang="fr-FR" sz="2000" dirty="0" smtClean="0"/>
              <a:t>, on supprime donc _________________________________</a:t>
            </a:r>
          </a:p>
          <a:p>
            <a:r>
              <a:rPr lang="fr-FR" sz="2000" dirty="0" smtClean="0"/>
              <a:t>______________________________________________________________.</a:t>
            </a:r>
            <a:endParaRPr lang="fr-FR"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2880267477"/>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9864" name="Worksheet" r:id="rId16" imgW="2009789" imgH="1943190" progId="Excel.Sheet.12">
                  <p:embed/>
                </p:oleObj>
              </mc:Choice>
              <mc:Fallback>
                <p:oleObj name="Worksheet" r:id="rId16" imgW="2009789" imgH="1943190" progId="Excel.Sheet.12">
                  <p:embed/>
                  <p:pic>
                    <p:nvPicPr>
                      <p:cNvPr id="0" name="Object 28"/>
                      <p:cNvPicPr>
                        <a:picLocks noChangeAspect="1" noChangeArrowheads="1"/>
                      </p:cNvPicPr>
                      <p:nvPr/>
                    </p:nvPicPr>
                    <p:blipFill>
                      <a:blip r:embed="rId17"/>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2285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31</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dirty="0" smtClean="0"/>
                  <a:t>Exercice : Calculer </a:t>
                </a:r>
                <a14:m>
                  <m:oMath xmlns:m="http://schemas.openxmlformats.org/officeDocument/2006/math">
                    <m:r>
                      <a:rPr lang="fr-FR" i="1">
                        <a:latin typeface="Cambria Math"/>
                      </a:rPr>
                      <m:t>𝐼</m:t>
                    </m:r>
                    <m:r>
                      <a:rPr lang="fr-FR" i="1">
                        <a:latin typeface="Cambria Math"/>
                        <a:ea typeface="Cambria Math"/>
                      </a:rPr>
                      <m:t>⊖</m:t>
                    </m:r>
                    <m:r>
                      <a:rPr lang="fr-FR" i="1">
                        <a:latin typeface="Cambria Math"/>
                        <a:ea typeface="Cambria Math"/>
                      </a:rPr>
                      <m:t>𝐸</m:t>
                    </m:r>
                  </m:oMath>
                </a14:m>
                <a:endParaRPr lang="fr-FR" dirty="0"/>
              </a:p>
              <a:p>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063797519"/>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56610"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6"/>
            <a:ext cx="330540" cy="400110"/>
          </a:xfrm>
          <a:prstGeom prst="rect">
            <a:avLst/>
          </a:prstGeom>
          <a:noFill/>
        </p:spPr>
        <p:txBody>
          <a:bodyPr wrap="none" rtlCol="0">
            <a:spAutoFit/>
          </a:bodyPr>
          <a:lstStyle/>
          <a:p>
            <a:r>
              <a:rPr lang="fr-FR" sz="2000" i="1" dirty="0" smtClean="0"/>
              <a:t>E</a:t>
            </a:r>
            <a:endParaRPr lang="fr-FR" sz="20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3382132976"/>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56611"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4"/>
            <a:ext cx="272832" cy="400110"/>
          </a:xfrm>
          <a:prstGeom prst="rect">
            <a:avLst/>
          </a:prstGeom>
        </p:spPr>
        <p:txBody>
          <a:bodyPr wrap="none">
            <a:spAutoFit/>
          </a:bodyPr>
          <a:lstStyle/>
          <a:p>
            <a:r>
              <a:rPr lang="fr-FR" sz="2000" i="1" dirty="0" smtClean="0"/>
              <a:t>I</a:t>
            </a:r>
            <a:endParaRPr lang="fr-FR" sz="20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2625865898"/>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56612" name="Worksheet" r:id="rId12" imgW="2009789" imgH="1943190" progId="Excel.Sheet.12">
                  <p:embed/>
                </p:oleObj>
              </mc:Choice>
              <mc:Fallback>
                <p:oleObj name="Worksheet" r:id="rId12" imgW="2009789" imgH="1943190" progId="Excel.Sheet.12">
                  <p:embed/>
                  <p:pic>
                    <p:nvPicPr>
                      <p:cNvPr id="0" name=""/>
                      <p:cNvPicPr>
                        <a:picLocks noChangeAspect="1" noChangeArrowheads="1"/>
                      </p:cNvPicPr>
                      <p:nvPr/>
                    </p:nvPicPr>
                    <p:blipFill>
                      <a:blip r:embed="rId13"/>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Rectangle 29"/>
              <p:cNvSpPr/>
              <p:nvPr/>
            </p:nvSpPr>
            <p:spPr>
              <a:xfrm>
                <a:off x="6948265" y="4487658"/>
                <a:ext cx="89389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a:latin typeface="Cambria Math"/>
                        </a:rPr>
                        <m:t>𝐼</m:t>
                      </m:r>
                      <m:r>
                        <a:rPr lang="fr-FR" sz="2000" i="1">
                          <a:latin typeface="Cambria Math"/>
                          <a:ea typeface="Cambria Math"/>
                        </a:rPr>
                        <m:t>⊖</m:t>
                      </m:r>
                      <m:r>
                        <a:rPr lang="fr-FR" sz="2000" i="1">
                          <a:latin typeface="Cambria Math"/>
                          <a:ea typeface="Cambria Math"/>
                        </a:rPr>
                        <m:t>𝐸</m:t>
                      </m:r>
                    </m:oMath>
                  </m:oMathPara>
                </a14:m>
                <a:endParaRPr lang="fr-FR" sz="2000" dirty="0"/>
              </a:p>
            </p:txBody>
          </p:sp>
        </mc:Choice>
        <mc:Fallback xmlns="">
          <p:sp>
            <p:nvSpPr>
              <p:cNvPr id="30" name="Rectangle 29"/>
              <p:cNvSpPr>
                <a:spLocks noRot="1" noChangeAspect="1" noMove="1" noResize="1" noEditPoints="1" noAdjustHandles="1" noChangeArrowheads="1" noChangeShapeType="1" noTextEdit="1"/>
              </p:cNvSpPr>
              <p:nvPr/>
            </p:nvSpPr>
            <p:spPr>
              <a:xfrm>
                <a:off x="6948264" y="4487658"/>
                <a:ext cx="893898" cy="400110"/>
              </a:xfrm>
              <a:prstGeom prst="rect">
                <a:avLst/>
              </a:prstGeom>
              <a:blipFill rotWithShape="1">
                <a:blip r:embed="rId14"/>
                <a:stretch>
                  <a:fillRect b="-4545"/>
                </a:stretch>
              </a:blipFill>
            </p:spPr>
            <p:txBody>
              <a:bodyPr/>
              <a:lstStyle/>
              <a:p>
                <a:r>
                  <a:rPr lang="fr-FR">
                    <a:noFill/>
                  </a:rPr>
                  <a:t> </a:t>
                </a:r>
              </a:p>
            </p:txBody>
          </p:sp>
        </mc:Fallback>
      </mc:AlternateContent>
      <p:sp>
        <p:nvSpPr>
          <p:cNvPr id="4" name="TextBox 3"/>
          <p:cNvSpPr txBox="1"/>
          <p:nvPr/>
        </p:nvSpPr>
        <p:spPr>
          <a:xfrm>
            <a:off x="467545" y="4976008"/>
            <a:ext cx="8280919" cy="1631216"/>
          </a:xfrm>
          <a:prstGeom prst="rect">
            <a:avLst/>
          </a:prstGeom>
          <a:noFill/>
        </p:spPr>
        <p:txBody>
          <a:bodyPr wrap="square" rtlCol="0">
            <a:spAutoFit/>
          </a:bodyPr>
          <a:lstStyle/>
          <a:p>
            <a:r>
              <a:rPr lang="fr-FR" sz="2000" i="1" dirty="0" smtClean="0"/>
              <a:t>E</a:t>
            </a:r>
            <a:r>
              <a:rPr lang="fr-FR" sz="2000" dirty="0" smtClean="0"/>
              <a:t> consiste à observer les 8-voisins d’un point. ___________________________</a:t>
            </a:r>
          </a:p>
          <a:p>
            <a:r>
              <a:rPr lang="fr-FR" sz="2000" dirty="0" smtClean="0"/>
              <a:t>_______________________________________________________________</a:t>
            </a:r>
          </a:p>
          <a:p>
            <a:endParaRPr lang="fr-FR" sz="2000" dirty="0" smtClean="0"/>
          </a:p>
          <a:p>
            <a:r>
              <a:rPr lang="fr-FR" sz="2000" dirty="0" smtClean="0"/>
              <a:t>En érodant </a:t>
            </a:r>
            <a:r>
              <a:rPr lang="fr-FR" sz="2000" i="1" dirty="0" smtClean="0"/>
              <a:t>I</a:t>
            </a:r>
            <a:r>
              <a:rPr lang="fr-FR" sz="2000" dirty="0" smtClean="0"/>
              <a:t> par </a:t>
            </a:r>
            <a:r>
              <a:rPr lang="fr-FR" sz="2000" i="1" dirty="0" smtClean="0"/>
              <a:t>E</a:t>
            </a:r>
            <a:r>
              <a:rPr lang="fr-FR" sz="2000" dirty="0" smtClean="0"/>
              <a:t>, on supprime donc _________________________________</a:t>
            </a:r>
          </a:p>
          <a:p>
            <a:r>
              <a:rPr lang="fr-FR" sz="2000" dirty="0" smtClean="0"/>
              <a:t>_______________________________________________________________</a:t>
            </a:r>
            <a:endParaRPr lang="fr-FR"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1464955217"/>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56613" name="Worksheet" r:id="rId16" imgW="2009789" imgH="1943190" progId="Excel.Sheet.12">
                  <p:embed/>
                </p:oleObj>
              </mc:Choice>
              <mc:Fallback>
                <p:oleObj name="Worksheet" r:id="rId16" imgW="2009789" imgH="1943190" progId="Excel.Sheet.12">
                  <p:embed/>
                  <p:pic>
                    <p:nvPicPr>
                      <p:cNvPr id="0" name=""/>
                      <p:cNvPicPr>
                        <a:picLocks noChangeAspect="1" noChangeArrowheads="1"/>
                      </p:cNvPicPr>
                      <p:nvPr/>
                    </p:nvPicPr>
                    <p:blipFill>
                      <a:blip r:embed="rId17"/>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63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Erosion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32</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dirty="0" smtClean="0"/>
                  <a:t>Question : Est-ce que </a:t>
                </a:r>
                <a14:m>
                  <m:oMath xmlns:m="http://schemas.openxmlformats.org/officeDocument/2006/math">
                    <m:d>
                      <m:dPr>
                        <m:ctrlPr>
                          <a:rPr lang="fr-FR" b="0" i="1" smtClean="0">
                            <a:latin typeface="Cambria Math"/>
                          </a:rPr>
                        </m:ctrlPr>
                      </m:dPr>
                      <m:e>
                        <m:r>
                          <a:rPr lang="fr-FR" i="1">
                            <a:latin typeface="Cambria Math"/>
                          </a:rPr>
                          <m:t>𝐼</m:t>
                        </m:r>
                        <m:r>
                          <a:rPr lang="fr-FR" i="1">
                            <a:latin typeface="Cambria Math"/>
                            <a:ea typeface="Cambria Math"/>
                          </a:rPr>
                          <m:t>⊖</m:t>
                        </m:r>
                        <m:r>
                          <a:rPr lang="fr-FR" i="1">
                            <a:latin typeface="Cambria Math"/>
                            <a:ea typeface="Cambria Math"/>
                          </a:rPr>
                          <m:t>𝐸</m:t>
                        </m:r>
                      </m:e>
                    </m:d>
                    <m:r>
                      <a:rPr lang="fr-FR" b="0" i="1" smtClean="0">
                        <a:latin typeface="Cambria Math"/>
                        <a:ea typeface="Cambria Math"/>
                      </a:rPr>
                      <m:t>⊆</m:t>
                    </m:r>
                    <m:r>
                      <a:rPr lang="fr-FR" b="0" i="1" smtClean="0">
                        <a:latin typeface="Cambria Math"/>
                        <a:ea typeface="Cambria Math"/>
                      </a:rPr>
                      <m:t>𝐼</m:t>
                    </m:r>
                  </m:oMath>
                </a14:m>
                <a:r>
                  <a:rPr lang="fr-FR" dirty="0" smtClean="0"/>
                  <a:t> ?</a:t>
                </a:r>
                <a:endParaRPr lang="fr-FR" dirty="0"/>
              </a:p>
              <a:p>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812137975"/>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57634"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6"/>
            <a:ext cx="330540" cy="400110"/>
          </a:xfrm>
          <a:prstGeom prst="rect">
            <a:avLst/>
          </a:prstGeom>
          <a:noFill/>
        </p:spPr>
        <p:txBody>
          <a:bodyPr wrap="none" rtlCol="0">
            <a:spAutoFit/>
          </a:bodyPr>
          <a:lstStyle/>
          <a:p>
            <a:r>
              <a:rPr lang="fr-FR" sz="2000" i="1" dirty="0" smtClean="0"/>
              <a:t>E</a:t>
            </a:r>
            <a:endParaRPr lang="fr-FR" sz="20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416713467"/>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57635"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4"/>
            <a:ext cx="272832" cy="400110"/>
          </a:xfrm>
          <a:prstGeom prst="rect">
            <a:avLst/>
          </a:prstGeom>
        </p:spPr>
        <p:txBody>
          <a:bodyPr wrap="none">
            <a:spAutoFit/>
          </a:bodyPr>
          <a:lstStyle/>
          <a:p>
            <a:r>
              <a:rPr lang="fr-FR" sz="2000" i="1" dirty="0" smtClean="0"/>
              <a:t>I</a:t>
            </a:r>
            <a:endParaRPr lang="fr-FR" sz="20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1755284369"/>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57636" name="Worksheet" r:id="rId12" imgW="2009789" imgH="1943190" progId="Excel.Sheet.12">
                  <p:embed/>
                </p:oleObj>
              </mc:Choice>
              <mc:Fallback>
                <p:oleObj name="Worksheet" r:id="rId12" imgW="2009789" imgH="1943190" progId="Excel.Sheet.12">
                  <p:embed/>
                  <p:pic>
                    <p:nvPicPr>
                      <p:cNvPr id="0" name=""/>
                      <p:cNvPicPr>
                        <a:picLocks noChangeAspect="1" noChangeArrowheads="1"/>
                      </p:cNvPicPr>
                      <p:nvPr/>
                    </p:nvPicPr>
                    <p:blipFill>
                      <a:blip r:embed="rId13"/>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Rectangle 29"/>
              <p:cNvSpPr/>
              <p:nvPr/>
            </p:nvSpPr>
            <p:spPr>
              <a:xfrm>
                <a:off x="6588225" y="4487658"/>
                <a:ext cx="16023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m:t>
                      </m:r>
                      <m:r>
                        <a:rPr lang="fr-FR" sz="2000" i="1" smtClean="0">
                          <a:latin typeface="Cambria Math"/>
                        </a:rPr>
                        <m:t>𝐼</m:t>
                      </m:r>
                      <m:r>
                        <a:rPr lang="fr-FR" sz="2000" i="1">
                          <a:latin typeface="Cambria Math"/>
                          <a:ea typeface="Cambria Math"/>
                        </a:rPr>
                        <m:t>⊖</m:t>
                      </m:r>
                      <m:r>
                        <a:rPr lang="fr-FR" sz="2000" i="1">
                          <a:latin typeface="Cambria Math"/>
                          <a:ea typeface="Cambria Math"/>
                        </a:rPr>
                        <m:t>𝐸</m:t>
                      </m:r>
                      <m:r>
                        <a:rPr lang="fr-FR" sz="2000" b="0" i="1" smtClean="0">
                          <a:latin typeface="Cambria Math"/>
                          <a:ea typeface="Cambria Math"/>
                        </a:rPr>
                        <m:t>)⊈</m:t>
                      </m:r>
                      <m:r>
                        <a:rPr lang="fr-FR" sz="2000" b="0" i="1" smtClean="0">
                          <a:latin typeface="Cambria Math"/>
                          <a:ea typeface="Cambria Math"/>
                        </a:rPr>
                        <m:t>𝐼</m:t>
                      </m:r>
                      <m:r>
                        <a:rPr lang="fr-FR" sz="2000" b="0" i="1" smtClean="0">
                          <a:latin typeface="Cambria Math"/>
                          <a:ea typeface="Cambria Math"/>
                        </a:rPr>
                        <m:t> </m:t>
                      </m:r>
                    </m:oMath>
                  </m:oMathPara>
                </a14:m>
                <a:endParaRPr lang="fr-FR" sz="2000" dirty="0"/>
              </a:p>
            </p:txBody>
          </p:sp>
        </mc:Choice>
        <mc:Fallback xmlns="">
          <p:sp>
            <p:nvSpPr>
              <p:cNvPr id="30" name="Rectangle 29"/>
              <p:cNvSpPr>
                <a:spLocks noRot="1" noChangeAspect="1" noMove="1" noResize="1" noEditPoints="1" noAdjustHandles="1" noChangeArrowheads="1" noChangeShapeType="1" noTextEdit="1"/>
              </p:cNvSpPr>
              <p:nvPr/>
            </p:nvSpPr>
            <p:spPr>
              <a:xfrm>
                <a:off x="6588224" y="4487658"/>
                <a:ext cx="1602362" cy="400110"/>
              </a:xfrm>
              <a:prstGeom prst="rect">
                <a:avLst/>
              </a:prstGeom>
              <a:blipFill rotWithShape="1">
                <a:blip r:embed="rId14"/>
                <a:stretch>
                  <a:fillRect b="-10606"/>
                </a:stretch>
              </a:blipFill>
            </p:spPr>
            <p:txBody>
              <a:bodyPr/>
              <a:lstStyle/>
              <a:p>
                <a:r>
                  <a:rPr lang="fr-FR">
                    <a:noFill/>
                  </a:rPr>
                  <a:t> </a:t>
                </a:r>
              </a:p>
            </p:txBody>
          </p:sp>
        </mc:Fallback>
      </mc:AlternateContent>
      <p:sp>
        <p:nvSpPr>
          <p:cNvPr id="4" name="TextBox 3"/>
          <p:cNvSpPr txBox="1"/>
          <p:nvPr/>
        </p:nvSpPr>
        <p:spPr>
          <a:xfrm>
            <a:off x="467545" y="5301211"/>
            <a:ext cx="8280919" cy="830997"/>
          </a:xfrm>
          <a:prstGeom prst="rect">
            <a:avLst/>
          </a:prstGeom>
          <a:noFill/>
        </p:spPr>
        <p:txBody>
          <a:bodyPr wrap="square" rtlCol="0">
            <a:spAutoFit/>
          </a:bodyPr>
          <a:lstStyle/>
          <a:p>
            <a:r>
              <a:rPr lang="fr-FR" sz="2400" dirty="0" smtClean="0"/>
              <a:t>Lorsque </a:t>
            </a:r>
            <a:r>
              <a:rPr lang="fr-FR" sz="2400" i="1" dirty="0" smtClean="0"/>
              <a:t>E</a:t>
            </a:r>
            <a:r>
              <a:rPr lang="fr-FR" sz="2400" dirty="0" smtClean="0"/>
              <a:t> ne contient pas l’origine, alors l’érodé de </a:t>
            </a:r>
            <a:r>
              <a:rPr lang="fr-FR" sz="2400" i="1" dirty="0" smtClean="0"/>
              <a:t>I </a:t>
            </a:r>
            <a:r>
              <a:rPr lang="fr-FR" sz="2400" dirty="0" smtClean="0"/>
              <a:t>par </a:t>
            </a:r>
            <a:r>
              <a:rPr lang="fr-FR" sz="2400" i="1" dirty="0" smtClean="0"/>
              <a:t>E </a:t>
            </a:r>
            <a:r>
              <a:rPr lang="fr-FR" sz="2400" dirty="0" smtClean="0"/>
              <a:t>pourrait ne pas être contenu dans </a:t>
            </a:r>
            <a:r>
              <a:rPr lang="fr-FR" sz="2400" i="1" dirty="0" smtClean="0"/>
              <a:t>I.</a:t>
            </a:r>
            <a:endParaRPr lang="fr-FR"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278418570"/>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57637" name="Worksheet" r:id="rId16" imgW="2009789" imgH="1943190" progId="Excel.Sheet.12">
                  <p:embed/>
                </p:oleObj>
              </mc:Choice>
              <mc:Fallback>
                <p:oleObj name="Worksheet" r:id="rId16" imgW="2009789" imgH="1943190" progId="Excel.Sheet.12">
                  <p:embed/>
                  <p:pic>
                    <p:nvPicPr>
                      <p:cNvPr id="0" name=""/>
                      <p:cNvPicPr>
                        <a:picLocks noChangeAspect="1" noChangeArrowheads="1"/>
                      </p:cNvPicPr>
                      <p:nvPr/>
                    </p:nvPicPr>
                    <p:blipFill>
                      <a:blip r:embed="rId17"/>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506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La dilatation binaire</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
        <p:nvSpPr>
          <p:cNvPr id="3" name="Date Placeholder 2"/>
          <p:cNvSpPr>
            <a:spLocks noGrp="1"/>
          </p:cNvSpPr>
          <p:nvPr>
            <p:ph type="dt" sz="half" idx="4294967295"/>
          </p:nvPr>
        </p:nvSpPr>
        <p:spPr>
          <a:xfrm>
            <a:off x="0" y="6524628"/>
            <a:ext cx="2133600" cy="288925"/>
          </a:xfrm>
          <a:prstGeom prst="rect">
            <a:avLst/>
          </a:prstGeom>
        </p:spPr>
        <p:txBody>
          <a:bodyPr/>
          <a:lstStyle/>
          <a:p>
            <a:r>
              <a:rPr lang="fr-FR" smtClean="0"/>
              <a:t>Décembre 2012</a:t>
            </a:r>
            <a:endParaRPr lang="fr-FR" dirty="0"/>
          </a:p>
        </p:txBody>
      </p:sp>
      <p:sp>
        <p:nvSpPr>
          <p:cNvPr id="4" name="Footer Placeholder 3"/>
          <p:cNvSpPr>
            <a:spLocks noGrp="1"/>
          </p:cNvSpPr>
          <p:nvPr>
            <p:ph type="ftr" sz="quarter" idx="4294967295"/>
          </p:nvPr>
        </p:nvSpPr>
        <p:spPr>
          <a:xfrm>
            <a:off x="0" y="6524628"/>
            <a:ext cx="2895600" cy="288925"/>
          </a:xfrm>
          <a:prstGeom prst="rect">
            <a:avLst/>
          </a:prstGeom>
        </p:spPr>
        <p:txBody>
          <a:bodyPr/>
          <a:lstStyle/>
          <a:p>
            <a:pPr algn="ctr">
              <a:defRPr/>
            </a:pPr>
            <a:r>
              <a:rPr lang="fr-FR" b="1" smtClean="0">
                <a:solidFill>
                  <a:schemeClr val="tx1">
                    <a:lumMod val="50000"/>
                    <a:lumOff val="50000"/>
                  </a:schemeClr>
                </a:solidFill>
              </a:rPr>
              <a:t>LAGA – Institut Galilée – Paris XIII</a:t>
            </a:r>
            <a:endParaRPr lang="fr-FR" b="1" dirty="0" smtClean="0">
              <a:solidFill>
                <a:schemeClr val="tx1">
                  <a:lumMod val="50000"/>
                  <a:lumOff val="50000"/>
                </a:schemeClr>
              </a:solidFill>
            </a:endParaRPr>
          </a:p>
        </p:txBody>
      </p:sp>
      <p:sp>
        <p:nvSpPr>
          <p:cNvPr id="5" name="Slide Number Placeholder 4"/>
          <p:cNvSpPr>
            <a:spLocks noGrp="1"/>
          </p:cNvSpPr>
          <p:nvPr>
            <p:ph type="sldNum" sz="quarter" idx="4294967295"/>
          </p:nvPr>
        </p:nvSpPr>
        <p:spPr>
          <a:xfrm>
            <a:off x="7010400" y="6524625"/>
            <a:ext cx="2133600" cy="293688"/>
          </a:xfrm>
          <a:prstGeom prst="rect">
            <a:avLst/>
          </a:prstGeom>
        </p:spPr>
        <p:txBody>
          <a:bodyPr/>
          <a:lstStyle/>
          <a:p>
            <a:fld id="{3E28E49E-0FA3-4073-82CF-17635106A4E9}" type="slidenum">
              <a:rPr lang="fr-FR" smtClean="0"/>
              <a:pPr/>
              <a:t>33</a:t>
            </a:fld>
            <a:endParaRPr lang="fr-FR" dirty="0"/>
          </a:p>
        </p:txBody>
      </p:sp>
    </p:spTree>
    <p:extLst>
      <p:ext uri="{BB962C8B-B14F-4D97-AF65-F5344CB8AC3E}">
        <p14:creationId xmlns:p14="http://schemas.microsoft.com/office/powerpoint/2010/main" val="3382545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Dilatation binaire</a:t>
            </a:r>
            <a:endParaRPr lang="fr-FR" dirty="0"/>
          </a:p>
        </p:txBody>
      </p:sp>
      <p:sp>
        <p:nvSpPr>
          <p:cNvPr id="3" name="Text Placeholder 2"/>
          <p:cNvSpPr>
            <a:spLocks noGrp="1"/>
          </p:cNvSpPr>
          <p:nvPr>
            <p:ph type="body" sz="quarter" idx="13"/>
          </p:nvPr>
        </p:nvSpPr>
        <p:spPr/>
        <p:txBody>
          <a:bodyPr/>
          <a:lstStyle/>
          <a:p>
            <a:r>
              <a:rPr lang="fr-FR" dirty="0" smtClean="0"/>
              <a:t>La seconde transformation est le dual de l’érosion : il s’agit de la dilatation.</a:t>
            </a:r>
          </a:p>
          <a:p>
            <a:endParaRPr lang="fr-FR" dirty="0"/>
          </a:p>
          <a:p>
            <a:endParaRPr lang="fr-FR" dirty="0" smtClean="0"/>
          </a:p>
          <a:p>
            <a:endParaRPr lang="fr-FR" dirty="0"/>
          </a:p>
          <a:p>
            <a:endParaRPr lang="fr-FR" dirty="0" smtClean="0"/>
          </a:p>
          <a:p>
            <a:endParaRPr lang="fr-FR"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4"/>
              </p:nvPr>
            </p:nvSpPr>
            <p:spPr>
              <a:xfrm>
                <a:off x="539553" y="3142282"/>
                <a:ext cx="8064896" cy="2806998"/>
              </a:xfrm>
            </p:spPr>
            <p:txBody>
              <a:bodyPr>
                <a:noAutofit/>
              </a:bodyPr>
              <a:lstStyle/>
              <a:p>
                <a:r>
                  <a:rPr lang="fr-FR" sz="3200" dirty="0" smtClean="0"/>
                  <a:t>Soit </a:t>
                </a:r>
                <a14:m>
                  <m:oMath xmlns:m="http://schemas.openxmlformats.org/officeDocument/2006/math">
                    <m:r>
                      <a:rPr lang="fr-FR" sz="3200" b="0" i="1" smtClean="0">
                        <a:latin typeface="Cambria Math"/>
                      </a:rPr>
                      <m:t>𝐼</m:t>
                    </m:r>
                    <m:r>
                      <a:rPr lang="fr-FR" sz="3200" b="0" i="1" smtClean="0">
                        <a:latin typeface="Cambria Math"/>
                        <a:ea typeface="Cambria Math"/>
                      </a:rPr>
                      <m:t>⊂</m:t>
                    </m:r>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oMath>
                </a14:m>
                <a:r>
                  <a:rPr lang="fr-FR" sz="3200" dirty="0" smtClean="0"/>
                  <a:t> et </a:t>
                </a:r>
                <a14:m>
                  <m:oMath xmlns:m="http://schemas.openxmlformats.org/officeDocument/2006/math">
                    <m:r>
                      <a:rPr lang="fr-FR" sz="3200" b="0" i="1" smtClean="0">
                        <a:latin typeface="Cambria Math"/>
                      </a:rPr>
                      <m:t>𝐸</m:t>
                    </m:r>
                    <m:r>
                      <a:rPr lang="fr-FR" sz="3200" b="0" i="1" smtClean="0">
                        <a:latin typeface="Cambria Math"/>
                        <a:ea typeface="Cambria Math"/>
                      </a:rPr>
                      <m:t>⊂</m:t>
                    </m:r>
                    <m:sSup>
                      <m:sSupPr>
                        <m:ctrlPr>
                          <a:rPr lang="fr-FR" sz="3200" i="1">
                            <a:latin typeface="Cambria Math"/>
                          </a:rPr>
                        </m:ctrlPr>
                      </m:sSupPr>
                      <m:e>
                        <m:r>
                          <a:rPr lang="fr-FR" sz="3200" i="1">
                            <a:latin typeface="Cambria Math"/>
                            <a:ea typeface="Cambria Math"/>
                          </a:rPr>
                          <m:t>ℤ</m:t>
                        </m:r>
                      </m:e>
                      <m:sup>
                        <m:r>
                          <a:rPr lang="fr-FR" sz="3200" i="1">
                            <a:latin typeface="Cambria Math"/>
                          </a:rPr>
                          <m:t>𝑛</m:t>
                        </m:r>
                      </m:sup>
                    </m:sSup>
                  </m:oMath>
                </a14:m>
                <a:r>
                  <a:rPr lang="fr-FR" sz="3200" dirty="0" smtClean="0"/>
                  <a:t>.</a:t>
                </a:r>
              </a:p>
              <a:p>
                <a:r>
                  <a:rPr lang="fr-FR" sz="3200" dirty="0" smtClean="0"/>
                  <a:t>La </a:t>
                </a:r>
                <a:r>
                  <a:rPr lang="fr-FR" sz="3200" b="1" dirty="0" smtClean="0">
                    <a:solidFill>
                      <a:schemeClr val="tx1"/>
                    </a:solidFill>
                  </a:rPr>
                  <a:t>dilatation (binaire) </a:t>
                </a:r>
                <a:r>
                  <a:rPr lang="fr-FR" sz="3200" dirty="0" smtClean="0"/>
                  <a:t>de </a:t>
                </a:r>
                <a:r>
                  <a:rPr lang="fr-FR" sz="3200" i="1" dirty="0" smtClean="0"/>
                  <a:t>I</a:t>
                </a:r>
                <a:r>
                  <a:rPr lang="fr-FR" sz="3200" dirty="0" smtClean="0"/>
                  <a:t> par </a:t>
                </a:r>
                <a:r>
                  <a:rPr lang="fr-FR" sz="3200" i="1" dirty="0" smtClean="0"/>
                  <a:t>E</a:t>
                </a:r>
                <a:r>
                  <a:rPr lang="fr-FR" sz="3200" dirty="0" smtClean="0"/>
                  <a:t> est :</a:t>
                </a:r>
              </a:p>
              <a:p>
                <a:endParaRPr lang="fr-FR" sz="3200" dirty="0" smtClean="0"/>
              </a:p>
              <a:p>
                <a:pPr algn="ctr"/>
                <a:r>
                  <a:rPr lang="fr-FR" sz="3200" dirty="0" smtClean="0"/>
                  <a:t>_______________________</a:t>
                </a:r>
              </a:p>
            </p:txBody>
          </p:sp>
        </mc:Choice>
        <mc:Fallback xmlns="">
          <p:sp>
            <p:nvSpPr>
              <p:cNvPr id="4" name="Content Placeholder 3"/>
              <p:cNvSpPr>
                <a:spLocks noGrp="1" noRot="1" noChangeAspect="1" noMove="1" noResize="1" noEditPoints="1" noAdjustHandles="1" noChangeArrowheads="1" noChangeShapeType="1" noTextEdit="1"/>
              </p:cNvSpPr>
              <p:nvPr>
                <p:ph sz="quarter" idx="14"/>
              </p:nvPr>
            </p:nvSpPr>
            <p:spPr>
              <a:xfrm>
                <a:off x="539553" y="3142282"/>
                <a:ext cx="8064896" cy="2806998"/>
              </a:xfrm>
              <a:blipFill rotWithShape="1">
                <a:blip r:embed="rId3"/>
                <a:stretch>
                  <a:fillRect l="-1732" b="-2784"/>
                </a:stretch>
              </a:blipFill>
            </p:spPr>
            <p:txBody>
              <a:bodyPr/>
              <a:lstStyle/>
              <a:p>
                <a:r>
                  <a:rPr lang="fr-FR">
                    <a:noFill/>
                  </a:rPr>
                  <a:t> </a:t>
                </a:r>
              </a:p>
            </p:txBody>
          </p:sp>
        </mc:Fallback>
      </mc:AlternateContent>
      <p:sp>
        <p:nvSpPr>
          <p:cNvPr id="10" name="Slide Number Placeholder 9"/>
          <p:cNvSpPr>
            <a:spLocks noGrp="1"/>
          </p:cNvSpPr>
          <p:nvPr>
            <p:ph type="sldNum" sz="quarter" idx="12"/>
          </p:nvPr>
        </p:nvSpPr>
        <p:spPr/>
        <p:txBody>
          <a:bodyPr/>
          <a:lstStyle/>
          <a:p>
            <a:fld id="{3E28E49E-0FA3-4073-82CF-17635106A4E9}" type="slidenum">
              <a:rPr lang="fr-FR" smtClean="0"/>
              <a:pPr/>
              <a:t>34</a:t>
            </a:fld>
            <a:endParaRPr lang="fr-FR" dirty="0"/>
          </a:p>
        </p:txBody>
      </p:sp>
    </p:spTree>
    <p:extLst>
      <p:ext uri="{BB962C8B-B14F-4D97-AF65-F5344CB8AC3E}">
        <p14:creationId xmlns:p14="http://schemas.microsoft.com/office/powerpoint/2010/main" val="342955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Dilatation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35</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lstStyle/>
              <a:p>
                <a:r>
                  <a:rPr lang="fr-FR" dirty="0" smtClean="0"/>
                  <a:t>Exemple : On pose </a:t>
                </a:r>
                <a:r>
                  <a:rPr lang="fr-FR" i="1" dirty="0" smtClean="0"/>
                  <a:t>E</a:t>
                </a:r>
                <a:r>
                  <a:rPr lang="fr-FR" dirty="0" smtClean="0"/>
                  <a:t> et </a:t>
                </a:r>
                <a:r>
                  <a:rPr lang="fr-FR" i="1" dirty="0" smtClean="0"/>
                  <a:t>I</a:t>
                </a:r>
                <a:r>
                  <a:rPr lang="fr-FR" dirty="0" smtClean="0"/>
                  <a:t>, calculer </a:t>
                </a:r>
                <a14:m>
                  <m:oMath xmlns:m="http://schemas.openxmlformats.org/officeDocument/2006/math">
                    <m:r>
                      <a:rPr lang="fr-FR" b="0" i="1" smtClean="0">
                        <a:latin typeface="Cambria Math"/>
                      </a:rPr>
                      <m:t>𝐼</m:t>
                    </m:r>
                    <m:r>
                      <a:rPr lang="fr-FR" b="0" i="1" smtClean="0">
                        <a:latin typeface="Cambria Math"/>
                      </a:rPr>
                      <m:t> ⨁ </m:t>
                    </m:r>
                    <m:r>
                      <a:rPr lang="fr-FR" b="0" i="1" smtClean="0">
                        <a:latin typeface="Cambria Math"/>
                        <a:ea typeface="Cambria Math"/>
                      </a:rPr>
                      <m:t>𝐸</m:t>
                    </m:r>
                  </m:oMath>
                </a14:m>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638626935"/>
              </p:ext>
            </p:extLst>
          </p:nvPr>
        </p:nvGraphicFramePr>
        <p:xfrm>
          <a:off x="1531020" y="1990480"/>
          <a:ext cx="1041400" cy="1006475"/>
        </p:xfrm>
        <a:graphic>
          <a:graphicData uri="http://schemas.openxmlformats.org/presentationml/2006/ole">
            <mc:AlternateContent xmlns:mc="http://schemas.openxmlformats.org/markup-compatibility/2006">
              <mc:Choice xmlns:v="urn:schemas-microsoft-com:vml" Requires="v">
                <p:oleObj spid="_x0000_s71791"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1531020" y="1990480"/>
                        <a:ext cx="1041400" cy="10064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15157308"/>
              </p:ext>
            </p:extLst>
          </p:nvPr>
        </p:nvGraphicFramePr>
        <p:xfrm>
          <a:off x="5647356" y="2204864"/>
          <a:ext cx="2457803" cy="2376264"/>
        </p:xfrm>
        <a:graphic>
          <a:graphicData uri="http://schemas.openxmlformats.org/presentationml/2006/ole">
            <mc:AlternateContent xmlns:mc="http://schemas.openxmlformats.org/markup-compatibility/2006">
              <mc:Choice xmlns:v="urn:schemas-microsoft-com:vml" Requires="v">
                <p:oleObj spid="_x0000_s71792" name="Worksheet" r:id="rId9" imgW="2009789" imgH="1943190" progId="Excel.Sheet.12">
                  <p:embed/>
                </p:oleObj>
              </mc:Choice>
              <mc:Fallback>
                <p:oleObj name="Worksheet" r:id="rId9" imgW="2009789" imgH="1943190" progId="Excel.Sheet.12">
                  <p:embed/>
                  <p:pic>
                    <p:nvPicPr>
                      <p:cNvPr id="0" name=""/>
                      <p:cNvPicPr/>
                      <p:nvPr/>
                    </p:nvPicPr>
                    <p:blipFill>
                      <a:blip r:embed="rId10"/>
                      <a:stretch>
                        <a:fillRect/>
                      </a:stretch>
                    </p:blipFill>
                    <p:spPr>
                      <a:xfrm>
                        <a:off x="5647356" y="2204864"/>
                        <a:ext cx="2457803" cy="2376264"/>
                      </a:xfrm>
                      <a:prstGeom prst="rect">
                        <a:avLst/>
                      </a:prstGeom>
                    </p:spPr>
                  </p:pic>
                </p:oleObj>
              </mc:Fallback>
            </mc:AlternateContent>
          </a:graphicData>
        </a:graphic>
      </p:graphicFrame>
      <p:sp>
        <p:nvSpPr>
          <p:cNvPr id="11" name="TextBox 10"/>
          <p:cNvSpPr txBox="1"/>
          <p:nvPr/>
        </p:nvSpPr>
        <p:spPr>
          <a:xfrm>
            <a:off x="1892061" y="2996955"/>
            <a:ext cx="359394" cy="461665"/>
          </a:xfrm>
          <a:prstGeom prst="rect">
            <a:avLst/>
          </a:prstGeom>
          <a:noFill/>
        </p:spPr>
        <p:txBody>
          <a:bodyPr wrap="none" rtlCol="0">
            <a:spAutoFit/>
          </a:bodyPr>
          <a:lstStyle/>
          <a:p>
            <a:r>
              <a:rPr lang="fr-FR" sz="2400" i="1" dirty="0" smtClean="0"/>
              <a:t>E</a:t>
            </a:r>
            <a:endParaRPr lang="fr-FR" sz="2400" i="1" dirty="0"/>
          </a:p>
        </p:txBody>
      </p:sp>
      <p:sp>
        <p:nvSpPr>
          <p:cNvPr id="12" name="TextBox 11"/>
          <p:cNvSpPr txBox="1"/>
          <p:nvPr/>
        </p:nvSpPr>
        <p:spPr>
          <a:xfrm>
            <a:off x="6744650" y="4590027"/>
            <a:ext cx="288862" cy="461665"/>
          </a:xfrm>
          <a:prstGeom prst="rect">
            <a:avLst/>
          </a:prstGeom>
          <a:noFill/>
        </p:spPr>
        <p:txBody>
          <a:bodyPr wrap="none" rtlCol="0">
            <a:spAutoFit/>
          </a:bodyPr>
          <a:lstStyle/>
          <a:p>
            <a:r>
              <a:rPr lang="fr-FR" sz="2400" i="1" dirty="0" smtClean="0"/>
              <a:t>I</a:t>
            </a:r>
            <a:endParaRPr lang="fr-FR" sz="2400" i="1" dirty="0"/>
          </a:p>
        </p:txBody>
      </p:sp>
      <p:graphicFrame>
        <p:nvGraphicFramePr>
          <p:cNvPr id="6" name="Object 5"/>
          <p:cNvGraphicFramePr>
            <a:graphicFrameLocks noChangeAspect="1"/>
          </p:cNvGraphicFramePr>
          <p:nvPr>
            <p:extLst>
              <p:ext uri="{D42A27DB-BD31-4B8C-83A1-F6EECF244321}">
                <p14:modId xmlns:p14="http://schemas.microsoft.com/office/powerpoint/2010/main" val="4131206671"/>
              </p:ext>
            </p:extLst>
          </p:nvPr>
        </p:nvGraphicFramePr>
        <p:xfrm>
          <a:off x="822203" y="3717035"/>
          <a:ext cx="2459037" cy="2376487"/>
        </p:xfrm>
        <a:graphic>
          <a:graphicData uri="http://schemas.openxmlformats.org/presentationml/2006/ole">
            <mc:AlternateContent xmlns:mc="http://schemas.openxmlformats.org/markup-compatibility/2006">
              <mc:Choice xmlns:v="urn:schemas-microsoft-com:vml" Requires="v">
                <p:oleObj spid="_x0000_s71793" name="Worksheet" r:id="rId12" imgW="2009789" imgH="1943190" progId="Excel.Sheet.12">
                  <p:embed/>
                </p:oleObj>
              </mc:Choice>
              <mc:Fallback>
                <p:oleObj name="Worksheet" r:id="rId12" imgW="2009789" imgH="1943190" progId="Excel.Sheet.12">
                  <p:embed/>
                  <p:pic>
                    <p:nvPicPr>
                      <p:cNvPr id="0" name="Object 6"/>
                      <p:cNvPicPr>
                        <a:picLocks noChangeAspect="1" noChangeArrowheads="1"/>
                      </p:cNvPicPr>
                      <p:nvPr/>
                    </p:nvPicPr>
                    <p:blipFill>
                      <a:blip r:embed="rId13"/>
                      <a:srcRect/>
                      <a:stretch>
                        <a:fillRect/>
                      </a:stretch>
                    </p:blipFill>
                    <p:spPr bwMode="auto">
                      <a:xfrm>
                        <a:off x="822203" y="3717035"/>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 name="TextBox 12"/>
              <p:cNvSpPr txBox="1"/>
              <p:nvPr/>
            </p:nvSpPr>
            <p:spPr>
              <a:xfrm>
                <a:off x="3753503" y="5215319"/>
                <a:ext cx="4634923" cy="1569660"/>
              </a:xfrm>
              <a:prstGeom prst="rect">
                <a:avLst/>
              </a:prstGeom>
              <a:noFill/>
            </p:spPr>
            <p:txBody>
              <a:bodyPr wrap="square" rtlCol="0">
                <a:spAutoFit/>
              </a:bodyPr>
              <a:lstStyle/>
              <a:p>
                <a:r>
                  <a:rPr lang="fr-FR" sz="2400" dirty="0" smtClean="0"/>
                  <a:t>Pour construire </a:t>
                </a:r>
                <a14:m>
                  <m:oMath xmlns:m="http://schemas.openxmlformats.org/officeDocument/2006/math">
                    <m:r>
                      <a:rPr lang="fr-FR" sz="2400" b="0" i="1" smtClean="0">
                        <a:latin typeface="Cambria Math"/>
                      </a:rPr>
                      <m:t>𝐼</m:t>
                    </m:r>
                    <m:r>
                      <a:rPr lang="fr-FR" sz="2400" b="0" i="1" smtClean="0">
                        <a:latin typeface="Cambria Math"/>
                        <a:ea typeface="Cambria Math"/>
                      </a:rPr>
                      <m:t>⨁</m:t>
                    </m:r>
                    <m:r>
                      <a:rPr lang="fr-FR" sz="2400" b="0" i="1" smtClean="0">
                        <a:latin typeface="Cambria Math"/>
                        <a:ea typeface="Cambria Math"/>
                      </a:rPr>
                      <m:t>𝐸</m:t>
                    </m:r>
                  </m:oMath>
                </a14:m>
                <a:r>
                  <a:rPr lang="fr-FR" sz="2400" dirty="0" smtClean="0"/>
                  <a:t>, on part de </a:t>
                </a:r>
                <a:r>
                  <a:rPr lang="fr-FR" sz="2400" i="1" dirty="0" smtClean="0"/>
                  <a:t>I</a:t>
                </a:r>
                <a:r>
                  <a:rPr lang="fr-FR" sz="2400" dirty="0" smtClean="0"/>
                  <a:t>, on « promène » </a:t>
                </a:r>
                <a:r>
                  <a:rPr lang="fr-FR" sz="2400" i="1" dirty="0" smtClean="0"/>
                  <a:t>E</a:t>
                </a:r>
                <a:r>
                  <a:rPr lang="fr-FR" sz="2400" dirty="0" smtClean="0"/>
                  <a:t> le long des points </a:t>
                </a:r>
                <a:r>
                  <a:rPr lang="fr-FR" sz="2400" i="1" dirty="0" smtClean="0"/>
                  <a:t>x</a:t>
                </a:r>
                <a:r>
                  <a:rPr lang="fr-FR" sz="2400" dirty="0" smtClean="0"/>
                  <a:t> de </a:t>
                </a:r>
                <a:r>
                  <a:rPr lang="fr-FR" sz="2400" i="1" dirty="0" smtClean="0"/>
                  <a:t>I</a:t>
                </a:r>
                <a:r>
                  <a:rPr lang="fr-FR" sz="2400" dirty="0"/>
                  <a:t> </a:t>
                </a:r>
                <a:r>
                  <a:rPr lang="fr-FR" sz="2400" dirty="0" smtClean="0"/>
                  <a:t>et on ajoute tous les points de </a:t>
                </a:r>
                <a14:m>
                  <m:oMath xmlns:m="http://schemas.openxmlformats.org/officeDocument/2006/math">
                    <m:sSub>
                      <m:sSubPr>
                        <m:ctrlPr>
                          <a:rPr lang="fr-FR" sz="2400" i="1" smtClean="0">
                            <a:latin typeface="Cambria Math"/>
                          </a:rPr>
                        </m:ctrlPr>
                      </m:sSubPr>
                      <m:e>
                        <m:r>
                          <a:rPr lang="fr-FR" sz="2400" b="0" i="1" smtClean="0">
                            <a:latin typeface="Cambria Math"/>
                          </a:rPr>
                          <m:t>𝐸</m:t>
                        </m:r>
                      </m:e>
                      <m:sub>
                        <m:r>
                          <a:rPr lang="fr-FR" sz="2400" b="0" i="1" smtClean="0">
                            <a:latin typeface="Cambria Math"/>
                          </a:rPr>
                          <m:t>𝑥</m:t>
                        </m:r>
                      </m:sub>
                    </m:sSub>
                  </m:oMath>
                </a14:m>
                <a:r>
                  <a:rPr lang="fr-FR" sz="2400" dirty="0" smtClean="0"/>
                  <a:t> à notre image.</a:t>
                </a:r>
              </a:p>
            </p:txBody>
          </p:sp>
        </mc:Choice>
        <mc:Fallback xmlns="">
          <p:sp>
            <p:nvSpPr>
              <p:cNvPr id="13" name="TextBox 12"/>
              <p:cNvSpPr txBox="1">
                <a:spLocks noRot="1" noChangeAspect="1" noMove="1" noResize="1" noEditPoints="1" noAdjustHandles="1" noChangeArrowheads="1" noChangeShapeType="1" noTextEdit="1"/>
              </p:cNvSpPr>
              <p:nvPr/>
            </p:nvSpPr>
            <p:spPr>
              <a:xfrm>
                <a:off x="3753503" y="5215319"/>
                <a:ext cx="4634923" cy="1569660"/>
              </a:xfrm>
              <a:prstGeom prst="rect">
                <a:avLst/>
              </a:prstGeom>
              <a:blipFill rotWithShape="1">
                <a:blip r:embed="rId14"/>
                <a:stretch>
                  <a:fillRect l="-2105" t="-3113" r="-658" b="-8171"/>
                </a:stretch>
              </a:blipFill>
            </p:spPr>
            <p:txBody>
              <a:bodyPr/>
              <a:lstStyle/>
              <a:p>
                <a:r>
                  <a:rPr lang="fr-FR">
                    <a:noFill/>
                  </a:rPr>
                  <a:t> </a:t>
                </a:r>
              </a:p>
            </p:txBody>
          </p:sp>
        </mc:Fallback>
      </mc:AlternateContent>
      <p:graphicFrame>
        <p:nvGraphicFramePr>
          <p:cNvPr id="16" name="Object 15" hidden="1"/>
          <p:cNvGraphicFramePr>
            <a:graphicFrameLocks noChangeAspect="1"/>
          </p:cNvGraphicFramePr>
          <p:nvPr>
            <p:extLst>
              <p:ext uri="{D42A27DB-BD31-4B8C-83A1-F6EECF244321}">
                <p14:modId xmlns:p14="http://schemas.microsoft.com/office/powerpoint/2010/main" val="620211760"/>
              </p:ext>
            </p:extLst>
          </p:nvPr>
        </p:nvGraphicFramePr>
        <p:xfrm>
          <a:off x="822202" y="3717035"/>
          <a:ext cx="2459039" cy="2376487"/>
        </p:xfrm>
        <a:graphic>
          <a:graphicData uri="http://schemas.openxmlformats.org/presentationml/2006/ole">
            <mc:AlternateContent xmlns:mc="http://schemas.openxmlformats.org/markup-compatibility/2006">
              <mc:Choice xmlns:v="urn:schemas-microsoft-com:vml" Requires="v">
                <p:oleObj spid="_x0000_s71794" name="Worksheet" r:id="rId16" imgW="2009789" imgH="1943190" progId="Excel.Sheet.12">
                  <p:embed/>
                </p:oleObj>
              </mc:Choice>
              <mc:Fallback>
                <p:oleObj name="Worksheet" r:id="rId16" imgW="2009789" imgH="1943190" progId="Excel.Sheet.12">
                  <p:embed/>
                  <p:pic>
                    <p:nvPicPr>
                      <p:cNvPr id="0" name="Object 5"/>
                      <p:cNvPicPr>
                        <a:picLocks noChangeAspect="1" noChangeArrowheads="1"/>
                      </p:cNvPicPr>
                      <p:nvPr/>
                    </p:nvPicPr>
                    <p:blipFill>
                      <a:blip r:embed="rId17"/>
                      <a:srcRect/>
                      <a:stretch>
                        <a:fillRect/>
                      </a:stretch>
                    </p:blipFill>
                    <p:spPr bwMode="auto">
                      <a:xfrm>
                        <a:off x="822202" y="3717035"/>
                        <a:ext cx="2459039"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hidden="1"/>
          <p:cNvGraphicFramePr>
            <a:graphicFrameLocks noChangeAspect="1"/>
          </p:cNvGraphicFramePr>
          <p:nvPr>
            <p:extLst>
              <p:ext uri="{D42A27DB-BD31-4B8C-83A1-F6EECF244321}">
                <p14:modId xmlns:p14="http://schemas.microsoft.com/office/powerpoint/2010/main" val="1779678522"/>
              </p:ext>
            </p:extLst>
          </p:nvPr>
        </p:nvGraphicFramePr>
        <p:xfrm>
          <a:off x="822202" y="3717035"/>
          <a:ext cx="2459039" cy="2376487"/>
        </p:xfrm>
        <a:graphic>
          <a:graphicData uri="http://schemas.openxmlformats.org/presentationml/2006/ole">
            <mc:AlternateContent xmlns:mc="http://schemas.openxmlformats.org/markup-compatibility/2006">
              <mc:Choice xmlns:v="urn:schemas-microsoft-com:vml" Requires="v">
                <p:oleObj spid="_x0000_s71795" name="Worksheet" r:id="rId19" imgW="2009789" imgH="1943190" progId="Excel.Sheet.12">
                  <p:embed/>
                </p:oleObj>
              </mc:Choice>
              <mc:Fallback>
                <p:oleObj name="Worksheet" r:id="rId19" imgW="2009789" imgH="1943190" progId="Excel.Sheet.12">
                  <p:embed/>
                  <p:pic>
                    <p:nvPicPr>
                      <p:cNvPr id="0" name="Object 15"/>
                      <p:cNvPicPr>
                        <a:picLocks noChangeAspect="1" noChangeArrowheads="1"/>
                      </p:cNvPicPr>
                      <p:nvPr/>
                    </p:nvPicPr>
                    <p:blipFill>
                      <a:blip r:embed="rId20"/>
                      <a:srcRect/>
                      <a:stretch>
                        <a:fillRect/>
                      </a:stretch>
                    </p:blipFill>
                    <p:spPr bwMode="auto">
                      <a:xfrm>
                        <a:off x="822202" y="3717035"/>
                        <a:ext cx="2459039"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hidden="1"/>
          <p:cNvGraphicFramePr>
            <a:graphicFrameLocks noChangeAspect="1"/>
          </p:cNvGraphicFramePr>
          <p:nvPr>
            <p:extLst>
              <p:ext uri="{D42A27DB-BD31-4B8C-83A1-F6EECF244321}">
                <p14:modId xmlns:p14="http://schemas.microsoft.com/office/powerpoint/2010/main" val="2006171338"/>
              </p:ext>
            </p:extLst>
          </p:nvPr>
        </p:nvGraphicFramePr>
        <p:xfrm>
          <a:off x="822202" y="3717035"/>
          <a:ext cx="2459039" cy="2376487"/>
        </p:xfrm>
        <a:graphic>
          <a:graphicData uri="http://schemas.openxmlformats.org/presentationml/2006/ole">
            <mc:AlternateContent xmlns:mc="http://schemas.openxmlformats.org/markup-compatibility/2006">
              <mc:Choice xmlns:v="urn:schemas-microsoft-com:vml" Requires="v">
                <p:oleObj spid="_x0000_s71796" name="Worksheet" r:id="rId22" imgW="2009789" imgH="1943190" progId="Excel.Sheet.12">
                  <p:embed/>
                </p:oleObj>
              </mc:Choice>
              <mc:Fallback>
                <p:oleObj name="Worksheet" r:id="rId22" imgW="2009789" imgH="1943190" progId="Excel.Sheet.12">
                  <p:embed/>
                  <p:pic>
                    <p:nvPicPr>
                      <p:cNvPr id="0" name="Object 18"/>
                      <p:cNvPicPr>
                        <a:picLocks noChangeAspect="1" noChangeArrowheads="1"/>
                      </p:cNvPicPr>
                      <p:nvPr/>
                    </p:nvPicPr>
                    <p:blipFill>
                      <a:blip r:embed="rId23"/>
                      <a:srcRect/>
                      <a:stretch>
                        <a:fillRect/>
                      </a:stretch>
                    </p:blipFill>
                    <p:spPr bwMode="auto">
                      <a:xfrm>
                        <a:off x="822202" y="3717035"/>
                        <a:ext cx="2459039"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1654656" y="6093299"/>
                <a:ext cx="9951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a:latin typeface="Cambria Math"/>
                        </a:rPr>
                        <m:t>𝐼</m:t>
                      </m:r>
                      <m:r>
                        <a:rPr lang="fr-FR" sz="2400" i="1">
                          <a:latin typeface="Cambria Math"/>
                        </a:rPr>
                        <m:t> ⨁ </m:t>
                      </m:r>
                      <m:r>
                        <a:rPr lang="fr-FR" sz="2400" i="1">
                          <a:latin typeface="Cambria Math"/>
                          <a:ea typeface="Cambria Math"/>
                        </a:rPr>
                        <m:t>𝐸</m:t>
                      </m:r>
                    </m:oMath>
                  </m:oMathPara>
                </a14:m>
                <a:endParaRPr lang="fr-FR"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654656" y="6093296"/>
                <a:ext cx="995144" cy="461665"/>
              </a:xfrm>
              <a:prstGeom prst="rect">
                <a:avLst/>
              </a:prstGeom>
              <a:blipFill rotWithShape="1">
                <a:blip r:embed="rId24"/>
                <a:stretch>
                  <a:fillRect b="-1333"/>
                </a:stretch>
              </a:blipFill>
            </p:spPr>
            <p:txBody>
              <a:bodyPr/>
              <a:lstStyle/>
              <a:p>
                <a:r>
                  <a:rPr lang="fr-FR">
                    <a:noFill/>
                  </a:rPr>
                  <a:t> </a:t>
                </a:r>
              </a:p>
            </p:txBody>
          </p:sp>
        </mc:Fallback>
      </mc:AlternateContent>
    </p:spTree>
    <p:extLst>
      <p:ext uri="{BB962C8B-B14F-4D97-AF65-F5344CB8AC3E}">
        <p14:creationId xmlns:p14="http://schemas.microsoft.com/office/powerpoint/2010/main" val="117641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Dilatation binaire</a:t>
            </a:r>
          </a:p>
        </p:txBody>
      </p:sp>
      <p:sp>
        <p:nvSpPr>
          <p:cNvPr id="10" name="Slide Number Placeholder 9"/>
          <p:cNvSpPr>
            <a:spLocks noGrp="1"/>
          </p:cNvSpPr>
          <p:nvPr>
            <p:ph type="sldNum" sz="quarter" idx="12"/>
          </p:nvPr>
        </p:nvSpPr>
        <p:spPr/>
        <p:txBody>
          <a:bodyPr/>
          <a:lstStyle/>
          <a:p>
            <a:fld id="{3E28E49E-0FA3-4073-82CF-17635106A4E9}" type="slidenum">
              <a:rPr lang="fr-FR" smtClean="0"/>
              <a:pPr/>
              <a:t>36</a:t>
            </a:fld>
            <a:endParaRPr lang="fr-FR" dirty="0"/>
          </a:p>
        </p:txBody>
      </p:sp>
      <p:sp>
        <p:nvSpPr>
          <p:cNvPr id="3" name="Text Placeholder 2"/>
          <p:cNvSpPr>
            <a:spLocks noGrp="1"/>
          </p:cNvSpPr>
          <p:nvPr>
            <p:ph type="body" sz="quarter" idx="13"/>
          </p:nvPr>
        </p:nvSpPr>
        <p:spPr/>
        <p:txBody>
          <a:bodyPr/>
          <a:lstStyle/>
          <a:p>
            <a:r>
              <a:rPr lang="fr-FR" u="sng" dirty="0" smtClean="0"/>
              <a:t>Exemple (</a:t>
            </a:r>
            <a:r>
              <a:rPr lang="fr-FR" u="sng" dirty="0" err="1" smtClean="0"/>
              <a:t>Matlab</a:t>
            </a:r>
            <a:r>
              <a:rPr lang="fr-FR" u="sng" dirty="0" smtClean="0"/>
              <a:t>) :</a:t>
            </a:r>
            <a:endParaRPr lang="fr-FR" u="sng" dirty="0"/>
          </a:p>
        </p:txBody>
      </p:sp>
      <p:sp>
        <p:nvSpPr>
          <p:cNvPr id="4" name="Text Placeholder 3"/>
          <p:cNvSpPr>
            <a:spLocks noGrp="1"/>
          </p:cNvSpPr>
          <p:nvPr>
            <p:ph type="body" sz="quarter" idx="14"/>
          </p:nvPr>
        </p:nvSpPr>
        <p:spPr>
          <a:xfrm>
            <a:off x="5292082" y="1341440"/>
            <a:ext cx="3601095" cy="2256531"/>
          </a:xfrm>
        </p:spPr>
        <p:txBody>
          <a:bodyPr/>
          <a:lstStyle/>
          <a:p>
            <a:r>
              <a:rPr lang="fr-FR" dirty="0"/>
              <a:t>Im = </a:t>
            </a:r>
            <a:r>
              <a:rPr lang="fr-FR" dirty="0" err="1"/>
              <a:t>imread</a:t>
            </a:r>
            <a:r>
              <a:rPr lang="fr-FR" dirty="0"/>
              <a:t>('</a:t>
            </a:r>
            <a:r>
              <a:rPr lang="fr-FR" dirty="0" err="1"/>
              <a:t>club.tif</a:t>
            </a:r>
            <a:r>
              <a:rPr lang="fr-FR" dirty="0" smtClean="0"/>
              <a:t>');</a:t>
            </a:r>
          </a:p>
          <a:p>
            <a:r>
              <a:rPr lang="fr-FR" dirty="0" smtClean="0"/>
              <a:t>Se1 </a:t>
            </a:r>
            <a:r>
              <a:rPr lang="fr-FR" dirty="0"/>
              <a:t>= </a:t>
            </a:r>
            <a:r>
              <a:rPr lang="fr-FR" dirty="0" err="1"/>
              <a:t>strel</a:t>
            </a:r>
            <a:r>
              <a:rPr lang="fr-FR" dirty="0"/>
              <a:t>('</a:t>
            </a:r>
            <a:r>
              <a:rPr lang="fr-FR" dirty="0" err="1"/>
              <a:t>disk</a:t>
            </a:r>
            <a:r>
              <a:rPr lang="fr-FR" dirty="0"/>
              <a:t>', 5, 0</a:t>
            </a:r>
            <a:r>
              <a:rPr lang="fr-FR" dirty="0" smtClean="0"/>
              <a:t>);</a:t>
            </a:r>
          </a:p>
          <a:p>
            <a:r>
              <a:rPr lang="fr-FR" dirty="0" smtClean="0"/>
              <a:t>ImageSE1 </a:t>
            </a:r>
            <a:r>
              <a:rPr lang="fr-FR" dirty="0"/>
              <a:t>= </a:t>
            </a:r>
            <a:r>
              <a:rPr lang="fr-FR" dirty="0" err="1" smtClean="0"/>
              <a:t>getnhood</a:t>
            </a:r>
            <a:r>
              <a:rPr lang="fr-FR" dirty="0" smtClean="0"/>
              <a:t>(Se1);</a:t>
            </a:r>
          </a:p>
          <a:p>
            <a:r>
              <a:rPr lang="fr-FR" dirty="0" smtClean="0"/>
              <a:t>Dilate1 </a:t>
            </a:r>
            <a:r>
              <a:rPr lang="fr-FR" dirty="0"/>
              <a:t>= </a:t>
            </a:r>
            <a:r>
              <a:rPr lang="fr-FR" dirty="0" err="1" smtClean="0"/>
              <a:t>imdilate</a:t>
            </a:r>
            <a:r>
              <a:rPr lang="fr-FR" dirty="0" smtClean="0"/>
              <a:t>(Im</a:t>
            </a:r>
            <a:r>
              <a:rPr lang="fr-FR" dirty="0"/>
              <a:t>, </a:t>
            </a:r>
            <a:r>
              <a:rPr lang="fr-FR" dirty="0" smtClean="0"/>
              <a:t>Se1);</a:t>
            </a:r>
            <a:endParaRPr lang="fr-FR" dirty="0"/>
          </a:p>
          <a:p>
            <a:r>
              <a:rPr lang="fr-FR" dirty="0" smtClean="0"/>
              <a:t>Se2 </a:t>
            </a:r>
            <a:r>
              <a:rPr lang="fr-FR" dirty="0"/>
              <a:t>= </a:t>
            </a:r>
            <a:r>
              <a:rPr lang="fr-FR" dirty="0" err="1"/>
              <a:t>strel</a:t>
            </a:r>
            <a:r>
              <a:rPr lang="fr-FR" dirty="0"/>
              <a:t>('</a:t>
            </a:r>
            <a:r>
              <a:rPr lang="fr-FR" dirty="0" err="1"/>
              <a:t>disk</a:t>
            </a:r>
            <a:r>
              <a:rPr lang="fr-FR" dirty="0"/>
              <a:t>', </a:t>
            </a:r>
            <a:r>
              <a:rPr lang="fr-FR" dirty="0" smtClean="0"/>
              <a:t>10, </a:t>
            </a:r>
            <a:r>
              <a:rPr lang="fr-FR" dirty="0"/>
              <a:t>0);</a:t>
            </a:r>
          </a:p>
          <a:p>
            <a:r>
              <a:rPr lang="fr-FR" dirty="0" smtClean="0"/>
              <a:t>ImageSE2 </a:t>
            </a:r>
            <a:r>
              <a:rPr lang="fr-FR" dirty="0"/>
              <a:t>= </a:t>
            </a:r>
            <a:r>
              <a:rPr lang="fr-FR" dirty="0" err="1" smtClean="0"/>
              <a:t>getnhood</a:t>
            </a:r>
            <a:r>
              <a:rPr lang="fr-FR" dirty="0" smtClean="0"/>
              <a:t>(Se2);</a:t>
            </a:r>
            <a:endParaRPr lang="fr-FR" dirty="0"/>
          </a:p>
          <a:p>
            <a:r>
              <a:rPr lang="fr-FR" dirty="0" smtClean="0"/>
              <a:t>Dilate2 </a:t>
            </a:r>
            <a:r>
              <a:rPr lang="fr-FR" dirty="0"/>
              <a:t>= </a:t>
            </a:r>
            <a:r>
              <a:rPr lang="fr-FR" dirty="0" err="1" smtClean="0"/>
              <a:t>imdilate</a:t>
            </a:r>
            <a:r>
              <a:rPr lang="fr-FR" dirty="0" smtClean="0"/>
              <a:t>(Im</a:t>
            </a:r>
            <a:r>
              <a:rPr lang="fr-FR" dirty="0"/>
              <a:t>, </a:t>
            </a:r>
            <a:r>
              <a:rPr lang="fr-FR" dirty="0" smtClean="0"/>
              <a:t>Se2);</a:t>
            </a:r>
            <a:endParaRPr lang="fr-FR" dirty="0"/>
          </a:p>
          <a:p>
            <a:endParaRPr lang="fr-FR" dirty="0"/>
          </a:p>
        </p:txBody>
      </p:sp>
      <p:pic>
        <p:nvPicPr>
          <p:cNvPr id="53256"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86476" y="3825870"/>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8225" y="3825870"/>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C:\Users\John\Enseignement\trunk\2012-2013\Master 2\Traitement Image\Cours Morpho\images\Results\001 - Exemple Erosion binaire\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3818081"/>
            <a:ext cx="2232248" cy="2514811"/>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C:\Users\John\Enseignement\trunk\2012-2013\Master 2\Traitement Image\Cours Morpho\images\Results\001 - Exemple Erosion binaire\S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409" y="218048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C:\Users\John\Enseignement\trunk\2012-2013\Master 2\Traitement Image\Cours Morpho\images\Results\001 - Exemple Erosion binaire\S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945" y="2132858"/>
            <a:ext cx="20002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6126" y="6369188"/>
            <a:ext cx="655007" cy="400110"/>
          </a:xfrm>
          <a:prstGeom prst="rect">
            <a:avLst/>
          </a:prstGeom>
          <a:noFill/>
        </p:spPr>
        <p:txBody>
          <a:bodyPr wrap="square" rtlCol="0">
            <a:spAutoFit/>
          </a:bodyPr>
          <a:lstStyle/>
          <a:p>
            <a:r>
              <a:rPr lang="fr-FR" sz="2000" dirty="0" smtClean="0"/>
              <a:t>Im</a:t>
            </a:r>
            <a:endParaRPr lang="fr-FR" sz="2000" dirty="0"/>
          </a:p>
        </p:txBody>
      </p:sp>
      <p:sp>
        <p:nvSpPr>
          <p:cNvPr id="22" name="TextBox 21"/>
          <p:cNvSpPr txBox="1"/>
          <p:nvPr/>
        </p:nvSpPr>
        <p:spPr>
          <a:xfrm>
            <a:off x="3873131" y="6373949"/>
            <a:ext cx="1258939" cy="400110"/>
          </a:xfrm>
          <a:prstGeom prst="rect">
            <a:avLst/>
          </a:prstGeom>
          <a:noFill/>
        </p:spPr>
        <p:txBody>
          <a:bodyPr wrap="square" rtlCol="0">
            <a:spAutoFit/>
          </a:bodyPr>
          <a:lstStyle/>
          <a:p>
            <a:pPr algn="ctr"/>
            <a:r>
              <a:rPr lang="fr-FR" sz="2000" dirty="0" smtClean="0"/>
              <a:t>_______</a:t>
            </a:r>
            <a:endParaRPr lang="fr-FR" sz="2000" dirty="0"/>
          </a:p>
        </p:txBody>
      </p:sp>
      <p:sp>
        <p:nvSpPr>
          <p:cNvPr id="23" name="TextBox 22"/>
          <p:cNvSpPr txBox="1"/>
          <p:nvPr/>
        </p:nvSpPr>
        <p:spPr>
          <a:xfrm>
            <a:off x="7074879" y="6369188"/>
            <a:ext cx="1258939" cy="400110"/>
          </a:xfrm>
          <a:prstGeom prst="rect">
            <a:avLst/>
          </a:prstGeom>
          <a:noFill/>
        </p:spPr>
        <p:txBody>
          <a:bodyPr wrap="square" rtlCol="0">
            <a:spAutoFit/>
          </a:bodyPr>
          <a:lstStyle/>
          <a:p>
            <a:pPr algn="ctr"/>
            <a:r>
              <a:rPr lang="fr-FR" sz="2000" dirty="0" smtClean="0"/>
              <a:t>________</a:t>
            </a:r>
            <a:endParaRPr lang="fr-FR" sz="2000" dirty="0"/>
          </a:p>
        </p:txBody>
      </p:sp>
      <p:sp>
        <p:nvSpPr>
          <p:cNvPr id="24" name="TextBox 23"/>
          <p:cNvSpPr txBox="1"/>
          <p:nvPr/>
        </p:nvSpPr>
        <p:spPr>
          <a:xfrm>
            <a:off x="620405" y="2286317"/>
            <a:ext cx="1140312" cy="400110"/>
          </a:xfrm>
          <a:prstGeom prst="rect">
            <a:avLst/>
          </a:prstGeom>
          <a:noFill/>
        </p:spPr>
        <p:txBody>
          <a:bodyPr wrap="none" rtlCol="0">
            <a:spAutoFit/>
          </a:bodyPr>
          <a:lstStyle/>
          <a:p>
            <a:r>
              <a:rPr lang="fr-FR" sz="2000" dirty="0" smtClean="0"/>
              <a:t>ImageSe1</a:t>
            </a:r>
            <a:endParaRPr lang="fr-FR" sz="2000" dirty="0"/>
          </a:p>
        </p:txBody>
      </p:sp>
      <p:sp>
        <p:nvSpPr>
          <p:cNvPr id="25" name="TextBox 24"/>
          <p:cNvSpPr txBox="1"/>
          <p:nvPr/>
        </p:nvSpPr>
        <p:spPr>
          <a:xfrm>
            <a:off x="2994567" y="2286317"/>
            <a:ext cx="1140312" cy="400110"/>
          </a:xfrm>
          <a:prstGeom prst="rect">
            <a:avLst/>
          </a:prstGeom>
          <a:noFill/>
        </p:spPr>
        <p:txBody>
          <a:bodyPr wrap="none" rtlCol="0">
            <a:spAutoFit/>
          </a:bodyPr>
          <a:lstStyle/>
          <a:p>
            <a:r>
              <a:rPr lang="fr-FR" sz="2000" dirty="0" smtClean="0"/>
              <a:t>ImageSe2</a:t>
            </a:r>
            <a:endParaRPr lang="fr-FR" sz="2000" dirty="0"/>
          </a:p>
        </p:txBody>
      </p:sp>
    </p:spTree>
    <p:extLst>
      <p:ext uri="{BB962C8B-B14F-4D97-AF65-F5344CB8AC3E}">
        <p14:creationId xmlns:p14="http://schemas.microsoft.com/office/powerpoint/2010/main" val="163640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Dilatation binaire</a:t>
            </a:r>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normAutofit/>
              </a:bodyPr>
              <a:lstStyle/>
              <a:p>
                <a:r>
                  <a:rPr lang="fr-FR" sz="2800" dirty="0" smtClean="0"/>
                  <a:t>On peut aussi définir la dilatation binaire comme </a:t>
                </a:r>
                <a:r>
                  <a:rPr lang="fr-FR" sz="2800" b="1" dirty="0" smtClean="0"/>
                  <a:t>l’érosion du complémentaire.</a:t>
                </a:r>
                <a:endParaRPr lang="fr-FR" sz="2800" b="1" dirty="0"/>
              </a:p>
              <a:p>
                <a:r>
                  <a:rPr lang="fr-FR" sz="2800" dirty="0" smtClean="0"/>
                  <a:t>Soit </a:t>
                </a:r>
                <a:r>
                  <a:rPr lang="fr-FR" sz="2800" i="1" dirty="0" smtClean="0"/>
                  <a:t>E</a:t>
                </a:r>
                <a:r>
                  <a:rPr lang="fr-FR" sz="2800" dirty="0" smtClean="0"/>
                  <a:t> un élément structurant de dimension n, on pose </a:t>
                </a:r>
                <a:endParaRPr lang="fr-FR" sz="2800" i="1" dirty="0" smtClean="0">
                  <a:latin typeface="Cambria Math"/>
                </a:endParaRPr>
              </a:p>
              <a:p>
                <a:pPr/>
                <a14:m>
                  <m:oMathPara xmlns:m="http://schemas.openxmlformats.org/officeDocument/2006/math">
                    <m:oMathParaPr>
                      <m:jc m:val="centerGroup"/>
                    </m:oMathParaPr>
                    <m:oMath xmlns:m="http://schemas.openxmlformats.org/officeDocument/2006/math">
                      <m:acc>
                        <m:accPr>
                          <m:chr m:val="̆"/>
                          <m:ctrlPr>
                            <a:rPr lang="fr-FR" sz="2800" i="1" smtClean="0">
                              <a:latin typeface="Cambria Math"/>
                            </a:rPr>
                          </m:ctrlPr>
                        </m:accPr>
                        <m:e>
                          <m:r>
                            <a:rPr lang="fr-FR" sz="2800" b="0" i="1" smtClean="0">
                              <a:latin typeface="Cambria Math"/>
                            </a:rPr>
                            <m:t>𝐸</m:t>
                          </m:r>
                        </m:e>
                      </m:acc>
                      <m:r>
                        <a:rPr lang="fr-FR" sz="2800" b="0" i="1" smtClean="0">
                          <a:latin typeface="Cambria Math"/>
                        </a:rPr>
                        <m:t>=</m:t>
                      </m:r>
                      <m:d>
                        <m:dPr>
                          <m:begChr m:val="{"/>
                          <m:endChr m:val="|"/>
                          <m:ctrlPr>
                            <a:rPr lang="fr-FR" sz="2800" b="0" i="1" smtClean="0">
                              <a:latin typeface="Cambria Math"/>
                            </a:rPr>
                          </m:ctrlPr>
                        </m:dPr>
                        <m:e>
                          <m:r>
                            <a:rPr lang="fr-FR" sz="2800" b="0" i="1" smtClean="0">
                              <a:latin typeface="Cambria Math"/>
                            </a:rPr>
                            <m:t>−</m:t>
                          </m:r>
                          <m:r>
                            <a:rPr lang="fr-FR" sz="2800" b="0" i="1" smtClean="0">
                              <a:latin typeface="Cambria Math"/>
                            </a:rPr>
                            <m:t>𝑥</m:t>
                          </m:r>
                          <m:r>
                            <a:rPr lang="fr-FR" sz="2800" b="0" i="1" smtClean="0">
                              <a:latin typeface="Cambria Math"/>
                            </a:rPr>
                            <m:t> </m:t>
                          </m:r>
                        </m:e>
                      </m:d>
                      <m:r>
                        <a:rPr lang="fr-FR" sz="2800" b="0" i="1" smtClean="0">
                          <a:latin typeface="Cambria Math"/>
                        </a:rPr>
                        <m:t> </m:t>
                      </m:r>
                      <m:r>
                        <a:rPr lang="fr-FR" sz="2800" b="0" i="1" smtClean="0">
                          <a:latin typeface="Cambria Math"/>
                        </a:rPr>
                        <m:t>𝑥</m:t>
                      </m:r>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m:t>
                      </m:r>
                    </m:oMath>
                  </m:oMathPara>
                </a14:m>
                <a:endParaRPr lang="fr-FR" sz="2800" dirty="0"/>
              </a:p>
              <a:p>
                <a:endParaRPr lang="fr-FR" sz="2800" dirty="0" smtClean="0"/>
              </a:p>
              <a:p>
                <a14:m>
                  <m:oMath xmlns:m="http://schemas.openxmlformats.org/officeDocument/2006/math">
                    <m:acc>
                      <m:accPr>
                        <m:chr m:val="̌"/>
                        <m:ctrlPr>
                          <a:rPr lang="fr-FR" sz="2800" i="1" smtClean="0">
                            <a:latin typeface="Cambria Math"/>
                          </a:rPr>
                        </m:ctrlPr>
                      </m:accPr>
                      <m:e>
                        <m:r>
                          <a:rPr lang="fr-FR" sz="2800" b="0" i="1" smtClean="0">
                            <a:latin typeface="Cambria Math"/>
                          </a:rPr>
                          <m:t>𝐸</m:t>
                        </m:r>
                      </m:e>
                    </m:acc>
                  </m:oMath>
                </a14:m>
                <a:r>
                  <a:rPr lang="fr-FR" sz="2800" dirty="0" smtClean="0"/>
                  <a:t> est la rotation à 180 degrés de </a:t>
                </a:r>
                <a:r>
                  <a:rPr lang="fr-FR" sz="2800" i="1" dirty="0" smtClean="0"/>
                  <a:t>E.</a:t>
                </a:r>
                <a:endParaRPr lang="fr-FR" sz="28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rotWithShape="1">
                <a:blip r:embed="rId3"/>
                <a:stretch>
                  <a:fillRect l="-1387" r="-13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4"/>
              </p:nvPr>
            </p:nvSpPr>
            <p:spPr>
              <a:xfrm>
                <a:off x="539553" y="4798467"/>
                <a:ext cx="8064896" cy="1870894"/>
              </a:xfrm>
            </p:spPr>
            <p:txBody>
              <a:bodyPr>
                <a:noAutofit/>
              </a:bodyPr>
              <a:lstStyle/>
              <a:p>
                <a:r>
                  <a:rPr lang="fr-FR" sz="2800" dirty="0" smtClean="0"/>
                  <a:t>Soit </a:t>
                </a:r>
                <a14:m>
                  <m:oMath xmlns:m="http://schemas.openxmlformats.org/officeDocument/2006/math">
                    <m:r>
                      <a:rPr lang="fr-FR" sz="2800" b="0" i="1" smtClean="0">
                        <a:latin typeface="Cambria Math"/>
                      </a:rPr>
                      <m:t>𝐼</m:t>
                    </m:r>
                    <m:r>
                      <a:rPr lang="fr-FR" sz="2800" b="0" i="1" smtClean="0">
                        <a:latin typeface="Cambria Math"/>
                        <a:ea typeface="Cambria Math"/>
                      </a:rPr>
                      <m:t>⊂</m:t>
                    </m:r>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r>
                      <a:rPr lang="fr-FR" sz="2800" b="0" i="0" smtClean="0">
                        <a:latin typeface="Cambria Math"/>
                      </a:rPr>
                      <m:t> </m:t>
                    </m:r>
                  </m:oMath>
                </a14:m>
                <a:r>
                  <a:rPr lang="fr-FR" sz="2800" dirty="0" smtClean="0"/>
                  <a:t>et </a:t>
                </a:r>
                <a14:m>
                  <m:oMath xmlns:m="http://schemas.openxmlformats.org/officeDocument/2006/math">
                    <m:r>
                      <a:rPr lang="fr-FR" sz="2800" b="0" i="1" smtClean="0">
                        <a:latin typeface="Cambria Math"/>
                      </a:rPr>
                      <m:t>𝐸</m:t>
                    </m:r>
                    <m:r>
                      <a:rPr lang="fr-FR" sz="2800" b="0" i="1" smtClean="0">
                        <a:latin typeface="Cambria Math"/>
                        <a:ea typeface="Cambria Math"/>
                      </a:rPr>
                      <m:t>⊂</m:t>
                    </m:r>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oMath>
                </a14:m>
                <a:r>
                  <a:rPr lang="fr-FR" sz="2800" dirty="0" smtClean="0"/>
                  <a:t>. On pose aussi </a:t>
                </a:r>
                <a14:m>
                  <m:oMath xmlns:m="http://schemas.openxmlformats.org/officeDocument/2006/math">
                    <m:sSup>
                      <m:sSupPr>
                        <m:ctrlPr>
                          <a:rPr lang="fr-FR" sz="2800" i="1" smtClean="0">
                            <a:latin typeface="Cambria Math"/>
                          </a:rPr>
                        </m:ctrlPr>
                      </m:sSupPr>
                      <m:e>
                        <m:r>
                          <a:rPr lang="fr-FR" sz="2800" b="0" i="1" smtClean="0">
                            <a:latin typeface="Cambria Math"/>
                          </a:rPr>
                          <m:t>𝐼</m:t>
                        </m:r>
                      </m:e>
                      <m:sup>
                        <m:r>
                          <a:rPr lang="fr-FR" sz="2800" b="0" i="1" smtClean="0">
                            <a:latin typeface="Cambria Math"/>
                          </a:rPr>
                          <m:t>𝑐</m:t>
                        </m:r>
                      </m:sup>
                    </m:sSup>
                    <m:r>
                      <a:rPr lang="fr-FR" sz="2800" b="0" i="1" smtClean="0">
                        <a:latin typeface="Cambria Math"/>
                      </a:rPr>
                      <m:t>=</m:t>
                    </m:r>
                  </m:oMath>
                </a14:m>
                <a:r>
                  <a:rPr lang="fr-FR" sz="2800" dirty="0"/>
                  <a:t> </a:t>
                </a:r>
                <a14:m>
                  <m:oMath xmlns:m="http://schemas.openxmlformats.org/officeDocument/2006/math">
                    <m:sSup>
                      <m:sSupPr>
                        <m:ctrlPr>
                          <a:rPr lang="fr-FR" sz="2800" i="1">
                            <a:latin typeface="Cambria Math"/>
                          </a:rPr>
                        </m:ctrlPr>
                      </m:sSupPr>
                      <m:e>
                        <m:r>
                          <a:rPr lang="fr-FR" sz="2800" i="1">
                            <a:latin typeface="Cambria Math"/>
                            <a:ea typeface="Cambria Math"/>
                          </a:rPr>
                          <m:t>ℤ</m:t>
                        </m:r>
                      </m:e>
                      <m:sup>
                        <m:r>
                          <a:rPr lang="fr-FR" sz="2800" i="1">
                            <a:latin typeface="Cambria Math"/>
                          </a:rPr>
                          <m:t>𝑛</m:t>
                        </m:r>
                      </m:sup>
                    </m:sSup>
                    <m:r>
                      <a:rPr lang="fr-FR" sz="2800">
                        <a:latin typeface="Cambria Math"/>
                      </a:rPr>
                      <m:t> </m:t>
                    </m:r>
                  </m:oMath>
                </a14:m>
                <a:r>
                  <a:rPr lang="fr-FR" sz="2800" dirty="0" smtClean="0"/>
                  <a:t>\ I.</a:t>
                </a:r>
              </a:p>
              <a:p>
                <a:r>
                  <a:rPr lang="fr-FR" sz="2800" dirty="0" smtClean="0"/>
                  <a:t>La </a:t>
                </a:r>
                <a:r>
                  <a:rPr lang="fr-FR" sz="2800" b="1" dirty="0" smtClean="0">
                    <a:solidFill>
                      <a:schemeClr val="tx1"/>
                    </a:solidFill>
                  </a:rPr>
                  <a:t>dilatation (binaire)</a:t>
                </a:r>
                <a:r>
                  <a:rPr lang="fr-FR" sz="2800" dirty="0" smtClean="0">
                    <a:solidFill>
                      <a:schemeClr val="tx1"/>
                    </a:solidFill>
                  </a:rPr>
                  <a:t> </a:t>
                </a:r>
                <a:r>
                  <a:rPr lang="fr-FR" sz="2800" dirty="0" smtClean="0"/>
                  <a:t>de </a:t>
                </a:r>
                <a:r>
                  <a:rPr lang="fr-FR" sz="2800" i="1" dirty="0" smtClean="0"/>
                  <a:t>I</a:t>
                </a:r>
                <a:r>
                  <a:rPr lang="fr-FR" sz="2800" dirty="0" smtClean="0"/>
                  <a:t> par </a:t>
                </a:r>
                <a:r>
                  <a:rPr lang="fr-FR" sz="2800" i="1" dirty="0" smtClean="0"/>
                  <a:t>E</a:t>
                </a:r>
                <a:r>
                  <a:rPr lang="fr-FR" sz="2800" dirty="0" smtClean="0"/>
                  <a:t> est : </a:t>
                </a:r>
                <a:endParaRPr lang="fr-FR" sz="2800" b="0" i="1" dirty="0" smtClean="0">
                  <a:latin typeface="Cambria Math"/>
                </a:endParaRPr>
              </a:p>
              <a:p>
                <a:pPr/>
                <a14:m>
                  <m:oMathPara xmlns:m="http://schemas.openxmlformats.org/officeDocument/2006/math">
                    <m:oMathParaPr>
                      <m:jc m:val="centerGroup"/>
                    </m:oMathParaPr>
                    <m:oMath xmlns:m="http://schemas.openxmlformats.org/officeDocument/2006/math">
                      <m:r>
                        <a:rPr lang="fr-FR" sz="2800" b="0" i="1" smtClean="0">
                          <a:latin typeface="Cambria Math"/>
                        </a:rPr>
                        <m:t>𝐼</m:t>
                      </m:r>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 </m:t>
                      </m:r>
                      <m:sSup>
                        <m:sSupPr>
                          <m:ctrlPr>
                            <a:rPr lang="fr-FR" sz="2800" b="0" i="1" smtClean="0">
                              <a:latin typeface="Cambria Math"/>
                              <a:ea typeface="Cambria Math"/>
                            </a:rPr>
                          </m:ctrlPr>
                        </m:sSupPr>
                        <m:e>
                          <m:r>
                            <a:rPr lang="fr-FR" sz="2800" i="1">
                              <a:latin typeface="Cambria Math"/>
                              <a:ea typeface="Cambria Math"/>
                            </a:rPr>
                            <m:t>(</m:t>
                          </m:r>
                          <m:sSup>
                            <m:sSupPr>
                              <m:ctrlPr>
                                <a:rPr lang="fr-FR" sz="2800" i="1">
                                  <a:latin typeface="Cambria Math"/>
                                  <a:ea typeface="Cambria Math"/>
                                </a:rPr>
                              </m:ctrlPr>
                            </m:sSupPr>
                            <m:e>
                              <m:r>
                                <a:rPr lang="fr-FR" sz="2800" i="1">
                                  <a:latin typeface="Cambria Math"/>
                                  <a:ea typeface="Cambria Math"/>
                                </a:rPr>
                                <m:t>𝐼</m:t>
                              </m:r>
                            </m:e>
                            <m:sup>
                              <m:r>
                                <a:rPr lang="fr-FR" sz="2800" i="1">
                                  <a:latin typeface="Cambria Math"/>
                                  <a:ea typeface="Cambria Math"/>
                                </a:rPr>
                                <m:t>𝑐</m:t>
                              </m:r>
                            </m:sup>
                          </m:sSup>
                          <m:r>
                            <a:rPr lang="fr-FR" sz="2800" i="1">
                              <a:latin typeface="Cambria Math"/>
                              <a:ea typeface="Cambria Math"/>
                            </a:rPr>
                            <m:t>⊖</m:t>
                          </m:r>
                          <m:acc>
                            <m:accPr>
                              <m:chr m:val="̆"/>
                              <m:ctrlPr>
                                <a:rPr lang="fr-FR" sz="2800" b="0" i="1" smtClean="0">
                                  <a:latin typeface="Cambria Math"/>
                                  <a:ea typeface="Cambria Math"/>
                                </a:rPr>
                              </m:ctrlPr>
                            </m:accPr>
                            <m:e>
                              <m:r>
                                <a:rPr lang="fr-FR" sz="2800" b="0" i="1" smtClean="0">
                                  <a:latin typeface="Cambria Math"/>
                                  <a:ea typeface="Cambria Math"/>
                                </a:rPr>
                                <m:t>𝐸</m:t>
                              </m:r>
                            </m:e>
                          </m:acc>
                          <m:r>
                            <m:rPr>
                              <m:nor/>
                            </m:rPr>
                            <a:rPr lang="fr-FR" sz="2800" dirty="0"/>
                            <m:t>)</m:t>
                          </m:r>
                        </m:e>
                        <m:sup>
                          <m:r>
                            <a:rPr lang="fr-FR" sz="2800" b="0" i="1" smtClean="0">
                              <a:latin typeface="Cambria Math"/>
                              <a:ea typeface="Cambria Math"/>
                            </a:rPr>
                            <m:t>𝑐</m:t>
                          </m:r>
                        </m:sup>
                      </m:sSup>
                    </m:oMath>
                  </m:oMathPara>
                </a14:m>
                <a:endParaRPr lang="fr-FR" sz="28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4"/>
              </p:nvPr>
            </p:nvSpPr>
            <p:spPr>
              <a:xfrm>
                <a:off x="539552" y="4798466"/>
                <a:ext cx="8064896" cy="1870894"/>
              </a:xfrm>
              <a:blipFill rotWithShape="1">
                <a:blip r:embed="rId4"/>
                <a:stretch>
                  <a:fillRect l="-1355"/>
                </a:stretch>
              </a:blipFill>
            </p:spPr>
            <p:txBody>
              <a:bodyPr/>
              <a:lstStyle/>
              <a:p>
                <a:r>
                  <a:rPr lang="fr-FR">
                    <a:noFill/>
                  </a:rPr>
                  <a:t> </a:t>
                </a:r>
              </a:p>
            </p:txBody>
          </p:sp>
        </mc:Fallback>
      </mc:AlternateContent>
      <p:sp>
        <p:nvSpPr>
          <p:cNvPr id="10" name="Slide Number Placeholder 9"/>
          <p:cNvSpPr>
            <a:spLocks noGrp="1"/>
          </p:cNvSpPr>
          <p:nvPr>
            <p:ph type="sldNum" sz="quarter" idx="12"/>
          </p:nvPr>
        </p:nvSpPr>
        <p:spPr/>
        <p:txBody>
          <a:bodyPr/>
          <a:lstStyle/>
          <a:p>
            <a:fld id="{3E28E49E-0FA3-4073-82CF-17635106A4E9}" type="slidenum">
              <a:rPr lang="fr-FR" smtClean="0"/>
              <a:pPr/>
              <a:t>37</a:t>
            </a:fld>
            <a:endParaRPr lang="fr-FR" dirty="0"/>
          </a:p>
        </p:txBody>
      </p:sp>
    </p:spTree>
    <p:extLst>
      <p:ext uri="{BB962C8B-B14F-4D97-AF65-F5344CB8AC3E}">
        <p14:creationId xmlns:p14="http://schemas.microsoft.com/office/powerpoint/2010/main" val="120866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Dilatation 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38</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sz="2800" dirty="0" smtClean="0"/>
                  <a:t>Exercice : Calculer </a:t>
                </a:r>
                <a14:m>
                  <m:oMath xmlns:m="http://schemas.openxmlformats.org/officeDocument/2006/math">
                    <m:r>
                      <a:rPr lang="fr-FR" sz="2800" i="1">
                        <a:latin typeface="Cambria Math"/>
                      </a:rPr>
                      <m:t>𝐼</m:t>
                    </m:r>
                    <m:r>
                      <a:rPr lang="fr-FR" sz="2800" i="1" smtClean="0">
                        <a:latin typeface="Cambria Math"/>
                        <a:ea typeface="Cambria Math"/>
                      </a:rPr>
                      <m:t>⊕</m:t>
                    </m:r>
                    <m:r>
                      <a:rPr lang="fr-FR" sz="2800" i="1">
                        <a:latin typeface="Cambria Math"/>
                        <a:ea typeface="Cambria Math"/>
                      </a:rPr>
                      <m:t>𝐸</m:t>
                    </m:r>
                  </m:oMath>
                </a14:m>
                <a:endParaRPr lang="fr-FR" sz="2800" dirty="0"/>
              </a:p>
              <a:p>
                <a:endParaRPr lang="fr-FR" sz="28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387"/>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182390267"/>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12924"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6"/>
            <a:ext cx="330540" cy="400110"/>
          </a:xfrm>
          <a:prstGeom prst="rect">
            <a:avLst/>
          </a:prstGeom>
          <a:noFill/>
        </p:spPr>
        <p:txBody>
          <a:bodyPr wrap="none" rtlCol="0">
            <a:spAutoFit/>
          </a:bodyPr>
          <a:lstStyle/>
          <a:p>
            <a:r>
              <a:rPr lang="fr-FR" sz="2000" i="1" dirty="0" smtClean="0"/>
              <a:t>E</a:t>
            </a:r>
            <a:endParaRPr lang="fr-FR" sz="20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1968527403"/>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12925"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4"/>
            <a:ext cx="272832" cy="400110"/>
          </a:xfrm>
          <a:prstGeom prst="rect">
            <a:avLst/>
          </a:prstGeom>
        </p:spPr>
        <p:txBody>
          <a:bodyPr wrap="none">
            <a:spAutoFit/>
          </a:bodyPr>
          <a:lstStyle/>
          <a:p>
            <a:r>
              <a:rPr lang="fr-FR" sz="2000" i="1" dirty="0" smtClean="0"/>
              <a:t>I</a:t>
            </a:r>
            <a:endParaRPr lang="fr-FR" sz="20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474420269"/>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12926" name="Worksheet" r:id="rId12" imgW="2009789" imgH="1943190" progId="Excel.Sheet.12">
                  <p:embed/>
                </p:oleObj>
              </mc:Choice>
              <mc:Fallback>
                <p:oleObj name="Worksheet" r:id="rId12" imgW="2009789" imgH="1943190" progId="Excel.Sheet.12">
                  <p:embed/>
                  <p:pic>
                    <p:nvPicPr>
                      <p:cNvPr id="0" name=""/>
                      <p:cNvPicPr>
                        <a:picLocks noChangeAspect="1" noChangeArrowheads="1"/>
                      </p:cNvPicPr>
                      <p:nvPr/>
                    </p:nvPicPr>
                    <p:blipFill>
                      <a:blip r:embed="rId13"/>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Rectangle 29"/>
              <p:cNvSpPr/>
              <p:nvPr/>
            </p:nvSpPr>
            <p:spPr>
              <a:xfrm>
                <a:off x="6948267" y="4487658"/>
                <a:ext cx="74783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a:latin typeface="Cambria Math"/>
                        </a:rPr>
                        <m:t>𝐼</m:t>
                      </m:r>
                      <m:r>
                        <a:rPr lang="fr-FR" sz="2000" i="1" smtClean="0">
                          <a:latin typeface="Cambria Math"/>
                          <a:ea typeface="Cambria Math"/>
                        </a:rPr>
                        <m:t>⨁</m:t>
                      </m:r>
                      <m:r>
                        <a:rPr lang="fr-FR" sz="2000" i="1">
                          <a:latin typeface="Cambria Math"/>
                          <a:ea typeface="Cambria Math"/>
                        </a:rPr>
                        <m:t>𝐸</m:t>
                      </m:r>
                    </m:oMath>
                  </m:oMathPara>
                </a14:m>
                <a:endParaRPr lang="fr-FR" sz="2000" dirty="0"/>
              </a:p>
            </p:txBody>
          </p:sp>
        </mc:Choice>
        <mc:Fallback xmlns="">
          <p:sp>
            <p:nvSpPr>
              <p:cNvPr id="30" name="Rectangle 29"/>
              <p:cNvSpPr>
                <a:spLocks noRot="1" noChangeAspect="1" noMove="1" noResize="1" noEditPoints="1" noAdjustHandles="1" noChangeArrowheads="1" noChangeShapeType="1" noTextEdit="1"/>
              </p:cNvSpPr>
              <p:nvPr/>
            </p:nvSpPr>
            <p:spPr>
              <a:xfrm>
                <a:off x="6948264" y="4487658"/>
                <a:ext cx="747833" cy="400110"/>
              </a:xfrm>
              <a:prstGeom prst="rect">
                <a:avLst/>
              </a:prstGeom>
              <a:blipFill rotWithShape="1">
                <a:blip r:embed="rId14"/>
                <a:stretch>
                  <a:fillRect/>
                </a:stretch>
              </a:blipFill>
            </p:spPr>
            <p:txBody>
              <a:bodyPr/>
              <a:lstStyle/>
              <a:p>
                <a:r>
                  <a:rPr lang="fr-FR">
                    <a:noFill/>
                  </a:rPr>
                  <a:t> </a:t>
                </a:r>
              </a:p>
            </p:txBody>
          </p:sp>
        </mc:Fallback>
      </mc:AlternateContent>
      <p:sp>
        <p:nvSpPr>
          <p:cNvPr id="4" name="TextBox 3"/>
          <p:cNvSpPr txBox="1"/>
          <p:nvPr/>
        </p:nvSpPr>
        <p:spPr>
          <a:xfrm>
            <a:off x="467545" y="4976008"/>
            <a:ext cx="8280919" cy="1631216"/>
          </a:xfrm>
          <a:prstGeom prst="rect">
            <a:avLst/>
          </a:prstGeom>
          <a:noFill/>
        </p:spPr>
        <p:txBody>
          <a:bodyPr wrap="square" rtlCol="0">
            <a:spAutoFit/>
          </a:bodyPr>
          <a:lstStyle/>
          <a:p>
            <a:r>
              <a:rPr lang="fr-FR" sz="2000" i="1" dirty="0" smtClean="0"/>
              <a:t>E</a:t>
            </a:r>
            <a:r>
              <a:rPr lang="fr-FR" sz="2000" dirty="0" smtClean="0"/>
              <a:t> consiste à observer les 4-voisins d’un point. ____________________________</a:t>
            </a:r>
          </a:p>
          <a:p>
            <a:r>
              <a:rPr lang="fr-FR" sz="2000" dirty="0" smtClean="0"/>
              <a:t>_______________________________________________________________</a:t>
            </a:r>
          </a:p>
          <a:p>
            <a:endParaRPr lang="fr-FR" sz="2000" dirty="0" smtClean="0"/>
          </a:p>
          <a:p>
            <a:r>
              <a:rPr lang="fr-FR" sz="2000" dirty="0" smtClean="0"/>
              <a:t>En dilatant </a:t>
            </a:r>
            <a:r>
              <a:rPr lang="fr-FR" sz="2000" i="1" dirty="0" smtClean="0"/>
              <a:t>I</a:t>
            </a:r>
            <a:r>
              <a:rPr lang="fr-FR" sz="2000" dirty="0" smtClean="0"/>
              <a:t> par </a:t>
            </a:r>
            <a:r>
              <a:rPr lang="fr-FR" sz="2000" i="1" dirty="0" smtClean="0"/>
              <a:t>E</a:t>
            </a:r>
            <a:r>
              <a:rPr lang="fr-FR" sz="2000" dirty="0" smtClean="0"/>
              <a:t>, on ajoute donc ____________________________________</a:t>
            </a:r>
          </a:p>
          <a:p>
            <a:r>
              <a:rPr lang="fr-FR" sz="2000" dirty="0" smtClean="0"/>
              <a:t>_______________________________________________________________</a:t>
            </a:r>
            <a:endParaRPr lang="fr-FR"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3149228078"/>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12927" name="Worksheet" r:id="rId16" imgW="2009789" imgH="1943190" progId="Excel.Sheet.12">
                  <p:embed/>
                </p:oleObj>
              </mc:Choice>
              <mc:Fallback>
                <p:oleObj name="Worksheet" r:id="rId16" imgW="2009789" imgH="1943190" progId="Excel.Sheet.12">
                  <p:embed/>
                  <p:pic>
                    <p:nvPicPr>
                      <p:cNvPr id="0" name="Object 28"/>
                      <p:cNvPicPr>
                        <a:picLocks noChangeAspect="1" noChangeArrowheads="1"/>
                      </p:cNvPicPr>
                      <p:nvPr/>
                    </p:nvPicPr>
                    <p:blipFill>
                      <a:blip r:embed="rId17"/>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934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mtClean="0"/>
              <a:t>Dilatation </a:t>
            </a:r>
            <a:r>
              <a:rPr lang="fr-FR" dirty="0" smtClean="0"/>
              <a:t>binaire</a:t>
            </a:r>
            <a:endParaRPr lang="fr-FR" dirty="0"/>
          </a:p>
        </p:txBody>
      </p:sp>
      <p:sp>
        <p:nvSpPr>
          <p:cNvPr id="10" name="Slide Number Placeholder 9"/>
          <p:cNvSpPr>
            <a:spLocks noGrp="1"/>
          </p:cNvSpPr>
          <p:nvPr>
            <p:ph type="sldNum" sz="quarter" idx="12"/>
          </p:nvPr>
        </p:nvSpPr>
        <p:spPr/>
        <p:txBody>
          <a:bodyPr/>
          <a:lstStyle/>
          <a:p>
            <a:fld id="{3E28E49E-0FA3-4073-82CF-17635106A4E9}" type="slidenum">
              <a:rPr lang="fr-FR" smtClean="0"/>
              <a:pPr/>
              <a:t>39</a:t>
            </a:fld>
            <a:endParaRPr lang="fr-F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179513" y="1288918"/>
                <a:ext cx="8784976" cy="5184428"/>
              </a:xfrm>
            </p:spPr>
            <p:txBody>
              <a:bodyPr/>
              <a:lstStyle/>
              <a:p>
                <a:r>
                  <a:rPr lang="fr-FR" dirty="0" smtClean="0"/>
                  <a:t>Question : Est-ce que </a:t>
                </a: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i="1">
                            <a:latin typeface="Cambria Math"/>
                          </a:rPr>
                          <m:t>𝐼</m:t>
                        </m:r>
                        <m:r>
                          <a:rPr lang="fr-FR" b="0" i="1" smtClean="0">
                            <a:latin typeface="Cambria Math"/>
                            <a:ea typeface="Cambria Math"/>
                          </a:rPr>
                          <m:t>⊕</m:t>
                        </m:r>
                        <m:r>
                          <a:rPr lang="fr-FR" i="1">
                            <a:latin typeface="Cambria Math"/>
                            <a:ea typeface="Cambria Math"/>
                          </a:rPr>
                          <m:t>𝐸</m:t>
                        </m:r>
                      </m:e>
                    </m:d>
                  </m:oMath>
                </a14:m>
                <a:r>
                  <a:rPr lang="fr-FR" dirty="0" smtClean="0"/>
                  <a:t> ?</a:t>
                </a:r>
                <a:endParaRPr lang="fr-FR" dirty="0"/>
              </a:p>
              <a:p>
                <a:endParaRPr lang="fr-FR"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179512" y="1288918"/>
                <a:ext cx="8784976" cy="5184428"/>
              </a:xfrm>
              <a:blipFill rotWithShape="1">
                <a:blip r:embed="rId4"/>
                <a:stretch>
                  <a:fillRect l="-1040"/>
                </a:stretch>
              </a:blipFill>
            </p:spPr>
            <p:txBody>
              <a:bodyPr/>
              <a:lstStyle/>
              <a:p>
                <a:r>
                  <a:rPr lang="fr-F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160756346"/>
              </p:ext>
            </p:extLst>
          </p:nvPr>
        </p:nvGraphicFramePr>
        <p:xfrm>
          <a:off x="570839" y="2724317"/>
          <a:ext cx="1041400" cy="1006475"/>
        </p:xfrm>
        <a:graphic>
          <a:graphicData uri="http://schemas.openxmlformats.org/presentationml/2006/ole">
            <mc:AlternateContent xmlns:mc="http://schemas.openxmlformats.org/markup-compatibility/2006">
              <mc:Choice xmlns:v="urn:schemas-microsoft-com:vml" Requires="v">
                <p:oleObj spid="_x0000_s58654" name="Worksheet" r:id="rId6" imgW="866857" imgH="838080" progId="Excel.Sheet.12">
                  <p:embed/>
                </p:oleObj>
              </mc:Choice>
              <mc:Fallback>
                <p:oleObj name="Worksheet" r:id="rId6" imgW="866857" imgH="838080" progId="Excel.Sheet.12">
                  <p:embed/>
                  <p:pic>
                    <p:nvPicPr>
                      <p:cNvPr id="0" name=""/>
                      <p:cNvPicPr>
                        <a:picLocks noChangeAspect="1" noChangeArrowheads="1"/>
                      </p:cNvPicPr>
                      <p:nvPr/>
                    </p:nvPicPr>
                    <p:blipFill>
                      <a:blip r:embed="rId7"/>
                      <a:srcRect/>
                      <a:stretch>
                        <a:fillRect/>
                      </a:stretch>
                    </p:blipFill>
                    <p:spPr bwMode="auto">
                      <a:xfrm>
                        <a:off x="570839" y="2724317"/>
                        <a:ext cx="1041400" cy="1006475"/>
                      </a:xfrm>
                      <a:prstGeom prst="rect">
                        <a:avLst/>
                      </a:prstGeom>
                      <a:noFill/>
                      <a:ln>
                        <a:noFill/>
                      </a:ln>
                    </p:spPr>
                  </p:pic>
                </p:oleObj>
              </mc:Fallback>
            </mc:AlternateContent>
          </a:graphicData>
        </a:graphic>
      </p:graphicFrame>
      <p:sp>
        <p:nvSpPr>
          <p:cNvPr id="11" name="TextBox 10"/>
          <p:cNvSpPr txBox="1"/>
          <p:nvPr/>
        </p:nvSpPr>
        <p:spPr>
          <a:xfrm>
            <a:off x="896071" y="3732429"/>
            <a:ext cx="359394" cy="461665"/>
          </a:xfrm>
          <a:prstGeom prst="rect">
            <a:avLst/>
          </a:prstGeom>
          <a:noFill/>
        </p:spPr>
        <p:txBody>
          <a:bodyPr wrap="none" rtlCol="0">
            <a:spAutoFit/>
          </a:bodyPr>
          <a:lstStyle/>
          <a:p>
            <a:r>
              <a:rPr lang="fr-FR" sz="2400" i="1" dirty="0" smtClean="0"/>
              <a:t>E</a:t>
            </a:r>
            <a:endParaRPr lang="fr-FR" sz="2400" i="1" dirty="0"/>
          </a:p>
        </p:txBody>
      </p:sp>
      <p:graphicFrame>
        <p:nvGraphicFramePr>
          <p:cNvPr id="40" name="Object 39"/>
          <p:cNvGraphicFramePr>
            <a:graphicFrameLocks noChangeAspect="1"/>
          </p:cNvGraphicFramePr>
          <p:nvPr>
            <p:extLst>
              <p:ext uri="{D42A27DB-BD31-4B8C-83A1-F6EECF244321}">
                <p14:modId xmlns:p14="http://schemas.microsoft.com/office/powerpoint/2010/main" val="2327982917"/>
              </p:ext>
            </p:extLst>
          </p:nvPr>
        </p:nvGraphicFramePr>
        <p:xfrm>
          <a:off x="2699793" y="2094603"/>
          <a:ext cx="2459039" cy="2376488"/>
        </p:xfrm>
        <a:graphic>
          <a:graphicData uri="http://schemas.openxmlformats.org/presentationml/2006/ole">
            <mc:AlternateContent xmlns:mc="http://schemas.openxmlformats.org/markup-compatibility/2006">
              <mc:Choice xmlns:v="urn:schemas-microsoft-com:vml" Requires="v">
                <p:oleObj spid="_x0000_s58655" name="Worksheet" r:id="rId9" imgW="2009789" imgH="1943190" progId="Excel.Sheet.12">
                  <p:embed/>
                </p:oleObj>
              </mc:Choice>
              <mc:Fallback>
                <p:oleObj name="Worksheet" r:id="rId9" imgW="2009789" imgH="1943190" progId="Excel.Sheet.12">
                  <p:embed/>
                  <p:pic>
                    <p:nvPicPr>
                      <p:cNvPr id="0" name=""/>
                      <p:cNvPicPr>
                        <a:picLocks noChangeAspect="1" noChangeArrowheads="1"/>
                      </p:cNvPicPr>
                      <p:nvPr/>
                    </p:nvPicPr>
                    <p:blipFill>
                      <a:blip r:embed="rId10"/>
                      <a:srcRect/>
                      <a:stretch>
                        <a:fillRect/>
                      </a:stretch>
                    </p:blipFill>
                    <p:spPr bwMode="auto">
                      <a:xfrm>
                        <a:off x="2699793" y="2094603"/>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3784400" y="4479377"/>
            <a:ext cx="288862" cy="461665"/>
          </a:xfrm>
          <a:prstGeom prst="rect">
            <a:avLst/>
          </a:prstGeom>
        </p:spPr>
        <p:txBody>
          <a:bodyPr wrap="none">
            <a:spAutoFit/>
          </a:bodyPr>
          <a:lstStyle/>
          <a:p>
            <a:r>
              <a:rPr lang="fr-FR" sz="2400" i="1" dirty="0" smtClean="0"/>
              <a:t>I</a:t>
            </a:r>
            <a:endParaRPr lang="fr-FR" sz="2400" i="1" dirty="0"/>
          </a:p>
        </p:txBody>
      </p:sp>
      <p:graphicFrame>
        <p:nvGraphicFramePr>
          <p:cNvPr id="29" name="Object 28" hidden="1"/>
          <p:cNvGraphicFramePr>
            <a:graphicFrameLocks noChangeAspect="1"/>
          </p:cNvGraphicFramePr>
          <p:nvPr>
            <p:extLst>
              <p:ext uri="{D42A27DB-BD31-4B8C-83A1-F6EECF244321}">
                <p14:modId xmlns:p14="http://schemas.microsoft.com/office/powerpoint/2010/main" val="2099529583"/>
              </p:ext>
            </p:extLst>
          </p:nvPr>
        </p:nvGraphicFramePr>
        <p:xfrm>
          <a:off x="6084169" y="2102887"/>
          <a:ext cx="2459039" cy="2376488"/>
        </p:xfrm>
        <a:graphic>
          <a:graphicData uri="http://schemas.openxmlformats.org/presentationml/2006/ole">
            <mc:AlternateContent xmlns:mc="http://schemas.openxmlformats.org/markup-compatibility/2006">
              <mc:Choice xmlns:v="urn:schemas-microsoft-com:vml" Requires="v">
                <p:oleObj spid="_x0000_s58656" name="Worksheet" r:id="rId12" imgW="2009789" imgH="1943190" progId="Excel.Sheet.12">
                  <p:embed/>
                </p:oleObj>
              </mc:Choice>
              <mc:Fallback>
                <p:oleObj name="Worksheet" r:id="rId12" imgW="2009789" imgH="1943190" progId="Excel.Sheet.12">
                  <p:embed/>
                  <p:pic>
                    <p:nvPicPr>
                      <p:cNvPr id="0" name=""/>
                      <p:cNvPicPr>
                        <a:picLocks noChangeAspect="1" noChangeArrowheads="1"/>
                      </p:cNvPicPr>
                      <p:nvPr/>
                    </p:nvPicPr>
                    <p:blipFill>
                      <a:blip r:embed="rId13"/>
                      <a:srcRect/>
                      <a:stretch>
                        <a:fillRect/>
                      </a:stretch>
                    </p:blipFill>
                    <p:spPr bwMode="auto">
                      <a:xfrm>
                        <a:off x="6084169" y="2102887"/>
                        <a:ext cx="245903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Rectangle 29"/>
          <p:cNvSpPr/>
          <p:nvPr/>
        </p:nvSpPr>
        <p:spPr>
          <a:xfrm>
            <a:off x="6372200" y="4487661"/>
            <a:ext cx="2247349" cy="461665"/>
          </a:xfrm>
          <a:prstGeom prst="rect">
            <a:avLst/>
          </a:prstGeom>
        </p:spPr>
        <p:txBody>
          <a:bodyPr wrap="square">
            <a:spAutoFit/>
          </a:bodyPr>
          <a:lstStyle/>
          <a:p>
            <a:r>
              <a:rPr lang="fr-FR" sz="2400" dirty="0" smtClean="0"/>
              <a:t>____________</a:t>
            </a:r>
            <a:endParaRPr lang="fr-FR" sz="2400" dirty="0"/>
          </a:p>
        </p:txBody>
      </p:sp>
      <p:sp>
        <p:nvSpPr>
          <p:cNvPr id="4" name="TextBox 3"/>
          <p:cNvSpPr txBox="1"/>
          <p:nvPr/>
        </p:nvSpPr>
        <p:spPr>
          <a:xfrm>
            <a:off x="467545" y="5406318"/>
            <a:ext cx="8280919" cy="830997"/>
          </a:xfrm>
          <a:prstGeom prst="rect">
            <a:avLst/>
          </a:prstGeom>
          <a:noFill/>
        </p:spPr>
        <p:txBody>
          <a:bodyPr wrap="square" rtlCol="0">
            <a:spAutoFit/>
          </a:bodyPr>
          <a:lstStyle/>
          <a:p>
            <a:r>
              <a:rPr lang="fr-FR" sz="2400" dirty="0" smtClean="0"/>
              <a:t>Lorsque </a:t>
            </a:r>
            <a:r>
              <a:rPr lang="fr-FR" sz="2400" i="1" dirty="0" smtClean="0"/>
              <a:t>E</a:t>
            </a:r>
            <a:r>
              <a:rPr lang="fr-FR" sz="2400" dirty="0" smtClean="0"/>
              <a:t> ne contient pas l’origine, alors la dilatation de </a:t>
            </a:r>
            <a:r>
              <a:rPr lang="fr-FR" sz="2400" i="1" dirty="0" smtClean="0"/>
              <a:t>I </a:t>
            </a:r>
            <a:r>
              <a:rPr lang="fr-FR" sz="2400" dirty="0" smtClean="0"/>
              <a:t>par </a:t>
            </a:r>
            <a:r>
              <a:rPr lang="fr-FR" sz="2400" i="1" dirty="0" smtClean="0"/>
              <a:t>E </a:t>
            </a:r>
            <a:r>
              <a:rPr lang="fr-FR" sz="2400" dirty="0" smtClean="0"/>
              <a:t>ne contient pas forcément </a:t>
            </a:r>
            <a:r>
              <a:rPr lang="fr-FR" sz="2400" i="1" dirty="0" smtClean="0"/>
              <a:t>I.</a:t>
            </a:r>
            <a:endParaRPr lang="fr-FR"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538641428"/>
              </p:ext>
            </p:extLst>
          </p:nvPr>
        </p:nvGraphicFramePr>
        <p:xfrm>
          <a:off x="6084170" y="2102890"/>
          <a:ext cx="2459037" cy="2376487"/>
        </p:xfrm>
        <a:graphic>
          <a:graphicData uri="http://schemas.openxmlformats.org/presentationml/2006/ole">
            <mc:AlternateContent xmlns:mc="http://schemas.openxmlformats.org/markup-compatibility/2006">
              <mc:Choice xmlns:v="urn:schemas-microsoft-com:vml" Requires="v">
                <p:oleObj spid="_x0000_s58657" name="Worksheet" r:id="rId15" imgW="2009789" imgH="1943190" progId="Excel.Sheet.12">
                  <p:embed/>
                </p:oleObj>
              </mc:Choice>
              <mc:Fallback>
                <p:oleObj name="Worksheet" r:id="rId15" imgW="2009789" imgH="1943190" progId="Excel.Sheet.12">
                  <p:embed/>
                  <p:pic>
                    <p:nvPicPr>
                      <p:cNvPr id="0" name=""/>
                      <p:cNvPicPr>
                        <a:picLocks noChangeAspect="1" noChangeArrowheads="1"/>
                      </p:cNvPicPr>
                      <p:nvPr/>
                    </p:nvPicPr>
                    <p:blipFill>
                      <a:blip r:embed="rId16"/>
                      <a:srcRect/>
                      <a:stretch>
                        <a:fillRect/>
                      </a:stretch>
                    </p:blipFill>
                    <p:spPr bwMode="auto">
                      <a:xfrm>
                        <a:off x="6084170" y="2102890"/>
                        <a:ext cx="24590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94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Introduction</a:t>
            </a:r>
            <a:endParaRPr lang="fr-FR" dirty="0"/>
          </a:p>
        </p:txBody>
      </p:sp>
      <p:sp>
        <p:nvSpPr>
          <p:cNvPr id="5" name="Text Placeholder 4"/>
          <p:cNvSpPr>
            <a:spLocks noGrp="1"/>
          </p:cNvSpPr>
          <p:nvPr>
            <p:ph type="body" sz="quarter" idx="13"/>
          </p:nvPr>
        </p:nvSpPr>
        <p:spPr/>
        <p:txBody>
          <a:bodyPr/>
          <a:lstStyle/>
          <a:p>
            <a:r>
              <a:rPr lang="fr-FR" dirty="0" smtClean="0"/>
              <a:t>Le traitement d’images consiste à effectuer des traitements sur une image en vue de modifier son contenu (généralement pour </a:t>
            </a:r>
            <a:r>
              <a:rPr lang="fr-FR" dirty="0"/>
              <a:t>« </a:t>
            </a:r>
            <a:r>
              <a:rPr lang="fr-FR" dirty="0" smtClean="0"/>
              <a:t>l’améliorer ») et/ou de quantifier certains éléments (calcul numérique, détection d’objets, …).</a:t>
            </a:r>
          </a:p>
          <a:p>
            <a:endParaRPr lang="fr-FR" dirty="0" smtClean="0"/>
          </a:p>
          <a:p>
            <a:endParaRPr lang="fr-FR" dirty="0"/>
          </a:p>
          <a:p>
            <a:endParaRPr lang="fr-FR" dirty="0" smtClean="0"/>
          </a:p>
          <a:p>
            <a:endParaRPr lang="fr-FR" dirty="0"/>
          </a:p>
          <a:p>
            <a:endParaRPr lang="fr-FR" dirty="0"/>
          </a:p>
          <a:p>
            <a:r>
              <a:rPr lang="fr-FR" dirty="0" smtClean="0"/>
              <a:t>Différentes stratégies peuvent être utilisées pour parvenir à ses fins…</a:t>
            </a:r>
            <a:endParaRPr lang="fr-FR" dirty="0"/>
          </a:p>
        </p:txBody>
      </p:sp>
      <p:sp>
        <p:nvSpPr>
          <p:cNvPr id="6" name="Slide Number Placeholder 5"/>
          <p:cNvSpPr>
            <a:spLocks noGrp="1"/>
          </p:cNvSpPr>
          <p:nvPr>
            <p:ph type="sldNum" sz="quarter" idx="12"/>
          </p:nvPr>
        </p:nvSpPr>
        <p:spPr/>
        <p:txBody>
          <a:bodyPr/>
          <a:lstStyle/>
          <a:p>
            <a:fld id="{3E28E49E-0FA3-4073-82CF-17635106A4E9}" type="slidenum">
              <a:rPr lang="fr-FR" smtClean="0"/>
              <a:pPr/>
              <a:t>4</a:t>
            </a:fld>
            <a:endParaRPr lang="fr-FR" dirty="0"/>
          </a:p>
        </p:txBody>
      </p:sp>
      <p:pic>
        <p:nvPicPr>
          <p:cNvPr id="49154" name="Picture 2" descr="C:\Users\John\Enseignement\trunk\2012-2013\Master 2\Traitement Image\Cours Morpho\images\img_hofig2s10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37" y="3429002"/>
            <a:ext cx="1379327" cy="1293501"/>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C:\Users\John\Enseignement\trunk\2012-2013\Master 2\Traitement Image\Cours Morpho\images\img_hofig2s9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2" y="3429000"/>
            <a:ext cx="1379327" cy="1293502"/>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C:\Users\John\Enseignement\trunk\2012-2013\Master 2\Traitement Image\Cours Morpho\images\img_hofig7s14_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3" y="3503301"/>
            <a:ext cx="15144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C:\Users\John\Enseignement\trunk\2012-2013\Master 2\Traitement Image\Cours Morpho\images\img_hofig7s14_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7" y="3503302"/>
            <a:ext cx="1514475"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49154" idx="3"/>
            <a:endCxn id="49155" idx="1"/>
          </p:cNvCxnSpPr>
          <p:nvPr/>
        </p:nvCxnSpPr>
        <p:spPr>
          <a:xfrm>
            <a:off x="1710563" y="4075751"/>
            <a:ext cx="7011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9156" idx="3"/>
            <a:endCxn id="49157" idx="1"/>
          </p:cNvCxnSpPr>
          <p:nvPr/>
        </p:nvCxnSpPr>
        <p:spPr>
          <a:xfrm>
            <a:off x="6374508" y="4112903"/>
            <a:ext cx="861789"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26085" y="4811194"/>
            <a:ext cx="1437445" cy="461665"/>
          </a:xfrm>
          <a:prstGeom prst="rect">
            <a:avLst/>
          </a:prstGeom>
          <a:noFill/>
        </p:spPr>
        <p:txBody>
          <a:bodyPr wrap="none" rtlCol="0">
            <a:spAutoFit/>
          </a:bodyPr>
          <a:lstStyle/>
          <a:p>
            <a:r>
              <a:rPr lang="fr-FR" sz="2400" dirty="0" err="1" smtClean="0"/>
              <a:t>débruitage</a:t>
            </a:r>
            <a:endParaRPr lang="fr-FR" dirty="0"/>
          </a:p>
        </p:txBody>
      </p:sp>
      <p:sp>
        <p:nvSpPr>
          <p:cNvPr id="16" name="TextBox 15"/>
          <p:cNvSpPr txBox="1"/>
          <p:nvPr/>
        </p:nvSpPr>
        <p:spPr>
          <a:xfrm>
            <a:off x="6117552" y="4807467"/>
            <a:ext cx="1773242" cy="461665"/>
          </a:xfrm>
          <a:prstGeom prst="rect">
            <a:avLst/>
          </a:prstGeom>
          <a:noFill/>
        </p:spPr>
        <p:txBody>
          <a:bodyPr wrap="none" rtlCol="0">
            <a:spAutoFit/>
          </a:bodyPr>
          <a:lstStyle/>
          <a:p>
            <a:r>
              <a:rPr lang="fr-FR" sz="2400" dirty="0" smtClean="0"/>
              <a:t>segmentation</a:t>
            </a:r>
            <a:endParaRPr lang="fr-FR" dirty="0"/>
          </a:p>
        </p:txBody>
      </p:sp>
    </p:spTree>
    <p:extLst>
      <p:ext uri="{BB962C8B-B14F-4D97-AF65-F5344CB8AC3E}">
        <p14:creationId xmlns:p14="http://schemas.microsoft.com/office/powerpoint/2010/main" val="716828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Propriétés de l’érosion et de la dilatation</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2654760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41</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On peut noter quelques propriétés intéressantes de la dilatation :</a:t>
                </a:r>
              </a:p>
              <a:p>
                <a:pPr algn="l"/>
                <a:r>
                  <a:rPr lang="fr-FR" dirty="0" smtClean="0"/>
                  <a:t>	</a:t>
                </a:r>
              </a:p>
              <a:p>
                <a:pPr algn="l"/>
                <a:r>
                  <a:rPr lang="fr-FR" dirty="0"/>
                  <a:t>	</a:t>
                </a:r>
                <a:r>
                  <a:rPr lang="fr-FR" dirty="0" smtClean="0"/>
                  <a:t>.La dilatation est </a:t>
                </a:r>
                <a:r>
                  <a:rPr lang="fr-FR" b="1" dirty="0" smtClean="0"/>
                  <a:t>associative</a:t>
                </a:r>
                <a:r>
                  <a:rPr lang="fr-FR" dirty="0" smtClean="0">
                    <a:solidFill>
                      <a:srgbClr val="C00000"/>
                    </a:solidFill>
                  </a:rPr>
                  <a:t> </a:t>
                </a:r>
                <a:r>
                  <a:rPr lang="fr-FR" dirty="0" smtClean="0"/>
                  <a:t>:</a:t>
                </a:r>
              </a:p>
              <a:p>
                <a:pPr algn="l"/>
                <a:endParaRPr lang="fr-FR" dirty="0" smtClean="0"/>
              </a:p>
              <a:p>
                <a:pPr algn="l"/>
                <a:r>
                  <a:rPr lang="fr-FR" dirty="0"/>
                  <a:t>	</a:t>
                </a:r>
                <a:r>
                  <a:rPr lang="fr-FR" dirty="0" smtClean="0"/>
                  <a:t>.La dilatation est </a:t>
                </a:r>
                <a:r>
                  <a:rPr lang="fr-FR" b="1" dirty="0" smtClean="0"/>
                  <a:t>commutative</a:t>
                </a:r>
                <a:r>
                  <a:rPr lang="fr-FR" dirty="0" smtClean="0"/>
                  <a:t> : 	</a:t>
                </a:r>
              </a:p>
              <a:p>
                <a:pPr algn="l"/>
                <a:endParaRPr lang="fr-FR" dirty="0"/>
              </a:p>
              <a:p>
                <a:pPr algn="l"/>
                <a:r>
                  <a:rPr lang="fr-FR" dirty="0" smtClean="0"/>
                  <a:t>Si on note </a:t>
                </a:r>
                <a14:m>
                  <m:oMath xmlns:m="http://schemas.openxmlformats.org/officeDocument/2006/math">
                    <m:r>
                      <a:rPr lang="fr-FR" b="0" i="1" smtClean="0">
                        <a:latin typeface="Cambria Math"/>
                      </a:rPr>
                      <m:t>𝐵</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𝑛𝐵</m:t>
                    </m:r>
                  </m:oMath>
                </a14:m>
                <a:r>
                  <a:rPr lang="fr-FR" dirty="0" smtClean="0"/>
                  <a:t>, alors</a:t>
                </a:r>
              </a:p>
              <a:p>
                <a:pPr algn="ctr"/>
                <a:r>
                  <a:rPr lang="fr-FR" dirty="0"/>
                  <a:t>	</a:t>
                </a:r>
                <a14:m>
                  <m:oMath xmlns:m="http://schemas.openxmlformats.org/officeDocument/2006/math">
                    <m:r>
                      <a:rPr lang="fr-FR" b="0" i="1" smtClean="0">
                        <a:latin typeface="Cambria Math"/>
                      </a:rPr>
                      <m:t>𝐴</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𝐵</m:t>
                    </m:r>
                    <m:r>
                      <a:rPr lang="fr-FR" b="0" i="1" smtClean="0">
                        <a:latin typeface="Cambria Math"/>
                        <a:ea typeface="Cambria Math"/>
                      </a:rPr>
                      <m:t>=</m:t>
                    </m:r>
                    <m:r>
                      <a:rPr lang="fr-FR" b="0" i="1" smtClean="0">
                        <a:latin typeface="Cambria Math"/>
                        <a:ea typeface="Cambria Math"/>
                      </a:rPr>
                      <m:t>𝐴</m:t>
                    </m:r>
                    <m:r>
                      <a:rPr lang="fr-FR" b="0" i="1" smtClean="0">
                        <a:latin typeface="Cambria Math"/>
                        <a:ea typeface="Cambria Math"/>
                      </a:rPr>
                      <m:t>⊕</m:t>
                    </m:r>
                    <m:r>
                      <a:rPr lang="fr-FR" b="0" i="1" smtClean="0">
                        <a:latin typeface="Cambria Math"/>
                        <a:ea typeface="Cambria Math"/>
                      </a:rPr>
                      <m:t>𝑛𝐵</m:t>
                    </m:r>
                  </m:oMath>
                </a14:m>
                <a:endParaRPr lang="fr-FR" b="0" dirty="0" smtClean="0">
                  <a:ea typeface="Cambria Math"/>
                </a:endParaRP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sp>
        <p:nvSpPr>
          <p:cNvPr id="10" name="TextBox 9"/>
          <p:cNvSpPr txBox="1"/>
          <p:nvPr/>
        </p:nvSpPr>
        <p:spPr>
          <a:xfrm>
            <a:off x="107505" y="5589243"/>
            <a:ext cx="8928992" cy="1200329"/>
          </a:xfrm>
          <a:prstGeom prst="rect">
            <a:avLst/>
          </a:prstGeom>
          <a:noFill/>
        </p:spPr>
        <p:txBody>
          <a:bodyPr wrap="square" rtlCol="0">
            <a:spAutoFit/>
          </a:bodyPr>
          <a:lstStyle/>
          <a:p>
            <a:pPr algn="ctr"/>
            <a:r>
              <a:rPr lang="fr-FR" sz="2400" dirty="0"/>
              <a:t>Plutôt que de faire n dilatations sur A (qui peut être une grande image), on peut </a:t>
            </a:r>
            <a:r>
              <a:rPr lang="fr-FR" sz="2400" dirty="0" smtClean="0"/>
              <a:t>(n-1) dilatations de B (qui est généralement petit), et une seule dilatation sur A (plus rapide).</a:t>
            </a:r>
            <a:endParaRPr lang="fr-FR" sz="2400" dirty="0"/>
          </a:p>
        </p:txBody>
      </p:sp>
    </p:spTree>
    <p:extLst>
      <p:ext uri="{BB962C8B-B14F-4D97-AF65-F5344CB8AC3E}">
        <p14:creationId xmlns:p14="http://schemas.microsoft.com/office/powerpoint/2010/main" val="2289337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42</a:t>
            </a:fld>
            <a:endParaRPr lang="fr-FR" dirty="0"/>
          </a:p>
        </p:txBody>
      </p:sp>
      <p:sp>
        <p:nvSpPr>
          <p:cNvPr id="9" name="Text Placeholder 8"/>
          <p:cNvSpPr>
            <a:spLocks noGrp="1"/>
          </p:cNvSpPr>
          <p:nvPr>
            <p:ph type="body" sz="quarter" idx="13"/>
          </p:nvPr>
        </p:nvSpPr>
        <p:spPr/>
        <p:txBody>
          <a:bodyPr/>
          <a:lstStyle/>
          <a:p>
            <a:r>
              <a:rPr lang="fr-FR" dirty="0" smtClean="0"/>
              <a:t>On </a:t>
            </a:r>
            <a:r>
              <a:rPr lang="fr-FR" b="1" dirty="0" smtClean="0"/>
              <a:t>ne possède pas ces propriétés </a:t>
            </a:r>
            <a:r>
              <a:rPr lang="fr-FR" dirty="0" smtClean="0"/>
              <a:t>pour l’érosion :</a:t>
            </a:r>
          </a:p>
          <a:p>
            <a:pPr algn="l"/>
            <a:r>
              <a:rPr lang="fr-FR" dirty="0" smtClean="0"/>
              <a:t>	</a:t>
            </a:r>
            <a:endParaRPr lang="fr-FR" b="0" dirty="0" smtClean="0">
              <a:ea typeface="Cambria Math"/>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54887957"/>
              </p:ext>
            </p:extLst>
          </p:nvPr>
        </p:nvGraphicFramePr>
        <p:xfrm>
          <a:off x="3059833" y="2348882"/>
          <a:ext cx="2109787" cy="2039937"/>
        </p:xfrm>
        <a:graphic>
          <a:graphicData uri="http://schemas.openxmlformats.org/presentationml/2006/ole">
            <mc:AlternateContent xmlns:mc="http://schemas.openxmlformats.org/markup-compatibility/2006">
              <mc:Choice xmlns:v="urn:schemas-microsoft-com:vml" Requires="v">
                <p:oleObj spid="_x0000_s14237" name="Worksheet" r:id="rId5" imgW="1723988" imgH="1666980" progId="Excel.Sheet.12">
                  <p:embed/>
                </p:oleObj>
              </mc:Choice>
              <mc:Fallback>
                <p:oleObj name="Worksheet" r:id="rId5" imgW="1723988" imgH="1666980" progId="Excel.Sheet.12">
                  <p:embed/>
                  <p:pic>
                    <p:nvPicPr>
                      <p:cNvPr id="0" name="Object 39"/>
                      <p:cNvPicPr>
                        <a:picLocks noChangeAspect="1" noChangeArrowheads="1"/>
                      </p:cNvPicPr>
                      <p:nvPr/>
                    </p:nvPicPr>
                    <p:blipFill>
                      <a:blip r:embed="rId6"/>
                      <a:srcRect/>
                      <a:stretch>
                        <a:fillRect/>
                      </a:stretch>
                    </p:blipFill>
                    <p:spPr bwMode="auto">
                      <a:xfrm>
                        <a:off x="3059833" y="2348882"/>
                        <a:ext cx="2109787"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5910125"/>
              </p:ext>
            </p:extLst>
          </p:nvPr>
        </p:nvGraphicFramePr>
        <p:xfrm>
          <a:off x="539751" y="2133603"/>
          <a:ext cx="1041400" cy="1006475"/>
        </p:xfrm>
        <a:graphic>
          <a:graphicData uri="http://schemas.openxmlformats.org/presentationml/2006/ole">
            <mc:AlternateContent xmlns:mc="http://schemas.openxmlformats.org/markup-compatibility/2006">
              <mc:Choice xmlns:v="urn:schemas-microsoft-com:vml" Requires="v">
                <p:oleObj spid="_x0000_s14238" name="Worksheet" r:id="rId8" imgW="866857" imgH="838080" progId="Excel.Sheet.12">
                  <p:embed/>
                </p:oleObj>
              </mc:Choice>
              <mc:Fallback>
                <p:oleObj name="Worksheet" r:id="rId8" imgW="866857" imgH="838080" progId="Excel.Sheet.12">
                  <p:embed/>
                  <p:pic>
                    <p:nvPicPr>
                      <p:cNvPr id="0" name="Object 4"/>
                      <p:cNvPicPr>
                        <a:picLocks noChangeAspect="1" noChangeArrowheads="1"/>
                      </p:cNvPicPr>
                      <p:nvPr/>
                    </p:nvPicPr>
                    <p:blipFill>
                      <a:blip r:embed="rId9"/>
                      <a:srcRect/>
                      <a:stretch>
                        <a:fillRect/>
                      </a:stretch>
                    </p:blipFill>
                    <p:spPr bwMode="auto">
                      <a:xfrm>
                        <a:off x="539751" y="2133603"/>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23312240"/>
              </p:ext>
            </p:extLst>
          </p:nvPr>
        </p:nvGraphicFramePr>
        <p:xfrm>
          <a:off x="539553" y="3646662"/>
          <a:ext cx="1041400" cy="1006475"/>
        </p:xfrm>
        <a:graphic>
          <a:graphicData uri="http://schemas.openxmlformats.org/presentationml/2006/ole">
            <mc:AlternateContent xmlns:mc="http://schemas.openxmlformats.org/markup-compatibility/2006">
              <mc:Choice xmlns:v="urn:schemas-microsoft-com:vml" Requires="v">
                <p:oleObj spid="_x0000_s14239" name="Worksheet" r:id="rId11" imgW="866857" imgH="838080" progId="Excel.Sheet.12">
                  <p:embed/>
                </p:oleObj>
              </mc:Choice>
              <mc:Fallback>
                <p:oleObj name="Worksheet" r:id="rId11" imgW="866857" imgH="838080" progId="Excel.Sheet.12">
                  <p:embed/>
                  <p:pic>
                    <p:nvPicPr>
                      <p:cNvPr id="0" name="Object 5"/>
                      <p:cNvPicPr>
                        <a:picLocks noChangeAspect="1" noChangeArrowheads="1"/>
                      </p:cNvPicPr>
                      <p:nvPr/>
                    </p:nvPicPr>
                    <p:blipFill>
                      <a:blip r:embed="rId12"/>
                      <a:srcRect/>
                      <a:stretch>
                        <a:fillRect/>
                      </a:stretch>
                    </p:blipFill>
                    <p:spPr bwMode="auto">
                      <a:xfrm>
                        <a:off x="539553" y="3646662"/>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2232454"/>
              </p:ext>
            </p:extLst>
          </p:nvPr>
        </p:nvGraphicFramePr>
        <p:xfrm>
          <a:off x="6494663" y="3983560"/>
          <a:ext cx="2109787" cy="2039938"/>
        </p:xfrm>
        <a:graphic>
          <a:graphicData uri="http://schemas.openxmlformats.org/presentationml/2006/ole">
            <mc:AlternateContent xmlns:mc="http://schemas.openxmlformats.org/markup-compatibility/2006">
              <mc:Choice xmlns:v="urn:schemas-microsoft-com:vml" Requires="v">
                <p:oleObj spid="_x0000_s14240" name="Worksheet" r:id="rId14" imgW="1723988" imgH="1666980" progId="Excel.Sheet.12">
                  <p:embed/>
                </p:oleObj>
              </mc:Choice>
              <mc:Fallback>
                <p:oleObj name="Worksheet" r:id="rId14" imgW="1723988" imgH="1666980" progId="Excel.Sheet.12">
                  <p:embed/>
                  <p:pic>
                    <p:nvPicPr>
                      <p:cNvPr id="0" name="Object 1"/>
                      <p:cNvPicPr>
                        <a:picLocks noChangeAspect="1" noChangeArrowheads="1"/>
                      </p:cNvPicPr>
                      <p:nvPr/>
                    </p:nvPicPr>
                    <p:blipFill>
                      <a:blip r:embed="rId15"/>
                      <a:srcRect/>
                      <a:stretch>
                        <a:fillRect/>
                      </a:stretch>
                    </p:blipFill>
                    <p:spPr bwMode="auto">
                      <a:xfrm>
                        <a:off x="6494663" y="3983560"/>
                        <a:ext cx="21097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3945663" y="4467756"/>
            <a:ext cx="322524" cy="369332"/>
          </a:xfrm>
          <a:prstGeom prst="rect">
            <a:avLst/>
          </a:prstGeom>
        </p:spPr>
        <p:txBody>
          <a:bodyPr wrap="none">
            <a:spAutoFit/>
          </a:bodyPr>
          <a:lstStyle/>
          <a:p>
            <a:r>
              <a:rPr lang="fr-FR" i="1" dirty="0" smtClean="0"/>
              <a:t>A</a:t>
            </a:r>
            <a:endParaRPr lang="fr-FR" i="1" dirty="0"/>
          </a:p>
        </p:txBody>
      </p:sp>
      <p:sp>
        <p:nvSpPr>
          <p:cNvPr id="13" name="Rectangle 12"/>
          <p:cNvSpPr/>
          <p:nvPr/>
        </p:nvSpPr>
        <p:spPr>
          <a:xfrm>
            <a:off x="899592" y="3140968"/>
            <a:ext cx="319318" cy="369332"/>
          </a:xfrm>
          <a:prstGeom prst="rect">
            <a:avLst/>
          </a:prstGeom>
        </p:spPr>
        <p:txBody>
          <a:bodyPr wrap="none">
            <a:spAutoFit/>
          </a:bodyPr>
          <a:lstStyle/>
          <a:p>
            <a:r>
              <a:rPr lang="fr-FR" i="1" dirty="0" smtClean="0"/>
              <a:t>B</a:t>
            </a:r>
            <a:endParaRPr lang="fr-FR" i="1" dirty="0"/>
          </a:p>
        </p:txBody>
      </p:sp>
      <p:sp>
        <p:nvSpPr>
          <p:cNvPr id="14" name="Rectangle 13"/>
          <p:cNvSpPr/>
          <p:nvPr/>
        </p:nvSpPr>
        <p:spPr>
          <a:xfrm>
            <a:off x="892377" y="4664040"/>
            <a:ext cx="333746" cy="369332"/>
          </a:xfrm>
          <a:prstGeom prst="rect">
            <a:avLst/>
          </a:prstGeom>
        </p:spPr>
        <p:txBody>
          <a:bodyPr wrap="none">
            <a:spAutoFit/>
          </a:bodyPr>
          <a:lstStyle/>
          <a:p>
            <a:r>
              <a:rPr lang="fr-FR" i="1" dirty="0" smtClean="0"/>
              <a:t>C</a:t>
            </a:r>
            <a:endParaRPr lang="fr-FR" i="1" dirty="0"/>
          </a:p>
        </p:txBody>
      </p:sp>
      <mc:AlternateContent xmlns:mc="http://schemas.openxmlformats.org/markup-compatibility/2006" xmlns:a14="http://schemas.microsoft.com/office/drawing/2010/main">
        <mc:Choice Requires="a14">
          <p:sp>
            <p:nvSpPr>
              <p:cNvPr id="15" name="Rectangle 14"/>
              <p:cNvSpPr/>
              <p:nvPr/>
            </p:nvSpPr>
            <p:spPr>
              <a:xfrm>
                <a:off x="6782695" y="6084004"/>
                <a:ext cx="15522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b="0" i="1" smtClean="0">
                              <a:latin typeface="Cambria Math"/>
                            </a:rPr>
                          </m:ctrlPr>
                        </m:dPr>
                        <m:e>
                          <m:r>
                            <a:rPr lang="fr-FR" b="0" i="1" smtClean="0">
                              <a:latin typeface="Cambria Math"/>
                            </a:rPr>
                            <m:t>𝐴</m:t>
                          </m:r>
                          <m:r>
                            <a:rPr lang="fr-FR" b="0" i="1" smtClean="0">
                              <a:latin typeface="Cambria Math"/>
                            </a:rPr>
                            <m:t>⊖</m:t>
                          </m:r>
                          <m:r>
                            <a:rPr lang="fr-FR" b="0" i="1" smtClean="0">
                              <a:latin typeface="Cambria Math"/>
                            </a:rPr>
                            <m:t>𝐵</m:t>
                          </m:r>
                        </m:e>
                      </m:d>
                      <m:r>
                        <a:rPr lang="fr-FR" b="0" i="1" smtClean="0">
                          <a:latin typeface="Cambria Math"/>
                        </a:rPr>
                        <m:t>⊖</m:t>
                      </m:r>
                      <m:r>
                        <a:rPr lang="fr-FR" b="0" i="1" smtClean="0">
                          <a:latin typeface="Cambria Math"/>
                        </a:rPr>
                        <m:t>𝐶</m:t>
                      </m:r>
                    </m:oMath>
                  </m:oMathPara>
                </a14:m>
                <a:endParaRPr lang="fr-FR" i="1" dirty="0"/>
              </a:p>
            </p:txBody>
          </p:sp>
        </mc:Choice>
        <mc:Fallback xmlns="">
          <p:sp>
            <p:nvSpPr>
              <p:cNvPr id="15" name="Rectangle 14"/>
              <p:cNvSpPr>
                <a:spLocks noRot="1" noChangeAspect="1" noMove="1" noResize="1" noEditPoints="1" noAdjustHandles="1" noChangeArrowheads="1" noChangeShapeType="1" noTextEdit="1"/>
              </p:cNvSpPr>
              <p:nvPr/>
            </p:nvSpPr>
            <p:spPr>
              <a:xfrm>
                <a:off x="6782693" y="6084004"/>
                <a:ext cx="1533625" cy="369332"/>
              </a:xfrm>
              <a:prstGeom prst="rect">
                <a:avLst/>
              </a:prstGeom>
              <a:blipFill rotWithShape="1">
                <a:blip r:embed="rId16"/>
                <a:stretch>
                  <a:fillRect b="-3279"/>
                </a:stretch>
              </a:blipFill>
            </p:spPr>
            <p:txBody>
              <a:bodyPr/>
              <a:lstStyle/>
              <a:p>
                <a:r>
                  <a:rPr lang="fr-FR">
                    <a:noFill/>
                  </a:rPr>
                  <a:t> </a:t>
                </a:r>
              </a:p>
            </p:txBody>
          </p:sp>
        </mc:Fallback>
      </mc:AlternateContent>
      <p:sp>
        <p:nvSpPr>
          <p:cNvPr id="16" name="TextBox 15"/>
          <p:cNvSpPr txBox="1"/>
          <p:nvPr/>
        </p:nvSpPr>
        <p:spPr>
          <a:xfrm>
            <a:off x="395536" y="5301208"/>
            <a:ext cx="6048672" cy="400110"/>
          </a:xfrm>
          <a:prstGeom prst="rect">
            <a:avLst/>
          </a:prstGeom>
          <a:noFill/>
        </p:spPr>
        <p:txBody>
          <a:bodyPr wrap="square" rtlCol="0">
            <a:spAutoFit/>
          </a:bodyPr>
          <a:lstStyle/>
          <a:p>
            <a:r>
              <a:rPr lang="fr-FR" sz="2000" dirty="0" smtClean="0"/>
              <a:t>____________________________________________</a:t>
            </a:r>
            <a:endParaRPr lang="fr-FR" sz="2000" dirty="0"/>
          </a:p>
        </p:txBody>
      </p:sp>
      <p:sp>
        <p:nvSpPr>
          <p:cNvPr id="18" name="TextBox 17"/>
          <p:cNvSpPr txBox="1"/>
          <p:nvPr/>
        </p:nvSpPr>
        <p:spPr>
          <a:xfrm>
            <a:off x="395536" y="5877272"/>
            <a:ext cx="6048672" cy="400110"/>
          </a:xfrm>
          <a:prstGeom prst="rect">
            <a:avLst/>
          </a:prstGeom>
          <a:noFill/>
        </p:spPr>
        <p:txBody>
          <a:bodyPr wrap="square" rtlCol="0">
            <a:spAutoFit/>
          </a:bodyPr>
          <a:lstStyle/>
          <a:p>
            <a:r>
              <a:rPr lang="fr-FR" sz="2000" dirty="0" smtClean="0"/>
              <a:t>____________________________________________</a:t>
            </a:r>
            <a:endParaRPr lang="fr-FR" sz="2000" dirty="0"/>
          </a:p>
        </p:txBody>
      </p:sp>
      <p:graphicFrame>
        <p:nvGraphicFramePr>
          <p:cNvPr id="19" name="Object 18"/>
          <p:cNvGraphicFramePr>
            <a:graphicFrameLocks noChangeAspect="1"/>
          </p:cNvGraphicFramePr>
          <p:nvPr>
            <p:extLst>
              <p:ext uri="{D42A27DB-BD31-4B8C-83A1-F6EECF244321}">
                <p14:modId xmlns:p14="http://schemas.microsoft.com/office/powerpoint/2010/main" val="4235249223"/>
              </p:ext>
            </p:extLst>
          </p:nvPr>
        </p:nvGraphicFramePr>
        <p:xfrm>
          <a:off x="6494663" y="1196753"/>
          <a:ext cx="2109787" cy="2039938"/>
        </p:xfrm>
        <a:graphic>
          <a:graphicData uri="http://schemas.openxmlformats.org/presentationml/2006/ole">
            <mc:AlternateContent xmlns:mc="http://schemas.openxmlformats.org/markup-compatibility/2006">
              <mc:Choice xmlns:v="urn:schemas-microsoft-com:vml" Requires="v">
                <p:oleObj spid="_x0000_s14241" name="Worksheet" r:id="rId18" imgW="1723988" imgH="1666980" progId="Excel.Sheet.12">
                  <p:embed/>
                </p:oleObj>
              </mc:Choice>
              <mc:Fallback>
                <p:oleObj name="Worksheet" r:id="rId18" imgW="1723988" imgH="1666980" progId="Excel.Sheet.12">
                  <p:embed/>
                  <p:pic>
                    <p:nvPicPr>
                      <p:cNvPr id="0" name=""/>
                      <p:cNvPicPr>
                        <a:picLocks noChangeAspect="1" noChangeArrowheads="1"/>
                      </p:cNvPicPr>
                      <p:nvPr/>
                    </p:nvPicPr>
                    <p:blipFill>
                      <a:blip r:embed="rId15"/>
                      <a:srcRect/>
                      <a:stretch>
                        <a:fillRect/>
                      </a:stretch>
                    </p:blipFill>
                    <p:spPr bwMode="auto">
                      <a:xfrm>
                        <a:off x="6494663" y="1196753"/>
                        <a:ext cx="21097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7092282" y="3297196"/>
                <a:ext cx="880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a:rPr>
                        <m:t>𝐴</m:t>
                      </m:r>
                      <m:r>
                        <a:rPr lang="fr-FR" i="1">
                          <a:latin typeface="Cambria Math"/>
                        </a:rPr>
                        <m:t>⊖</m:t>
                      </m:r>
                      <m:r>
                        <a:rPr lang="fr-FR" i="1">
                          <a:latin typeface="Cambria Math"/>
                        </a:rPr>
                        <m:t>𝐵</m:t>
                      </m:r>
                    </m:oMath>
                  </m:oMathPara>
                </a14:m>
                <a:endParaRPr lang="fr-FR" i="1" dirty="0"/>
              </a:p>
            </p:txBody>
          </p:sp>
        </mc:Choice>
        <mc:Fallback xmlns="">
          <p:sp>
            <p:nvSpPr>
              <p:cNvPr id="20" name="Rectangle 19"/>
              <p:cNvSpPr>
                <a:spLocks noRot="1" noChangeAspect="1" noMove="1" noResize="1" noEditPoints="1" noAdjustHandles="1" noChangeArrowheads="1" noChangeShapeType="1" noTextEdit="1"/>
              </p:cNvSpPr>
              <p:nvPr/>
            </p:nvSpPr>
            <p:spPr>
              <a:xfrm>
                <a:off x="7092280" y="3297196"/>
                <a:ext cx="880819" cy="369332"/>
              </a:xfrm>
              <a:prstGeom prst="rect">
                <a:avLst/>
              </a:prstGeom>
              <a:blipFill rotWithShape="1">
                <a:blip r:embed="rId22"/>
                <a:stretch>
                  <a:fillRect b="-5000"/>
                </a:stretch>
              </a:blipFill>
            </p:spPr>
            <p:txBody>
              <a:bodyPr/>
              <a:lstStyle/>
              <a:p>
                <a:r>
                  <a:rPr lang="fr-FR">
                    <a:noFill/>
                  </a:rPr>
                  <a:t> </a:t>
                </a:r>
              </a:p>
            </p:txBody>
          </p:sp>
        </mc:Fallback>
      </mc:AlternateContent>
    </p:spTree>
    <p:extLst>
      <p:ext uri="{BB962C8B-B14F-4D97-AF65-F5344CB8AC3E}">
        <p14:creationId xmlns:p14="http://schemas.microsoft.com/office/powerpoint/2010/main" val="30120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 : la </a:t>
            </a:r>
            <a:r>
              <a:rPr lang="fr-FR" dirty="0" err="1" smtClean="0"/>
              <a:t>décomposabilité</a:t>
            </a:r>
            <a:r>
              <a:rPr lang="fr-FR" dirty="0" smtClean="0"/>
              <a:t> </a:t>
            </a:r>
            <a:r>
              <a:rPr lang="fr-FR" b="0" dirty="0" smtClean="0"/>
              <a:t>(1)</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43</a:t>
            </a:fld>
            <a:endParaRPr lang="fr-FR" dirty="0"/>
          </a:p>
        </p:txBody>
      </p:sp>
      <p:sp>
        <p:nvSpPr>
          <p:cNvPr id="9" name="Text Placeholder 8"/>
          <p:cNvSpPr>
            <a:spLocks noGrp="1"/>
          </p:cNvSpPr>
          <p:nvPr>
            <p:ph type="body" sz="quarter" idx="13"/>
          </p:nvPr>
        </p:nvSpPr>
        <p:spPr/>
        <p:txBody>
          <a:bodyPr/>
          <a:lstStyle/>
          <a:p>
            <a:r>
              <a:rPr lang="fr-FR" dirty="0" smtClean="0"/>
              <a:t>On possède néanmoins une propriété intéressante pour l’érosion qui s’appelle la </a:t>
            </a:r>
            <a:r>
              <a:rPr lang="fr-FR" b="1" dirty="0" err="1" smtClean="0"/>
              <a:t>décomposabilité</a:t>
            </a:r>
            <a:r>
              <a:rPr lang="fr-FR" dirty="0" smtClean="0"/>
              <a:t> :</a:t>
            </a:r>
          </a:p>
          <a:p>
            <a:endParaRPr lang="fr-FR" dirty="0" smtClean="0"/>
          </a:p>
          <a:p>
            <a:pPr algn="ctr"/>
            <a:endParaRPr lang="fr-FR" dirty="0" smtClean="0">
              <a:ea typeface="Cambria Math"/>
            </a:endParaRPr>
          </a:p>
          <a:p>
            <a:pPr algn="ctr"/>
            <a:endParaRPr lang="fr-FR" dirty="0" smtClean="0">
              <a:ea typeface="Cambria Math"/>
            </a:endParaRPr>
          </a:p>
          <a:p>
            <a:pPr algn="ctr"/>
            <a:endParaRPr lang="fr-FR" dirty="0">
              <a:ea typeface="Cambria Math"/>
            </a:endParaRPr>
          </a:p>
          <a:p>
            <a:pPr algn="l"/>
            <a:r>
              <a:rPr lang="fr-FR" b="0" dirty="0" smtClean="0">
                <a:ea typeface="Cambria Math"/>
              </a:rPr>
              <a:t>Cette propriété explique si un élément structurant peut être décomposé en plusieurs dilatations, alors on peut effectuer une érosion par cet élément structurant en faisant plusieurs érosions successives.</a:t>
            </a:r>
          </a:p>
        </p:txBody>
      </p:sp>
      <p:sp>
        <p:nvSpPr>
          <p:cNvPr id="10" name="Content Placeholder 9"/>
          <p:cNvSpPr>
            <a:spLocks noGrp="1"/>
          </p:cNvSpPr>
          <p:nvPr>
            <p:ph sz="quarter" idx="14"/>
          </p:nvPr>
        </p:nvSpPr>
        <p:spPr>
          <a:xfrm>
            <a:off x="539553" y="2996954"/>
            <a:ext cx="8064896" cy="575295"/>
          </a:xfrm>
        </p:spPr>
        <p:txBody>
          <a:bodyPr>
            <a:noAutofit/>
          </a:bodyPr>
          <a:lstStyle/>
          <a:p>
            <a:endParaRPr lang="fr-FR" sz="2800" dirty="0"/>
          </a:p>
        </p:txBody>
      </p:sp>
    </p:spTree>
    <p:extLst>
      <p:ext uri="{BB962C8B-B14F-4D97-AF65-F5344CB8AC3E}">
        <p14:creationId xmlns:p14="http://schemas.microsoft.com/office/powerpoint/2010/main" val="2957207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 l’érosion et de la dilatation : la </a:t>
            </a:r>
            <a:r>
              <a:rPr lang="fr-FR" dirty="0" err="1" smtClean="0"/>
              <a:t>décomposabilité</a:t>
            </a:r>
            <a:r>
              <a:rPr lang="fr-FR" dirty="0"/>
              <a:t> </a:t>
            </a:r>
            <a:r>
              <a:rPr lang="fr-FR" b="0" dirty="0" smtClean="0"/>
              <a:t>(2)</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44</a:t>
            </a:fld>
            <a:endParaRPr lang="fr-FR" dirty="0"/>
          </a:p>
        </p:txBody>
      </p:sp>
      <p:sp>
        <p:nvSpPr>
          <p:cNvPr id="9" name="Text Placeholder 8"/>
          <p:cNvSpPr>
            <a:spLocks noGrp="1"/>
          </p:cNvSpPr>
          <p:nvPr>
            <p:ph type="body" sz="quarter" idx="13"/>
          </p:nvPr>
        </p:nvSpPr>
        <p:spPr/>
        <p:txBody>
          <a:bodyPr/>
          <a:lstStyle/>
          <a:p>
            <a:r>
              <a:rPr lang="fr-FR" u="sng" dirty="0" smtClean="0"/>
              <a:t>A quoi peut servir la </a:t>
            </a:r>
            <a:r>
              <a:rPr lang="fr-FR" u="sng" dirty="0" err="1" smtClean="0"/>
              <a:t>décomposabilité</a:t>
            </a:r>
            <a:r>
              <a:rPr lang="fr-FR" u="sng" dirty="0" smtClean="0"/>
              <a:t> ? </a:t>
            </a:r>
          </a:p>
          <a:p>
            <a:r>
              <a:rPr lang="fr-FR" dirty="0" smtClean="0"/>
              <a:t>Imaginons le problème suivant : on veut calculer l’érosion de A par D, mais on ne possède pas beaucoup de mémoire. Impossible de charger A complètement dans la mémoire de l’ordinateur ! </a:t>
            </a:r>
          </a:p>
          <a:p>
            <a:pPr algn="l"/>
            <a:r>
              <a:rPr lang="fr-FR" dirty="0" smtClean="0"/>
              <a:t>	</a:t>
            </a:r>
            <a:endParaRPr lang="fr-FR" b="0" dirty="0" smtClean="0">
              <a:ea typeface="Cambria Math"/>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06381767"/>
              </p:ext>
            </p:extLst>
          </p:nvPr>
        </p:nvGraphicFramePr>
        <p:xfrm>
          <a:off x="323529" y="3645026"/>
          <a:ext cx="2109787" cy="2039937"/>
        </p:xfrm>
        <a:graphic>
          <a:graphicData uri="http://schemas.openxmlformats.org/presentationml/2006/ole">
            <mc:AlternateContent xmlns:mc="http://schemas.openxmlformats.org/markup-compatibility/2006">
              <mc:Choice xmlns:v="urn:schemas-microsoft-com:vml" Requires="v">
                <p:oleObj spid="_x0000_s15072" name="Worksheet" r:id="rId5" imgW="1723988" imgH="1666980" progId="Excel.Sheet.12">
                  <p:embed/>
                </p:oleObj>
              </mc:Choice>
              <mc:Fallback>
                <p:oleObj name="Worksheet" r:id="rId5" imgW="1723988" imgH="1666980" progId="Excel.Sheet.12">
                  <p:embed/>
                  <p:pic>
                    <p:nvPicPr>
                      <p:cNvPr id="0" name=""/>
                      <p:cNvPicPr>
                        <a:picLocks noChangeAspect="1" noChangeArrowheads="1"/>
                      </p:cNvPicPr>
                      <p:nvPr/>
                    </p:nvPicPr>
                    <p:blipFill>
                      <a:blip r:embed="rId6"/>
                      <a:srcRect/>
                      <a:stretch>
                        <a:fillRect/>
                      </a:stretch>
                    </p:blipFill>
                    <p:spPr bwMode="auto">
                      <a:xfrm>
                        <a:off x="323529" y="3645026"/>
                        <a:ext cx="2109787"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1209359" y="5763900"/>
            <a:ext cx="336952" cy="400110"/>
          </a:xfrm>
          <a:prstGeom prst="rect">
            <a:avLst/>
          </a:prstGeom>
        </p:spPr>
        <p:txBody>
          <a:bodyPr wrap="none">
            <a:spAutoFit/>
          </a:bodyPr>
          <a:lstStyle/>
          <a:p>
            <a:r>
              <a:rPr lang="fr-FR" sz="2000" i="1" dirty="0" smtClean="0"/>
              <a:t>A</a:t>
            </a:r>
            <a:endParaRPr lang="fr-FR" sz="2000" i="1" dirty="0"/>
          </a:p>
        </p:txBody>
      </p:sp>
      <p:graphicFrame>
        <p:nvGraphicFramePr>
          <p:cNvPr id="21" name="Object 20"/>
          <p:cNvGraphicFramePr>
            <a:graphicFrameLocks noChangeAspect="1"/>
          </p:cNvGraphicFramePr>
          <p:nvPr>
            <p:extLst>
              <p:ext uri="{D42A27DB-BD31-4B8C-83A1-F6EECF244321}">
                <p14:modId xmlns:p14="http://schemas.microsoft.com/office/powerpoint/2010/main" val="3146247535"/>
              </p:ext>
            </p:extLst>
          </p:nvPr>
        </p:nvGraphicFramePr>
        <p:xfrm>
          <a:off x="5382595" y="4230457"/>
          <a:ext cx="1041400" cy="1006475"/>
        </p:xfrm>
        <a:graphic>
          <a:graphicData uri="http://schemas.openxmlformats.org/presentationml/2006/ole">
            <mc:AlternateContent xmlns:mc="http://schemas.openxmlformats.org/markup-compatibility/2006">
              <mc:Choice xmlns:v="urn:schemas-microsoft-com:vml" Requires="v">
                <p:oleObj spid="_x0000_s15073" name="Worksheet" r:id="rId8" imgW="866857" imgH="838080" progId="Excel.Sheet.12">
                  <p:embed/>
                </p:oleObj>
              </mc:Choice>
              <mc:Fallback>
                <p:oleObj name="Worksheet" r:id="rId8" imgW="866857" imgH="838080" progId="Excel.Sheet.12">
                  <p:embed/>
                  <p:pic>
                    <p:nvPicPr>
                      <p:cNvPr id="0" name=""/>
                      <p:cNvPicPr>
                        <a:picLocks noChangeAspect="1" noChangeArrowheads="1"/>
                      </p:cNvPicPr>
                      <p:nvPr/>
                    </p:nvPicPr>
                    <p:blipFill>
                      <a:blip r:embed="rId9"/>
                      <a:srcRect/>
                      <a:stretch>
                        <a:fillRect/>
                      </a:stretch>
                    </p:blipFill>
                    <p:spPr bwMode="auto">
                      <a:xfrm>
                        <a:off x="5382595" y="4230457"/>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505017357"/>
              </p:ext>
            </p:extLst>
          </p:nvPr>
        </p:nvGraphicFramePr>
        <p:xfrm>
          <a:off x="6938555" y="4244244"/>
          <a:ext cx="1041400" cy="1006475"/>
        </p:xfrm>
        <a:graphic>
          <a:graphicData uri="http://schemas.openxmlformats.org/presentationml/2006/ole">
            <mc:AlternateContent xmlns:mc="http://schemas.openxmlformats.org/markup-compatibility/2006">
              <mc:Choice xmlns:v="urn:schemas-microsoft-com:vml" Requires="v">
                <p:oleObj spid="_x0000_s15074" name="Worksheet" r:id="rId11" imgW="866857" imgH="838080" progId="Excel.Sheet.12">
                  <p:embed/>
                </p:oleObj>
              </mc:Choice>
              <mc:Fallback>
                <p:oleObj name="Worksheet" r:id="rId11" imgW="866857" imgH="838080" progId="Excel.Sheet.12">
                  <p:embed/>
                  <p:pic>
                    <p:nvPicPr>
                      <p:cNvPr id="0" name=""/>
                      <p:cNvPicPr>
                        <a:picLocks noChangeAspect="1" noChangeArrowheads="1"/>
                      </p:cNvPicPr>
                      <p:nvPr/>
                    </p:nvPicPr>
                    <p:blipFill>
                      <a:blip r:embed="rId12"/>
                      <a:srcRect/>
                      <a:stretch>
                        <a:fillRect/>
                      </a:stretch>
                    </p:blipFill>
                    <p:spPr bwMode="auto">
                      <a:xfrm>
                        <a:off x="6938555" y="4244244"/>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Rectangle 22"/>
          <p:cNvSpPr/>
          <p:nvPr/>
        </p:nvSpPr>
        <p:spPr>
          <a:xfrm>
            <a:off x="5742436" y="5237822"/>
            <a:ext cx="333746" cy="400110"/>
          </a:xfrm>
          <a:prstGeom prst="rect">
            <a:avLst/>
          </a:prstGeom>
        </p:spPr>
        <p:txBody>
          <a:bodyPr wrap="none">
            <a:spAutoFit/>
          </a:bodyPr>
          <a:lstStyle/>
          <a:p>
            <a:r>
              <a:rPr lang="fr-FR" sz="2000" i="1" dirty="0" smtClean="0"/>
              <a:t>B</a:t>
            </a:r>
            <a:endParaRPr lang="fr-FR" sz="2000" i="1" dirty="0"/>
          </a:p>
        </p:txBody>
      </p:sp>
      <p:sp>
        <p:nvSpPr>
          <p:cNvPr id="24" name="Rectangle 23"/>
          <p:cNvSpPr/>
          <p:nvPr/>
        </p:nvSpPr>
        <p:spPr>
          <a:xfrm>
            <a:off x="7291381" y="5261620"/>
            <a:ext cx="349776" cy="400110"/>
          </a:xfrm>
          <a:prstGeom prst="rect">
            <a:avLst/>
          </a:prstGeom>
        </p:spPr>
        <p:txBody>
          <a:bodyPr wrap="none">
            <a:spAutoFit/>
          </a:bodyPr>
          <a:lstStyle/>
          <a:p>
            <a:r>
              <a:rPr lang="fr-FR" sz="2000" i="1" dirty="0" smtClean="0"/>
              <a:t>C</a:t>
            </a:r>
            <a:endParaRPr lang="fr-FR" sz="2000" i="1" dirty="0"/>
          </a:p>
        </p:txBody>
      </p:sp>
      <p:graphicFrame>
        <p:nvGraphicFramePr>
          <p:cNvPr id="10" name="Object 9"/>
          <p:cNvGraphicFramePr>
            <a:graphicFrameLocks noChangeAspect="1"/>
          </p:cNvGraphicFramePr>
          <p:nvPr>
            <p:extLst>
              <p:ext uri="{D42A27DB-BD31-4B8C-83A1-F6EECF244321}">
                <p14:modId xmlns:p14="http://schemas.microsoft.com/office/powerpoint/2010/main" val="1848931571"/>
              </p:ext>
            </p:extLst>
          </p:nvPr>
        </p:nvGraphicFramePr>
        <p:xfrm>
          <a:off x="3419873" y="4230457"/>
          <a:ext cx="1041400" cy="1006475"/>
        </p:xfrm>
        <a:graphic>
          <a:graphicData uri="http://schemas.openxmlformats.org/presentationml/2006/ole">
            <mc:AlternateContent xmlns:mc="http://schemas.openxmlformats.org/markup-compatibility/2006">
              <mc:Choice xmlns:v="urn:schemas-microsoft-com:vml" Requires="v">
                <p:oleObj spid="_x0000_s15075" name="Worksheet" r:id="rId14" imgW="866857" imgH="838080" progId="Excel.Sheet.12">
                  <p:embed/>
                </p:oleObj>
              </mc:Choice>
              <mc:Fallback>
                <p:oleObj name="Worksheet" r:id="rId14" imgW="866857" imgH="838080" progId="Excel.Sheet.12">
                  <p:embed/>
                  <p:pic>
                    <p:nvPicPr>
                      <p:cNvPr id="0" name="Object 20"/>
                      <p:cNvPicPr>
                        <a:picLocks noChangeAspect="1" noChangeArrowheads="1"/>
                      </p:cNvPicPr>
                      <p:nvPr/>
                    </p:nvPicPr>
                    <p:blipFill>
                      <a:blip r:embed="rId15"/>
                      <a:srcRect/>
                      <a:stretch>
                        <a:fillRect/>
                      </a:stretch>
                    </p:blipFill>
                    <p:spPr bwMode="auto">
                      <a:xfrm>
                        <a:off x="3419873" y="4230457"/>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p:nvPr/>
        </p:nvSpPr>
        <p:spPr>
          <a:xfrm>
            <a:off x="3779912" y="5250716"/>
            <a:ext cx="373820" cy="400110"/>
          </a:xfrm>
          <a:prstGeom prst="rect">
            <a:avLst/>
          </a:prstGeom>
        </p:spPr>
        <p:txBody>
          <a:bodyPr wrap="none">
            <a:spAutoFit/>
          </a:bodyPr>
          <a:lstStyle/>
          <a:p>
            <a:r>
              <a:rPr lang="fr-FR" sz="2000" i="1" dirty="0" smtClean="0"/>
              <a:t>D</a:t>
            </a:r>
            <a:endParaRPr lang="fr-FR" sz="2000" i="1" dirty="0"/>
          </a:p>
        </p:txBody>
      </p:sp>
      <mc:AlternateContent xmlns:mc="http://schemas.openxmlformats.org/markup-compatibility/2006" xmlns:a14="http://schemas.microsoft.com/office/drawing/2010/main">
        <mc:Choice Requires="a14">
          <p:sp>
            <p:nvSpPr>
              <p:cNvPr id="26" name="TextBox 25"/>
              <p:cNvSpPr txBox="1"/>
              <p:nvPr/>
            </p:nvSpPr>
            <p:spPr>
              <a:xfrm>
                <a:off x="4932042" y="3501009"/>
                <a:ext cx="3845925" cy="461665"/>
              </a:xfrm>
              <a:prstGeom prst="rect">
                <a:avLst/>
              </a:prstGeom>
              <a:noFill/>
            </p:spPr>
            <p:txBody>
              <a:bodyPr wrap="none" rtlCol="0">
                <a:spAutoFit/>
              </a:bodyPr>
              <a:lstStyle/>
              <a:p>
                <a:r>
                  <a:rPr lang="fr-FR" sz="2400" dirty="0" smtClean="0"/>
                  <a:t>On remarque que </a:t>
                </a:r>
                <a14:m>
                  <m:oMath xmlns:m="http://schemas.openxmlformats.org/officeDocument/2006/math">
                    <m:r>
                      <a:rPr lang="fr-FR" sz="2400" b="0" i="1" smtClean="0">
                        <a:latin typeface="Cambria Math"/>
                      </a:rPr>
                      <m:t>𝐷</m:t>
                    </m:r>
                    <m:r>
                      <a:rPr lang="fr-FR" sz="2400" b="0" i="1" smtClean="0">
                        <a:latin typeface="Cambria Math"/>
                      </a:rPr>
                      <m:t>=</m:t>
                    </m:r>
                    <m:r>
                      <a:rPr lang="fr-FR" sz="2400" b="0" i="1" smtClean="0">
                        <a:latin typeface="Cambria Math"/>
                      </a:rPr>
                      <m:t>𝐵</m:t>
                    </m:r>
                    <m:r>
                      <a:rPr lang="fr-FR" sz="2400" b="0" i="1" smtClean="0">
                        <a:latin typeface="Cambria Math"/>
                      </a:rPr>
                      <m:t>⊕</m:t>
                    </m:r>
                    <m:r>
                      <a:rPr lang="fr-FR" sz="2400" b="0" i="1" smtClean="0">
                        <a:latin typeface="Cambria Math"/>
                      </a:rPr>
                      <m:t>𝐶</m:t>
                    </m:r>
                  </m:oMath>
                </a14:m>
                <a:endParaRPr lang="fr-FR"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932040" y="3501008"/>
                <a:ext cx="3845925" cy="461665"/>
              </a:xfrm>
              <a:prstGeom prst="rect">
                <a:avLst/>
              </a:prstGeom>
              <a:blipFill rotWithShape="1">
                <a:blip r:embed="rId16"/>
                <a:stretch>
                  <a:fillRect l="-2377" t="-9211" b="-30263"/>
                </a:stretch>
              </a:blipFill>
            </p:spPr>
            <p:txBody>
              <a:bodyPr/>
              <a:lstStyle/>
              <a:p>
                <a:r>
                  <a:rPr lang="fr-FR">
                    <a:noFill/>
                  </a:rPr>
                  <a:t> </a:t>
                </a:r>
              </a:p>
            </p:txBody>
          </p:sp>
        </mc:Fallback>
      </mc:AlternateContent>
    </p:spTree>
    <p:extLst>
      <p:ext uri="{BB962C8B-B14F-4D97-AF65-F5344CB8AC3E}">
        <p14:creationId xmlns:p14="http://schemas.microsoft.com/office/powerpoint/2010/main" val="2519519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 l’érosion et de la dilatation : la </a:t>
            </a:r>
            <a:r>
              <a:rPr lang="fr-FR" dirty="0" err="1" smtClean="0"/>
              <a:t>décomposabilité</a:t>
            </a:r>
            <a:r>
              <a:rPr lang="fr-FR" dirty="0"/>
              <a:t> </a:t>
            </a:r>
            <a:r>
              <a:rPr lang="fr-FR" b="0" dirty="0" smtClean="0"/>
              <a:t>(2)</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45</a:t>
            </a:fld>
            <a:endParaRPr lang="fr-FR" dirty="0"/>
          </a:p>
        </p:txBody>
      </p:sp>
      <p:sp>
        <p:nvSpPr>
          <p:cNvPr id="9" name="Text Placeholder 8"/>
          <p:cNvSpPr>
            <a:spLocks noGrp="1"/>
          </p:cNvSpPr>
          <p:nvPr>
            <p:ph type="body" sz="quarter" idx="13"/>
          </p:nvPr>
        </p:nvSpPr>
        <p:spPr/>
        <p:txBody>
          <a:bodyPr/>
          <a:lstStyle/>
          <a:p>
            <a:r>
              <a:rPr lang="fr-FR" dirty="0" smtClean="0"/>
              <a:t>Grâce à la propriété de </a:t>
            </a:r>
            <a:r>
              <a:rPr lang="fr-FR" dirty="0" err="1" smtClean="0"/>
              <a:t>décomposabilité</a:t>
            </a:r>
            <a:r>
              <a:rPr lang="fr-FR" dirty="0" smtClean="0"/>
              <a:t>, on sait que</a:t>
            </a:r>
          </a:p>
          <a:p>
            <a:endParaRPr lang="fr-FR" dirty="0"/>
          </a:p>
          <a:p>
            <a:pPr algn="l"/>
            <a:r>
              <a:rPr lang="fr-FR" dirty="0" smtClean="0"/>
              <a:t>________________________________________________________</a:t>
            </a:r>
          </a:p>
          <a:p>
            <a:pPr algn="l"/>
            <a:endParaRPr lang="fr-FR" dirty="0"/>
          </a:p>
          <a:p>
            <a:pPr algn="l"/>
            <a:r>
              <a:rPr lang="fr-FR" b="0" dirty="0" smtClean="0">
                <a:ea typeface="Cambria Math"/>
              </a:rPr>
              <a:t>L’intérêt est le suivant : B est un élément structurant qui ne « regarde » que les pixels de A situés sur une même ligne. On peut donc effectuer une érosion par B en envoyant A, dans le module d’érosion, ligne par ligne (et éviter de devoir charger toute l’image en mémoire).</a:t>
            </a:r>
          </a:p>
          <a:p>
            <a:pPr algn="l"/>
            <a:r>
              <a:rPr lang="fr-FR" dirty="0" smtClean="0">
                <a:ea typeface="Cambria Math"/>
              </a:rPr>
              <a:t>Le même argument s’applique pour C à propos des colonnes de A.</a:t>
            </a:r>
            <a:endParaRPr lang="fr-FR" b="0" dirty="0" smtClean="0">
              <a:ea typeface="Cambria Math"/>
            </a:endParaRPr>
          </a:p>
        </p:txBody>
      </p:sp>
    </p:spTree>
    <p:extLst>
      <p:ext uri="{BB962C8B-B14F-4D97-AF65-F5344CB8AC3E}">
        <p14:creationId xmlns:p14="http://schemas.microsoft.com/office/powerpoint/2010/main" val="2256790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4046991" y="4509120"/>
            <a:ext cx="936104" cy="1953508"/>
          </a:xfrm>
          <a:prstGeom prst="rect">
            <a:avLst/>
          </a:prstGeom>
          <a:no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smtClean="0">
                <a:solidFill>
                  <a:schemeClr val="tx1"/>
                </a:solidFill>
              </a:rPr>
              <a:t>Erosion</a:t>
            </a:r>
          </a:p>
          <a:p>
            <a:pPr algn="ctr"/>
            <a:r>
              <a:rPr lang="fr-FR" dirty="0">
                <a:solidFill>
                  <a:schemeClr val="tx1"/>
                </a:solidFill>
              </a:rPr>
              <a:t>p</a:t>
            </a:r>
            <a:r>
              <a:rPr lang="fr-FR" dirty="0" smtClean="0">
                <a:solidFill>
                  <a:schemeClr val="tx1"/>
                </a:solidFill>
              </a:rPr>
              <a:t>ar C</a:t>
            </a:r>
          </a:p>
          <a:p>
            <a:pPr algn="ctr"/>
            <a:endParaRPr lang="fr-FR" dirty="0" smtClean="0"/>
          </a:p>
          <a:p>
            <a:pPr algn="ctr"/>
            <a:endParaRPr lang="fr-FR" dirty="0"/>
          </a:p>
          <a:p>
            <a:pPr algn="ctr"/>
            <a:endParaRPr lang="fr-FR" dirty="0"/>
          </a:p>
        </p:txBody>
      </p:sp>
      <p:sp>
        <p:nvSpPr>
          <p:cNvPr id="84" name="Rectangle 83"/>
          <p:cNvSpPr/>
          <p:nvPr/>
        </p:nvSpPr>
        <p:spPr>
          <a:xfrm>
            <a:off x="4932040" y="2132856"/>
            <a:ext cx="936104" cy="1953508"/>
          </a:xfrm>
          <a:prstGeom prst="rect">
            <a:avLst/>
          </a:prstGeom>
          <a:no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smtClean="0">
                <a:solidFill>
                  <a:schemeClr val="tx1"/>
                </a:solidFill>
              </a:rPr>
              <a:t>Erosion</a:t>
            </a:r>
          </a:p>
          <a:p>
            <a:pPr algn="ctr"/>
            <a:r>
              <a:rPr lang="fr-FR" dirty="0">
                <a:solidFill>
                  <a:schemeClr val="tx1"/>
                </a:solidFill>
              </a:rPr>
              <a:t>p</a:t>
            </a:r>
            <a:r>
              <a:rPr lang="fr-FR" dirty="0" smtClean="0">
                <a:solidFill>
                  <a:schemeClr val="tx1"/>
                </a:solidFill>
              </a:rPr>
              <a:t>ar B</a:t>
            </a:r>
          </a:p>
          <a:p>
            <a:pPr algn="ctr"/>
            <a:endParaRPr lang="fr-FR" dirty="0" smtClean="0"/>
          </a:p>
          <a:p>
            <a:pPr algn="ctr"/>
            <a:endParaRPr lang="fr-FR" dirty="0"/>
          </a:p>
          <a:p>
            <a:pPr algn="ctr"/>
            <a:endParaRPr lang="fr-FR" dirty="0"/>
          </a:p>
        </p:txBody>
      </p:sp>
      <p:sp>
        <p:nvSpPr>
          <p:cNvPr id="8" name="Title 7"/>
          <p:cNvSpPr>
            <a:spLocks noGrp="1"/>
          </p:cNvSpPr>
          <p:nvPr>
            <p:ph type="title"/>
          </p:nvPr>
        </p:nvSpPr>
        <p:spPr/>
        <p:txBody>
          <a:bodyPr>
            <a:normAutofit fontScale="90000"/>
          </a:bodyPr>
          <a:lstStyle/>
          <a:p>
            <a:r>
              <a:rPr lang="fr-FR" dirty="0"/>
              <a:t>Propriétés de l’érosion et de la dilatation : la </a:t>
            </a:r>
            <a:r>
              <a:rPr lang="fr-FR" dirty="0" err="1" smtClean="0"/>
              <a:t>décomposabilité</a:t>
            </a:r>
            <a:r>
              <a:rPr lang="fr-FR" dirty="0"/>
              <a:t> </a:t>
            </a:r>
            <a:r>
              <a:rPr lang="fr-FR" b="0" dirty="0" smtClean="0"/>
              <a:t>(4)</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46</a:t>
            </a:fld>
            <a:endParaRPr lang="fr-FR" dirty="0"/>
          </a:p>
        </p:txBody>
      </p:sp>
      <p:sp>
        <p:nvSpPr>
          <p:cNvPr id="9" name="Text Placeholder 8"/>
          <p:cNvSpPr>
            <a:spLocks noGrp="1"/>
          </p:cNvSpPr>
          <p:nvPr>
            <p:ph type="body" sz="quarter" idx="13"/>
          </p:nvPr>
        </p:nvSpPr>
        <p:spPr/>
        <p:txBody>
          <a:bodyPr/>
          <a:lstStyle/>
          <a:p>
            <a:r>
              <a:rPr lang="fr-FR" u="sng" dirty="0" smtClean="0"/>
              <a:t>Solution :</a:t>
            </a:r>
            <a:r>
              <a:rPr lang="fr-FR" dirty="0" smtClean="0"/>
              <a:t> On effectue d’abord une érosion par B, puis par C.</a:t>
            </a:r>
          </a:p>
        </p:txBody>
      </p:sp>
      <p:graphicFrame>
        <p:nvGraphicFramePr>
          <p:cNvPr id="2" name="Object 1"/>
          <p:cNvGraphicFramePr>
            <a:graphicFrameLocks noChangeAspect="1"/>
          </p:cNvGraphicFramePr>
          <p:nvPr>
            <p:extLst>
              <p:ext uri="{D42A27DB-BD31-4B8C-83A1-F6EECF244321}">
                <p14:modId xmlns:p14="http://schemas.microsoft.com/office/powerpoint/2010/main" val="1283677007"/>
              </p:ext>
            </p:extLst>
          </p:nvPr>
        </p:nvGraphicFramePr>
        <p:xfrm>
          <a:off x="323531" y="2339591"/>
          <a:ext cx="1266051" cy="1224135"/>
        </p:xfrm>
        <a:graphic>
          <a:graphicData uri="http://schemas.openxmlformats.org/presentationml/2006/ole">
            <mc:AlternateContent xmlns:mc="http://schemas.openxmlformats.org/markup-compatibility/2006">
              <mc:Choice xmlns:v="urn:schemas-microsoft-com:vml" Requires="v">
                <p:oleObj spid="_x0000_s70531" name="Worksheet" r:id="rId5" imgW="1723988" imgH="1666980" progId="Excel.Sheet.12">
                  <p:embed/>
                </p:oleObj>
              </mc:Choice>
              <mc:Fallback>
                <p:oleObj name="Worksheet" r:id="rId5" imgW="1723988" imgH="1666980" progId="Excel.Sheet.12">
                  <p:embed/>
                  <p:pic>
                    <p:nvPicPr>
                      <p:cNvPr id="0" name=""/>
                      <p:cNvPicPr>
                        <a:picLocks noChangeAspect="1" noChangeArrowheads="1"/>
                      </p:cNvPicPr>
                      <p:nvPr/>
                    </p:nvPicPr>
                    <p:blipFill>
                      <a:blip r:embed="rId6"/>
                      <a:srcRect/>
                      <a:stretch>
                        <a:fillRect/>
                      </a:stretch>
                    </p:blipFill>
                    <p:spPr bwMode="auto">
                      <a:xfrm>
                        <a:off x="323531" y="2339591"/>
                        <a:ext cx="1266051" cy="1224135"/>
                      </a:xfrm>
                      <a:prstGeom prst="rect">
                        <a:avLst/>
                      </a:prstGeom>
                      <a:noFill/>
                      <a:ln>
                        <a:noFill/>
                      </a:ln>
                    </p:spPr>
                  </p:pic>
                </p:oleObj>
              </mc:Fallback>
            </mc:AlternateContent>
          </a:graphicData>
        </a:graphic>
      </p:graphicFrame>
      <p:sp>
        <p:nvSpPr>
          <p:cNvPr id="12" name="Rectangle 11"/>
          <p:cNvSpPr/>
          <p:nvPr/>
        </p:nvSpPr>
        <p:spPr>
          <a:xfrm>
            <a:off x="755577" y="3563724"/>
            <a:ext cx="322524" cy="369332"/>
          </a:xfrm>
          <a:prstGeom prst="rect">
            <a:avLst/>
          </a:prstGeom>
        </p:spPr>
        <p:txBody>
          <a:bodyPr wrap="none">
            <a:spAutoFit/>
          </a:bodyPr>
          <a:lstStyle/>
          <a:p>
            <a:r>
              <a:rPr lang="fr-FR" i="1" dirty="0" smtClean="0"/>
              <a:t>A</a:t>
            </a:r>
            <a:endParaRPr lang="fr-FR" i="1" dirty="0"/>
          </a:p>
        </p:txBody>
      </p:sp>
      <p:graphicFrame>
        <p:nvGraphicFramePr>
          <p:cNvPr id="21" name="Object 20"/>
          <p:cNvGraphicFramePr>
            <a:graphicFrameLocks noChangeAspect="1"/>
          </p:cNvGraphicFramePr>
          <p:nvPr>
            <p:extLst>
              <p:ext uri="{D42A27DB-BD31-4B8C-83A1-F6EECF244321}">
                <p14:modId xmlns:p14="http://schemas.microsoft.com/office/powerpoint/2010/main" val="3483216920"/>
              </p:ext>
            </p:extLst>
          </p:nvPr>
        </p:nvGraphicFramePr>
        <p:xfrm>
          <a:off x="5072065" y="3235328"/>
          <a:ext cx="647700" cy="625475"/>
        </p:xfrm>
        <a:graphic>
          <a:graphicData uri="http://schemas.openxmlformats.org/presentationml/2006/ole">
            <mc:AlternateContent xmlns:mc="http://schemas.openxmlformats.org/markup-compatibility/2006">
              <mc:Choice xmlns:v="urn:schemas-microsoft-com:vml" Requires="v">
                <p:oleObj spid="_x0000_s70532" name="Worksheet" r:id="rId8" imgW="866857" imgH="838080" progId="Excel.Sheet.12">
                  <p:embed/>
                </p:oleObj>
              </mc:Choice>
              <mc:Fallback>
                <p:oleObj name="Worksheet" r:id="rId8" imgW="866857" imgH="838080" progId="Excel.Sheet.12">
                  <p:embed/>
                  <p:pic>
                    <p:nvPicPr>
                      <p:cNvPr id="0" name=""/>
                      <p:cNvPicPr>
                        <a:picLocks noChangeAspect="1" noChangeArrowheads="1"/>
                      </p:cNvPicPr>
                      <p:nvPr/>
                    </p:nvPicPr>
                    <p:blipFill>
                      <a:blip r:embed="rId9"/>
                      <a:srcRect/>
                      <a:stretch>
                        <a:fillRect/>
                      </a:stretch>
                    </p:blipFill>
                    <p:spPr bwMode="auto">
                      <a:xfrm>
                        <a:off x="5072065" y="3235328"/>
                        <a:ext cx="647700" cy="625475"/>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6234320"/>
              </p:ext>
            </p:extLst>
          </p:nvPr>
        </p:nvGraphicFramePr>
        <p:xfrm>
          <a:off x="4211962" y="5589240"/>
          <a:ext cx="596055" cy="576064"/>
        </p:xfrm>
        <a:graphic>
          <a:graphicData uri="http://schemas.openxmlformats.org/presentationml/2006/ole">
            <mc:AlternateContent xmlns:mc="http://schemas.openxmlformats.org/markup-compatibility/2006">
              <mc:Choice xmlns:v="urn:schemas-microsoft-com:vml" Requires="v">
                <p:oleObj spid="_x0000_s70533" name="Worksheet" r:id="rId11" imgW="866857" imgH="838080" progId="Excel.Sheet.12">
                  <p:embed/>
                </p:oleObj>
              </mc:Choice>
              <mc:Fallback>
                <p:oleObj name="Worksheet" r:id="rId11" imgW="866857" imgH="838080" progId="Excel.Sheet.12">
                  <p:embed/>
                  <p:pic>
                    <p:nvPicPr>
                      <p:cNvPr id="0" name=""/>
                      <p:cNvPicPr>
                        <a:picLocks noChangeAspect="1" noChangeArrowheads="1"/>
                      </p:cNvPicPr>
                      <p:nvPr/>
                    </p:nvPicPr>
                    <p:blipFill>
                      <a:blip r:embed="rId12"/>
                      <a:srcRect/>
                      <a:stretch>
                        <a:fillRect/>
                      </a:stretch>
                    </p:blipFill>
                    <p:spPr bwMode="auto">
                      <a:xfrm>
                        <a:off x="4211962" y="5589240"/>
                        <a:ext cx="596055" cy="57606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02663588"/>
              </p:ext>
            </p:extLst>
          </p:nvPr>
        </p:nvGraphicFramePr>
        <p:xfrm>
          <a:off x="2700265" y="1916113"/>
          <a:ext cx="1265239" cy="209550"/>
        </p:xfrm>
        <a:graphic>
          <a:graphicData uri="http://schemas.openxmlformats.org/presentationml/2006/ole">
            <mc:AlternateContent xmlns:mc="http://schemas.openxmlformats.org/markup-compatibility/2006">
              <mc:Choice xmlns:v="urn:schemas-microsoft-com:vml" Requires="v">
                <p:oleObj spid="_x0000_s70534" name="Worksheet" r:id="rId14" imgW="1723988" imgH="285660" progId="Excel.Sheet.12">
                  <p:embed/>
                </p:oleObj>
              </mc:Choice>
              <mc:Fallback>
                <p:oleObj name="Worksheet" r:id="rId14" imgW="1723988" imgH="285660" progId="Excel.Sheet.12">
                  <p:embed/>
                  <p:pic>
                    <p:nvPicPr>
                      <p:cNvPr id="0" name="Object 1"/>
                      <p:cNvPicPr>
                        <a:picLocks noChangeAspect="1" noChangeArrowheads="1"/>
                      </p:cNvPicPr>
                      <p:nvPr/>
                    </p:nvPicPr>
                    <p:blipFill>
                      <a:blip r:embed="rId15"/>
                      <a:srcRect/>
                      <a:stretch>
                        <a:fillRect/>
                      </a:stretch>
                    </p:blipFill>
                    <p:spPr bwMode="auto">
                      <a:xfrm>
                        <a:off x="2700265" y="191611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41603793"/>
              </p:ext>
            </p:extLst>
          </p:nvPr>
        </p:nvGraphicFramePr>
        <p:xfrm>
          <a:off x="2699793" y="2286003"/>
          <a:ext cx="1265239" cy="209550"/>
        </p:xfrm>
        <a:graphic>
          <a:graphicData uri="http://schemas.openxmlformats.org/presentationml/2006/ole">
            <mc:AlternateContent xmlns:mc="http://schemas.openxmlformats.org/markup-compatibility/2006">
              <mc:Choice xmlns:v="urn:schemas-microsoft-com:vml" Requires="v">
                <p:oleObj spid="_x0000_s70535" name="Worksheet" r:id="rId17" imgW="1723988" imgH="285660" progId="Excel.Sheet.12">
                  <p:embed/>
                </p:oleObj>
              </mc:Choice>
              <mc:Fallback>
                <p:oleObj name="Worksheet" r:id="rId17" imgW="1723988" imgH="285660" progId="Excel.Sheet.12">
                  <p:embed/>
                  <p:pic>
                    <p:nvPicPr>
                      <p:cNvPr id="0" name="Object 5"/>
                      <p:cNvPicPr>
                        <a:picLocks noChangeAspect="1" noChangeArrowheads="1"/>
                      </p:cNvPicPr>
                      <p:nvPr/>
                    </p:nvPicPr>
                    <p:blipFill>
                      <a:blip r:embed="rId18"/>
                      <a:srcRect/>
                      <a:stretch>
                        <a:fillRect/>
                      </a:stretch>
                    </p:blipFill>
                    <p:spPr bwMode="auto">
                      <a:xfrm>
                        <a:off x="2699793" y="228600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0104598"/>
              </p:ext>
            </p:extLst>
          </p:nvPr>
        </p:nvGraphicFramePr>
        <p:xfrm>
          <a:off x="2699793" y="2655893"/>
          <a:ext cx="1265239" cy="209550"/>
        </p:xfrm>
        <a:graphic>
          <a:graphicData uri="http://schemas.openxmlformats.org/presentationml/2006/ole">
            <mc:AlternateContent xmlns:mc="http://schemas.openxmlformats.org/markup-compatibility/2006">
              <mc:Choice xmlns:v="urn:schemas-microsoft-com:vml" Requires="v">
                <p:oleObj spid="_x0000_s70536" name="Worksheet" r:id="rId20" imgW="1723988" imgH="285660" progId="Excel.Sheet.12">
                  <p:embed/>
                </p:oleObj>
              </mc:Choice>
              <mc:Fallback>
                <p:oleObj name="Worksheet" r:id="rId20" imgW="1723988" imgH="285660" progId="Excel.Sheet.12">
                  <p:embed/>
                  <p:pic>
                    <p:nvPicPr>
                      <p:cNvPr id="0"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9793" y="265589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158729493"/>
              </p:ext>
            </p:extLst>
          </p:nvPr>
        </p:nvGraphicFramePr>
        <p:xfrm>
          <a:off x="2699793" y="3025783"/>
          <a:ext cx="1265239" cy="209550"/>
        </p:xfrm>
        <a:graphic>
          <a:graphicData uri="http://schemas.openxmlformats.org/presentationml/2006/ole">
            <mc:AlternateContent xmlns:mc="http://schemas.openxmlformats.org/markup-compatibility/2006">
              <mc:Choice xmlns:v="urn:schemas-microsoft-com:vml" Requires="v">
                <p:oleObj spid="_x0000_s70537" name="Worksheet" r:id="rId23" imgW="1723988" imgH="285660" progId="Excel.Sheet.12">
                  <p:embed/>
                </p:oleObj>
              </mc:Choice>
              <mc:Fallback>
                <p:oleObj name="Worksheet" r:id="rId23" imgW="1723988" imgH="285660" progId="Excel.Sheet.12">
                  <p:embed/>
                  <p:pic>
                    <p:nvPicPr>
                      <p:cNvPr id="0"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9793" y="302578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38187084"/>
              </p:ext>
            </p:extLst>
          </p:nvPr>
        </p:nvGraphicFramePr>
        <p:xfrm>
          <a:off x="2699793" y="3395673"/>
          <a:ext cx="1265239" cy="209550"/>
        </p:xfrm>
        <a:graphic>
          <a:graphicData uri="http://schemas.openxmlformats.org/presentationml/2006/ole">
            <mc:AlternateContent xmlns:mc="http://schemas.openxmlformats.org/markup-compatibility/2006">
              <mc:Choice xmlns:v="urn:schemas-microsoft-com:vml" Requires="v">
                <p:oleObj spid="_x0000_s70538" name="Worksheet" r:id="rId25" imgW="1723988" imgH="285660" progId="Excel.Sheet.12">
                  <p:embed/>
                </p:oleObj>
              </mc:Choice>
              <mc:Fallback>
                <p:oleObj name="Worksheet" r:id="rId25" imgW="1723988" imgH="285660" progId="Excel.Sheet.12">
                  <p:embed/>
                  <p:pic>
                    <p:nvPicPr>
                      <p:cNvPr id="0" name="Object 6"/>
                      <p:cNvPicPr>
                        <a:picLocks noChangeAspect="1" noChangeArrowheads="1"/>
                      </p:cNvPicPr>
                      <p:nvPr/>
                    </p:nvPicPr>
                    <p:blipFill>
                      <a:blip r:embed="rId18"/>
                      <a:srcRect/>
                      <a:stretch>
                        <a:fillRect/>
                      </a:stretch>
                    </p:blipFill>
                    <p:spPr bwMode="auto">
                      <a:xfrm>
                        <a:off x="2699793" y="3395673"/>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392907428"/>
              </p:ext>
            </p:extLst>
          </p:nvPr>
        </p:nvGraphicFramePr>
        <p:xfrm>
          <a:off x="2699793" y="3765565"/>
          <a:ext cx="1265239" cy="209550"/>
        </p:xfrm>
        <a:graphic>
          <a:graphicData uri="http://schemas.openxmlformats.org/presentationml/2006/ole">
            <mc:AlternateContent xmlns:mc="http://schemas.openxmlformats.org/markup-compatibility/2006">
              <mc:Choice xmlns:v="urn:schemas-microsoft-com:vml" Requires="v">
                <p:oleObj spid="_x0000_s70539" name="Worksheet" r:id="rId27" imgW="1723988" imgH="285660" progId="Excel.Sheet.12">
                  <p:embed/>
                </p:oleObj>
              </mc:Choice>
              <mc:Fallback>
                <p:oleObj name="Worksheet" r:id="rId27" imgW="1723988" imgH="285660" progId="Excel.Sheet.12">
                  <p:embed/>
                  <p:pic>
                    <p:nvPicPr>
                      <p:cNvPr id="0" name="Object 6"/>
                      <p:cNvPicPr>
                        <a:picLocks noChangeAspect="1" noChangeArrowheads="1"/>
                      </p:cNvPicPr>
                      <p:nvPr/>
                    </p:nvPicPr>
                    <p:blipFill>
                      <a:blip r:embed="rId28"/>
                      <a:srcRect/>
                      <a:stretch>
                        <a:fillRect/>
                      </a:stretch>
                    </p:blipFill>
                    <p:spPr bwMode="auto">
                      <a:xfrm>
                        <a:off x="2699793" y="3765565"/>
                        <a:ext cx="126523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183645080"/>
              </p:ext>
            </p:extLst>
          </p:nvPr>
        </p:nvGraphicFramePr>
        <p:xfrm>
          <a:off x="6984269" y="2414552"/>
          <a:ext cx="1265239" cy="211137"/>
        </p:xfrm>
        <a:graphic>
          <a:graphicData uri="http://schemas.openxmlformats.org/presentationml/2006/ole">
            <mc:AlternateContent xmlns:mc="http://schemas.openxmlformats.org/markup-compatibility/2006">
              <mc:Choice xmlns:v="urn:schemas-microsoft-com:vml" Requires="v">
                <p:oleObj spid="_x0000_s70540" name="Worksheet" r:id="rId30" imgW="1723988" imgH="285660" progId="Excel.Sheet.12">
                  <p:embed/>
                </p:oleObj>
              </mc:Choice>
              <mc:Fallback>
                <p:oleObj name="Worksheet" r:id="rId30" imgW="1723988" imgH="285660" progId="Excel.Sheet.12">
                  <p:embed/>
                  <p:pic>
                    <p:nvPicPr>
                      <p:cNvPr id="0" name="Object 1"/>
                      <p:cNvPicPr>
                        <a:picLocks noChangeAspect="1" noChangeArrowheads="1"/>
                      </p:cNvPicPr>
                      <p:nvPr/>
                    </p:nvPicPr>
                    <p:blipFill>
                      <a:blip r:embed="rId31"/>
                      <a:srcRect/>
                      <a:stretch>
                        <a:fillRect/>
                      </a:stretch>
                    </p:blipFill>
                    <p:spPr bwMode="auto">
                      <a:xfrm>
                        <a:off x="6984269" y="2414552"/>
                        <a:ext cx="1265239"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154429202"/>
              </p:ext>
            </p:extLst>
          </p:nvPr>
        </p:nvGraphicFramePr>
        <p:xfrm>
          <a:off x="6732240" y="4941171"/>
          <a:ext cx="217488" cy="1223963"/>
        </p:xfrm>
        <a:graphic>
          <a:graphicData uri="http://schemas.openxmlformats.org/presentationml/2006/ole">
            <mc:AlternateContent xmlns:mc="http://schemas.openxmlformats.org/markup-compatibility/2006">
              <mc:Choice xmlns:v="urn:schemas-microsoft-com:vml" Requires="v">
                <p:oleObj spid="_x0000_s70541" name="Worksheet" r:id="rId33" imgW="295255" imgH="1666980" progId="Excel.Sheet.12">
                  <p:embed/>
                </p:oleObj>
              </mc:Choice>
              <mc:Fallback>
                <p:oleObj name="Worksheet" r:id="rId33" imgW="295255" imgH="1666980" progId="Excel.Sheet.12">
                  <p:embed/>
                  <p:pic>
                    <p:nvPicPr>
                      <p:cNvPr id="0" name="Object 27"/>
                      <p:cNvPicPr>
                        <a:picLocks noChangeAspect="1" noChangeArrowheads="1"/>
                      </p:cNvPicPr>
                      <p:nvPr/>
                    </p:nvPicPr>
                    <p:blipFill>
                      <a:blip r:embed="rId34"/>
                      <a:srcRect/>
                      <a:stretch>
                        <a:fillRect/>
                      </a:stretch>
                    </p:blipFill>
                    <p:spPr bwMode="auto">
                      <a:xfrm>
                        <a:off x="6732240" y="4941171"/>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698327622"/>
              </p:ext>
            </p:extLst>
          </p:nvPr>
        </p:nvGraphicFramePr>
        <p:xfrm>
          <a:off x="7049076" y="4941344"/>
          <a:ext cx="217488" cy="1223963"/>
        </p:xfrm>
        <a:graphic>
          <a:graphicData uri="http://schemas.openxmlformats.org/presentationml/2006/ole">
            <mc:AlternateContent xmlns:mc="http://schemas.openxmlformats.org/markup-compatibility/2006">
              <mc:Choice xmlns:v="urn:schemas-microsoft-com:vml" Requires="v">
                <p:oleObj spid="_x0000_s70542" name="Worksheet" r:id="rId36" imgW="295255" imgH="1666980" progId="Excel.Sheet.12">
                  <p:embed/>
                </p:oleObj>
              </mc:Choice>
              <mc:Fallback>
                <p:oleObj name="Worksheet" r:id="rId36" imgW="295255" imgH="1666980" progId="Excel.Sheet.12">
                  <p:embed/>
                  <p:pic>
                    <p:nvPicPr>
                      <p:cNvPr id="0" name="Object 3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049076" y="4941344"/>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702649566"/>
              </p:ext>
            </p:extLst>
          </p:nvPr>
        </p:nvGraphicFramePr>
        <p:xfrm>
          <a:off x="7365912" y="4939290"/>
          <a:ext cx="217488" cy="1223963"/>
        </p:xfrm>
        <a:graphic>
          <a:graphicData uri="http://schemas.openxmlformats.org/presentationml/2006/ole">
            <mc:AlternateContent xmlns:mc="http://schemas.openxmlformats.org/markup-compatibility/2006">
              <mc:Choice xmlns:v="urn:schemas-microsoft-com:vml" Requires="v">
                <p:oleObj spid="_x0000_s70543" name="Worksheet" r:id="rId39" imgW="295255" imgH="1666980" progId="Excel.Sheet.12">
                  <p:embed/>
                </p:oleObj>
              </mc:Choice>
              <mc:Fallback>
                <p:oleObj name="Worksheet" r:id="rId39" imgW="295255" imgH="1666980" progId="Excel.Sheet.12">
                  <p:embed/>
                  <p:pic>
                    <p:nvPicPr>
                      <p:cNvPr id="0" name="Object 31"/>
                      <p:cNvPicPr>
                        <a:picLocks noChangeAspect="1" noChangeArrowheads="1"/>
                      </p:cNvPicPr>
                      <p:nvPr/>
                    </p:nvPicPr>
                    <p:blipFill>
                      <a:blip r:embed="rId40"/>
                      <a:srcRect/>
                      <a:stretch>
                        <a:fillRect/>
                      </a:stretch>
                    </p:blipFill>
                    <p:spPr bwMode="auto">
                      <a:xfrm>
                        <a:off x="7365912" y="4939290"/>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122617086"/>
              </p:ext>
            </p:extLst>
          </p:nvPr>
        </p:nvGraphicFramePr>
        <p:xfrm>
          <a:off x="7682750" y="4941344"/>
          <a:ext cx="217487" cy="1223963"/>
        </p:xfrm>
        <a:graphic>
          <a:graphicData uri="http://schemas.openxmlformats.org/presentationml/2006/ole">
            <mc:AlternateContent xmlns:mc="http://schemas.openxmlformats.org/markup-compatibility/2006">
              <mc:Choice xmlns:v="urn:schemas-microsoft-com:vml" Requires="v">
                <p:oleObj spid="_x0000_s70544" name="Worksheet" r:id="rId42" imgW="295255" imgH="1666980" progId="Excel.Sheet.12">
                  <p:embed/>
                </p:oleObj>
              </mc:Choice>
              <mc:Fallback>
                <p:oleObj name="Worksheet" r:id="rId42" imgW="295255" imgH="1666980" progId="Excel.Sheet.12">
                  <p:embed/>
                  <p:pic>
                    <p:nvPicPr>
                      <p:cNvPr id="0" name="Object 32"/>
                      <p:cNvPicPr>
                        <a:picLocks noChangeAspect="1" noChangeArrowheads="1"/>
                      </p:cNvPicPr>
                      <p:nvPr/>
                    </p:nvPicPr>
                    <p:blipFill>
                      <a:blip r:embed="rId43"/>
                      <a:srcRect/>
                      <a:stretch>
                        <a:fillRect/>
                      </a:stretch>
                    </p:blipFill>
                    <p:spPr bwMode="auto">
                      <a:xfrm>
                        <a:off x="7682750" y="4941344"/>
                        <a:ext cx="2174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587622359"/>
              </p:ext>
            </p:extLst>
          </p:nvPr>
        </p:nvGraphicFramePr>
        <p:xfrm>
          <a:off x="7999586" y="4941423"/>
          <a:ext cx="217487" cy="1223963"/>
        </p:xfrm>
        <a:graphic>
          <a:graphicData uri="http://schemas.openxmlformats.org/presentationml/2006/ole">
            <mc:AlternateContent xmlns:mc="http://schemas.openxmlformats.org/markup-compatibility/2006">
              <mc:Choice xmlns:v="urn:schemas-microsoft-com:vml" Requires="v">
                <p:oleObj spid="_x0000_s70545" name="Worksheet" r:id="rId45" imgW="295255" imgH="1666980" progId="Excel.Sheet.12">
                  <p:embed/>
                </p:oleObj>
              </mc:Choice>
              <mc:Fallback>
                <p:oleObj name="Worksheet" r:id="rId45" imgW="295255" imgH="1666980" progId="Excel.Sheet.12">
                  <p:embed/>
                  <p:pic>
                    <p:nvPicPr>
                      <p:cNvPr id="0" name="Object 3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999586" y="4941423"/>
                        <a:ext cx="2174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923336426"/>
              </p:ext>
            </p:extLst>
          </p:nvPr>
        </p:nvGraphicFramePr>
        <p:xfrm>
          <a:off x="2403484" y="4869163"/>
          <a:ext cx="217488" cy="1223963"/>
        </p:xfrm>
        <a:graphic>
          <a:graphicData uri="http://schemas.openxmlformats.org/presentationml/2006/ole">
            <mc:AlternateContent xmlns:mc="http://schemas.openxmlformats.org/markup-compatibility/2006">
              <mc:Choice xmlns:v="urn:schemas-microsoft-com:vml" Requires="v">
                <p:oleObj spid="_x0000_s70546" name="Worksheet" r:id="rId47" imgW="295255" imgH="1666980" progId="Excel.Sheet.12">
                  <p:embed/>
                </p:oleObj>
              </mc:Choice>
              <mc:Fallback>
                <p:oleObj name="Worksheet" r:id="rId47" imgW="295255" imgH="1666980" progId="Excel.Sheet.12">
                  <p:embed/>
                  <p:pic>
                    <p:nvPicPr>
                      <p:cNvPr id="0" name="Object 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03484" y="4869163"/>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8" name="Straight Arrow Connector 37"/>
          <p:cNvCxnSpPr/>
          <p:nvPr/>
        </p:nvCxnSpPr>
        <p:spPr>
          <a:xfrm flipV="1">
            <a:off x="1619673" y="1988840"/>
            <a:ext cx="1008112" cy="43204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1619673" y="2369840"/>
            <a:ext cx="1008112" cy="22860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1619673" y="2780929"/>
            <a:ext cx="1008112" cy="33536"/>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1619673" y="2996952"/>
            <a:ext cx="1008112" cy="144016"/>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1619673" y="3212977"/>
            <a:ext cx="1008112" cy="28803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1619673" y="3445404"/>
            <a:ext cx="1008112" cy="343637"/>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H="1">
            <a:off x="6876256" y="3717033"/>
            <a:ext cx="216024" cy="115212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H="1">
            <a:off x="7168480" y="3717033"/>
            <a:ext cx="139824" cy="115212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7447007" y="3717035"/>
            <a:ext cx="77323" cy="1126817"/>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a:off x="7740354" y="3717033"/>
            <a:ext cx="36167" cy="1135054"/>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7956378" y="3717033"/>
            <a:ext cx="144015" cy="1135054"/>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a:off x="8180784" y="3717033"/>
            <a:ext cx="207640" cy="115212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graphicFrame>
        <p:nvGraphicFramePr>
          <p:cNvPr id="79" name="Object 78"/>
          <p:cNvGraphicFramePr>
            <a:graphicFrameLocks noChangeAspect="1"/>
          </p:cNvGraphicFramePr>
          <p:nvPr>
            <p:extLst>
              <p:ext uri="{D42A27DB-BD31-4B8C-83A1-F6EECF244321}">
                <p14:modId xmlns:p14="http://schemas.microsoft.com/office/powerpoint/2010/main" val="81179886"/>
              </p:ext>
            </p:extLst>
          </p:nvPr>
        </p:nvGraphicFramePr>
        <p:xfrm>
          <a:off x="6984269" y="2603330"/>
          <a:ext cx="1265239" cy="211137"/>
        </p:xfrm>
        <a:graphic>
          <a:graphicData uri="http://schemas.openxmlformats.org/presentationml/2006/ole">
            <mc:AlternateContent xmlns:mc="http://schemas.openxmlformats.org/markup-compatibility/2006">
              <mc:Choice xmlns:v="urn:schemas-microsoft-com:vml" Requires="v">
                <p:oleObj spid="_x0000_s70547" name="Worksheet" r:id="rId49" imgW="1723988" imgH="285660" progId="Excel.Sheet.12">
                  <p:embed/>
                </p:oleObj>
              </mc:Choice>
              <mc:Fallback>
                <p:oleObj name="Worksheet" r:id="rId49" imgW="1723988" imgH="285660" progId="Excel.Sheet.12">
                  <p:embed/>
                  <p:pic>
                    <p:nvPicPr>
                      <p:cNvPr id="0" name="Object 27"/>
                      <p:cNvPicPr>
                        <a:picLocks noChangeAspect="1" noChangeArrowheads="1"/>
                      </p:cNvPicPr>
                      <p:nvPr/>
                    </p:nvPicPr>
                    <p:blipFill>
                      <a:blip r:embed="rId50"/>
                      <a:srcRect/>
                      <a:stretch>
                        <a:fillRect/>
                      </a:stretch>
                    </p:blipFill>
                    <p:spPr bwMode="auto">
                      <a:xfrm>
                        <a:off x="6984269" y="2603330"/>
                        <a:ext cx="1265239"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318514347"/>
              </p:ext>
            </p:extLst>
          </p:nvPr>
        </p:nvGraphicFramePr>
        <p:xfrm>
          <a:off x="6984269" y="2797697"/>
          <a:ext cx="1265239" cy="211138"/>
        </p:xfrm>
        <a:graphic>
          <a:graphicData uri="http://schemas.openxmlformats.org/presentationml/2006/ole">
            <mc:AlternateContent xmlns:mc="http://schemas.openxmlformats.org/markup-compatibility/2006">
              <mc:Choice xmlns:v="urn:schemas-microsoft-com:vml" Requires="v">
                <p:oleObj spid="_x0000_s70548" name="Worksheet" r:id="rId52" imgW="1723988" imgH="285660" progId="Excel.Sheet.12">
                  <p:embed/>
                </p:oleObj>
              </mc:Choice>
              <mc:Fallback>
                <p:oleObj name="Worksheet" r:id="rId52" imgW="1723988" imgH="285660" progId="Excel.Sheet.12">
                  <p:embed/>
                  <p:pic>
                    <p:nvPicPr>
                      <p:cNvPr id="0" name="Object 78"/>
                      <p:cNvPicPr>
                        <a:picLocks noChangeAspect="1" noChangeArrowheads="1"/>
                      </p:cNvPicPr>
                      <p:nvPr/>
                    </p:nvPicPr>
                    <p:blipFill>
                      <a:blip r:embed="rId53"/>
                      <a:srcRect/>
                      <a:stretch>
                        <a:fillRect/>
                      </a:stretch>
                    </p:blipFill>
                    <p:spPr bwMode="auto">
                      <a:xfrm>
                        <a:off x="6984269" y="2797697"/>
                        <a:ext cx="1265239"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3107196134"/>
              </p:ext>
            </p:extLst>
          </p:nvPr>
        </p:nvGraphicFramePr>
        <p:xfrm>
          <a:off x="6984269" y="2996952"/>
          <a:ext cx="1265239" cy="211138"/>
        </p:xfrm>
        <a:graphic>
          <a:graphicData uri="http://schemas.openxmlformats.org/presentationml/2006/ole">
            <mc:AlternateContent xmlns:mc="http://schemas.openxmlformats.org/markup-compatibility/2006">
              <mc:Choice xmlns:v="urn:schemas-microsoft-com:vml" Requires="v">
                <p:oleObj spid="_x0000_s70549" name="Worksheet" r:id="rId55" imgW="1723988" imgH="285660" progId="Excel.Sheet.12">
                  <p:embed/>
                </p:oleObj>
              </mc:Choice>
              <mc:Fallback>
                <p:oleObj name="Worksheet" r:id="rId55" imgW="1723988" imgH="285660" progId="Excel.Sheet.12">
                  <p:embed/>
                  <p:pic>
                    <p:nvPicPr>
                      <p:cNvPr id="0" name="Object 79"/>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984269" y="2996952"/>
                        <a:ext cx="1265239"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2363244451"/>
              </p:ext>
            </p:extLst>
          </p:nvPr>
        </p:nvGraphicFramePr>
        <p:xfrm>
          <a:off x="6984269" y="3186911"/>
          <a:ext cx="1265239" cy="211138"/>
        </p:xfrm>
        <a:graphic>
          <a:graphicData uri="http://schemas.openxmlformats.org/presentationml/2006/ole">
            <mc:AlternateContent xmlns:mc="http://schemas.openxmlformats.org/markup-compatibility/2006">
              <mc:Choice xmlns:v="urn:schemas-microsoft-com:vml" Requires="v">
                <p:oleObj spid="_x0000_s70550" name="Worksheet" r:id="rId57" imgW="1723988" imgH="285660" progId="Excel.Sheet.12">
                  <p:embed/>
                </p:oleObj>
              </mc:Choice>
              <mc:Fallback>
                <p:oleObj name="Worksheet" r:id="rId57" imgW="1723988" imgH="285660" progId="Excel.Sheet.12">
                  <p:embed/>
                  <p:pic>
                    <p:nvPicPr>
                      <p:cNvPr id="0" name="Object 7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984269" y="3186911"/>
                        <a:ext cx="1265239"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371914332"/>
              </p:ext>
            </p:extLst>
          </p:nvPr>
        </p:nvGraphicFramePr>
        <p:xfrm>
          <a:off x="6984269" y="3385807"/>
          <a:ext cx="1265239" cy="211137"/>
        </p:xfrm>
        <a:graphic>
          <a:graphicData uri="http://schemas.openxmlformats.org/presentationml/2006/ole">
            <mc:AlternateContent xmlns:mc="http://schemas.openxmlformats.org/markup-compatibility/2006">
              <mc:Choice xmlns:v="urn:schemas-microsoft-com:vml" Requires="v">
                <p:oleObj spid="_x0000_s70551" name="Worksheet" r:id="rId59" imgW="1723988" imgH="285660" progId="Excel.Sheet.12">
                  <p:embed/>
                </p:oleObj>
              </mc:Choice>
              <mc:Fallback>
                <p:oleObj name="Worksheet" r:id="rId59" imgW="1723988" imgH="285660" progId="Excel.Sheet.12">
                  <p:embed/>
                  <p:pic>
                    <p:nvPicPr>
                      <p:cNvPr id="0" name="Object 2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84269" y="3385807"/>
                        <a:ext cx="1265239"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6" name="Straight Arrow Connector 85"/>
          <p:cNvCxnSpPr/>
          <p:nvPr/>
        </p:nvCxnSpPr>
        <p:spPr>
          <a:xfrm>
            <a:off x="3995936" y="1988840"/>
            <a:ext cx="864096"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33410" y="2369840"/>
            <a:ext cx="826623" cy="267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023937" y="2759968"/>
            <a:ext cx="836096" cy="190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4023937" y="3068960"/>
            <a:ext cx="836096" cy="51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4033410" y="3356993"/>
            <a:ext cx="826623"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4046991" y="3691508"/>
            <a:ext cx="813043" cy="1865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940153" y="2433464"/>
            <a:ext cx="1008112" cy="699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947977" y="2685625"/>
            <a:ext cx="1000288" cy="349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947977" y="2924944"/>
            <a:ext cx="992464" cy="127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5955801" y="3109611"/>
            <a:ext cx="984640" cy="44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5970191" y="3284985"/>
            <a:ext cx="970251"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5970191" y="3501008"/>
            <a:ext cx="970251" cy="627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5089586" y="6098878"/>
            <a:ext cx="3364303" cy="441115"/>
          </a:xfrm>
          <a:custGeom>
            <a:avLst/>
            <a:gdLst>
              <a:gd name="connsiteX0" fmla="*/ 3364302 w 3364302"/>
              <a:gd name="connsiteY0" fmla="*/ 103517 h 441115"/>
              <a:gd name="connsiteX1" fmla="*/ 1604513 w 3364302"/>
              <a:gd name="connsiteY1" fmla="*/ 439948 h 441115"/>
              <a:gd name="connsiteX2" fmla="*/ 0 w 3364302"/>
              <a:gd name="connsiteY2" fmla="*/ 0 h 441115"/>
            </a:gdLst>
            <a:ahLst/>
            <a:cxnLst>
              <a:cxn ang="0">
                <a:pos x="connsiteX0" y="connsiteY0"/>
              </a:cxn>
              <a:cxn ang="0">
                <a:pos x="connsiteX1" y="connsiteY1"/>
              </a:cxn>
              <a:cxn ang="0">
                <a:pos x="connsiteX2" y="connsiteY2"/>
              </a:cxn>
            </a:cxnLst>
            <a:rect l="l" t="t" r="r" b="b"/>
            <a:pathLst>
              <a:path w="3364302" h="441115">
                <a:moveTo>
                  <a:pt x="3364302" y="103517"/>
                </a:moveTo>
                <a:cubicBezTo>
                  <a:pt x="2764766" y="280359"/>
                  <a:pt x="2165230" y="457201"/>
                  <a:pt x="1604513" y="439948"/>
                </a:cubicBezTo>
                <a:cubicBezTo>
                  <a:pt x="1043796" y="422695"/>
                  <a:pt x="0" y="0"/>
                  <a:pt x="0" y="0"/>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reeform 114"/>
          <p:cNvSpPr/>
          <p:nvPr/>
        </p:nvSpPr>
        <p:spPr>
          <a:xfrm>
            <a:off x="5124091" y="5848712"/>
            <a:ext cx="2665563" cy="550315"/>
          </a:xfrm>
          <a:custGeom>
            <a:avLst/>
            <a:gdLst>
              <a:gd name="connsiteX0" fmla="*/ 2665562 w 2665562"/>
              <a:gd name="connsiteY0" fmla="*/ 353683 h 550315"/>
              <a:gd name="connsiteX1" fmla="*/ 1190445 w 2665562"/>
              <a:gd name="connsiteY1" fmla="*/ 534838 h 550315"/>
              <a:gd name="connsiteX2" fmla="*/ 0 w 2665562"/>
              <a:gd name="connsiteY2" fmla="*/ 0 h 550315"/>
            </a:gdLst>
            <a:ahLst/>
            <a:cxnLst>
              <a:cxn ang="0">
                <a:pos x="connsiteX0" y="connsiteY0"/>
              </a:cxn>
              <a:cxn ang="0">
                <a:pos x="connsiteX1" y="connsiteY1"/>
              </a:cxn>
              <a:cxn ang="0">
                <a:pos x="connsiteX2" y="connsiteY2"/>
              </a:cxn>
            </a:cxnLst>
            <a:rect l="l" t="t" r="r" b="b"/>
            <a:pathLst>
              <a:path w="2665562" h="550315">
                <a:moveTo>
                  <a:pt x="2665562" y="353683"/>
                </a:moveTo>
                <a:cubicBezTo>
                  <a:pt x="2150133" y="473734"/>
                  <a:pt x="1634705" y="593785"/>
                  <a:pt x="1190445" y="534838"/>
                </a:cubicBezTo>
                <a:cubicBezTo>
                  <a:pt x="746185" y="475891"/>
                  <a:pt x="179717" y="93453"/>
                  <a:pt x="0" y="0"/>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Freeform 115"/>
          <p:cNvSpPr/>
          <p:nvPr/>
        </p:nvSpPr>
        <p:spPr>
          <a:xfrm>
            <a:off x="5175851" y="5684808"/>
            <a:ext cx="1958196" cy="639580"/>
          </a:xfrm>
          <a:custGeom>
            <a:avLst/>
            <a:gdLst>
              <a:gd name="connsiteX0" fmla="*/ 1958196 w 1958196"/>
              <a:gd name="connsiteY0" fmla="*/ 517584 h 639580"/>
              <a:gd name="connsiteX1" fmla="*/ 1242204 w 1958196"/>
              <a:gd name="connsiteY1" fmla="*/ 603849 h 639580"/>
              <a:gd name="connsiteX2" fmla="*/ 0 w 1958196"/>
              <a:gd name="connsiteY2" fmla="*/ 0 h 639580"/>
            </a:gdLst>
            <a:ahLst/>
            <a:cxnLst>
              <a:cxn ang="0">
                <a:pos x="connsiteX0" y="connsiteY0"/>
              </a:cxn>
              <a:cxn ang="0">
                <a:pos x="connsiteX1" y="connsiteY1"/>
              </a:cxn>
              <a:cxn ang="0">
                <a:pos x="connsiteX2" y="connsiteY2"/>
              </a:cxn>
            </a:cxnLst>
            <a:rect l="l" t="t" r="r" b="b"/>
            <a:pathLst>
              <a:path w="1958196" h="639580">
                <a:moveTo>
                  <a:pt x="1958196" y="517584"/>
                </a:moveTo>
                <a:cubicBezTo>
                  <a:pt x="1763383" y="603848"/>
                  <a:pt x="1568570" y="690113"/>
                  <a:pt x="1242204" y="603849"/>
                </a:cubicBezTo>
                <a:cubicBezTo>
                  <a:pt x="915838" y="517585"/>
                  <a:pt x="457919" y="258792"/>
                  <a:pt x="0" y="0"/>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Freeform 116"/>
          <p:cNvSpPr/>
          <p:nvPr/>
        </p:nvSpPr>
        <p:spPr>
          <a:xfrm>
            <a:off x="5167225" y="4727199"/>
            <a:ext cx="2907103" cy="173130"/>
          </a:xfrm>
          <a:custGeom>
            <a:avLst/>
            <a:gdLst>
              <a:gd name="connsiteX0" fmla="*/ 2907102 w 2907102"/>
              <a:gd name="connsiteY0" fmla="*/ 155352 h 173130"/>
              <a:gd name="connsiteX1" fmla="*/ 1250830 w 2907102"/>
              <a:gd name="connsiteY1" fmla="*/ 76 h 173130"/>
              <a:gd name="connsiteX2" fmla="*/ 0 w 2907102"/>
              <a:gd name="connsiteY2" fmla="*/ 172605 h 173130"/>
            </a:gdLst>
            <a:ahLst/>
            <a:cxnLst>
              <a:cxn ang="0">
                <a:pos x="connsiteX0" y="connsiteY0"/>
              </a:cxn>
              <a:cxn ang="0">
                <a:pos x="connsiteX1" y="connsiteY1"/>
              </a:cxn>
              <a:cxn ang="0">
                <a:pos x="connsiteX2" y="connsiteY2"/>
              </a:cxn>
            </a:cxnLst>
            <a:rect l="l" t="t" r="r" b="b"/>
            <a:pathLst>
              <a:path w="2907102" h="173130">
                <a:moveTo>
                  <a:pt x="2907102" y="155352"/>
                </a:moveTo>
                <a:cubicBezTo>
                  <a:pt x="2321224" y="76276"/>
                  <a:pt x="1735347" y="-2799"/>
                  <a:pt x="1250830" y="76"/>
                </a:cubicBezTo>
                <a:cubicBezTo>
                  <a:pt x="766313" y="2951"/>
                  <a:pt x="211347" y="184107"/>
                  <a:pt x="0" y="172605"/>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Freeform 117"/>
          <p:cNvSpPr/>
          <p:nvPr/>
        </p:nvSpPr>
        <p:spPr>
          <a:xfrm>
            <a:off x="5175849" y="4882721"/>
            <a:ext cx="2286000" cy="163735"/>
          </a:xfrm>
          <a:custGeom>
            <a:avLst/>
            <a:gdLst>
              <a:gd name="connsiteX0" fmla="*/ 2286000 w 2286000"/>
              <a:gd name="connsiteY0" fmla="*/ 34339 h 163735"/>
              <a:gd name="connsiteX1" fmla="*/ 992038 w 2286000"/>
              <a:gd name="connsiteY1" fmla="*/ 8459 h 163735"/>
              <a:gd name="connsiteX2" fmla="*/ 0 w 2286000"/>
              <a:gd name="connsiteY2" fmla="*/ 163735 h 163735"/>
            </a:gdLst>
            <a:ahLst/>
            <a:cxnLst>
              <a:cxn ang="0">
                <a:pos x="connsiteX0" y="connsiteY0"/>
              </a:cxn>
              <a:cxn ang="0">
                <a:pos x="connsiteX1" y="connsiteY1"/>
              </a:cxn>
              <a:cxn ang="0">
                <a:pos x="connsiteX2" y="connsiteY2"/>
              </a:cxn>
            </a:cxnLst>
            <a:rect l="l" t="t" r="r" b="b"/>
            <a:pathLst>
              <a:path w="2286000" h="163735">
                <a:moveTo>
                  <a:pt x="2286000" y="34339"/>
                </a:moveTo>
                <a:cubicBezTo>
                  <a:pt x="1829519" y="10616"/>
                  <a:pt x="1373038" y="-13107"/>
                  <a:pt x="992038" y="8459"/>
                </a:cubicBezTo>
                <a:cubicBezTo>
                  <a:pt x="611038" y="30025"/>
                  <a:pt x="155275" y="155109"/>
                  <a:pt x="0" y="163735"/>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0" name="Straight Arrow Connector 119"/>
          <p:cNvCxnSpPr/>
          <p:nvPr/>
        </p:nvCxnSpPr>
        <p:spPr>
          <a:xfrm flipH="1">
            <a:off x="5167226" y="5485874"/>
            <a:ext cx="14535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2329134" y="5745193"/>
            <a:ext cx="1647645" cy="757394"/>
          </a:xfrm>
          <a:custGeom>
            <a:avLst/>
            <a:gdLst>
              <a:gd name="connsiteX0" fmla="*/ 1647645 w 1647645"/>
              <a:gd name="connsiteY0" fmla="*/ 0 h 757394"/>
              <a:gd name="connsiteX1" fmla="*/ 439947 w 1647645"/>
              <a:gd name="connsiteY1" fmla="*/ 750499 h 757394"/>
              <a:gd name="connsiteX2" fmla="*/ 0 w 1647645"/>
              <a:gd name="connsiteY2" fmla="*/ 370936 h 757394"/>
            </a:gdLst>
            <a:ahLst/>
            <a:cxnLst>
              <a:cxn ang="0">
                <a:pos x="connsiteX0" y="connsiteY0"/>
              </a:cxn>
              <a:cxn ang="0">
                <a:pos x="connsiteX1" y="connsiteY1"/>
              </a:cxn>
              <a:cxn ang="0">
                <a:pos x="connsiteX2" y="connsiteY2"/>
              </a:cxn>
            </a:cxnLst>
            <a:rect l="l" t="t" r="r" b="b"/>
            <a:pathLst>
              <a:path w="1647645" h="757394">
                <a:moveTo>
                  <a:pt x="1647645" y="0"/>
                </a:moveTo>
                <a:cubicBezTo>
                  <a:pt x="1181099" y="344338"/>
                  <a:pt x="714554" y="688676"/>
                  <a:pt x="439947" y="750499"/>
                </a:cubicBezTo>
                <a:cubicBezTo>
                  <a:pt x="165339" y="812322"/>
                  <a:pt x="74762" y="439947"/>
                  <a:pt x="0" y="370936"/>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Freeform 123"/>
          <p:cNvSpPr/>
          <p:nvPr/>
        </p:nvSpPr>
        <p:spPr>
          <a:xfrm>
            <a:off x="2113473" y="4502044"/>
            <a:ext cx="1863305" cy="406389"/>
          </a:xfrm>
          <a:custGeom>
            <a:avLst/>
            <a:gdLst>
              <a:gd name="connsiteX0" fmla="*/ 1863305 w 1863305"/>
              <a:gd name="connsiteY0" fmla="*/ 406389 h 406389"/>
              <a:gd name="connsiteX1" fmla="*/ 733245 w 1863305"/>
              <a:gd name="connsiteY1" fmla="*/ 948 h 406389"/>
              <a:gd name="connsiteX2" fmla="*/ 0 w 1863305"/>
              <a:gd name="connsiteY2" fmla="*/ 294246 h 406389"/>
            </a:gdLst>
            <a:ahLst/>
            <a:cxnLst>
              <a:cxn ang="0">
                <a:pos x="connsiteX0" y="connsiteY0"/>
              </a:cxn>
              <a:cxn ang="0">
                <a:pos x="connsiteX1" y="connsiteY1"/>
              </a:cxn>
              <a:cxn ang="0">
                <a:pos x="connsiteX2" y="connsiteY2"/>
              </a:cxn>
            </a:cxnLst>
            <a:rect l="l" t="t" r="r" b="b"/>
            <a:pathLst>
              <a:path w="1863305" h="406389">
                <a:moveTo>
                  <a:pt x="1863305" y="406389"/>
                </a:moveTo>
                <a:cubicBezTo>
                  <a:pt x="1453550" y="213013"/>
                  <a:pt x="1043796" y="19638"/>
                  <a:pt x="733245" y="948"/>
                </a:cubicBezTo>
                <a:cubicBezTo>
                  <a:pt x="422694" y="-17743"/>
                  <a:pt x="112143" y="245363"/>
                  <a:pt x="0" y="294246"/>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Freeform 125"/>
          <p:cNvSpPr/>
          <p:nvPr/>
        </p:nvSpPr>
        <p:spPr>
          <a:xfrm>
            <a:off x="1915066" y="5848710"/>
            <a:ext cx="2044461" cy="718564"/>
          </a:xfrm>
          <a:custGeom>
            <a:avLst/>
            <a:gdLst>
              <a:gd name="connsiteX0" fmla="*/ 2044461 w 2044461"/>
              <a:gd name="connsiteY0" fmla="*/ 0 h 718564"/>
              <a:gd name="connsiteX1" fmla="*/ 577970 w 2044461"/>
              <a:gd name="connsiteY1" fmla="*/ 715993 h 718564"/>
              <a:gd name="connsiteX2" fmla="*/ 0 w 2044461"/>
              <a:gd name="connsiteY2" fmla="*/ 250166 h 718564"/>
            </a:gdLst>
            <a:ahLst/>
            <a:cxnLst>
              <a:cxn ang="0">
                <a:pos x="connsiteX0" y="connsiteY0"/>
              </a:cxn>
              <a:cxn ang="0">
                <a:pos x="connsiteX1" y="connsiteY1"/>
              </a:cxn>
              <a:cxn ang="0">
                <a:pos x="connsiteX2" y="connsiteY2"/>
              </a:cxn>
            </a:cxnLst>
            <a:rect l="l" t="t" r="r" b="b"/>
            <a:pathLst>
              <a:path w="2044461" h="718564">
                <a:moveTo>
                  <a:pt x="2044461" y="0"/>
                </a:moveTo>
                <a:cubicBezTo>
                  <a:pt x="1481587" y="337149"/>
                  <a:pt x="918713" y="674299"/>
                  <a:pt x="577970" y="715993"/>
                </a:cubicBezTo>
                <a:cubicBezTo>
                  <a:pt x="237226" y="757687"/>
                  <a:pt x="35943" y="278921"/>
                  <a:pt x="0" y="250166"/>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Freeform 126"/>
          <p:cNvSpPr/>
          <p:nvPr/>
        </p:nvSpPr>
        <p:spPr>
          <a:xfrm>
            <a:off x="1708033" y="4474761"/>
            <a:ext cx="2225615" cy="537186"/>
          </a:xfrm>
          <a:custGeom>
            <a:avLst/>
            <a:gdLst>
              <a:gd name="connsiteX0" fmla="*/ 2225615 w 2225615"/>
              <a:gd name="connsiteY0" fmla="*/ 537186 h 537186"/>
              <a:gd name="connsiteX1" fmla="*/ 750498 w 2225615"/>
              <a:gd name="connsiteY1" fmla="*/ 2348 h 537186"/>
              <a:gd name="connsiteX2" fmla="*/ 0 w 2225615"/>
              <a:gd name="connsiteY2" fmla="*/ 338779 h 537186"/>
            </a:gdLst>
            <a:ahLst/>
            <a:cxnLst>
              <a:cxn ang="0">
                <a:pos x="connsiteX0" y="connsiteY0"/>
              </a:cxn>
              <a:cxn ang="0">
                <a:pos x="connsiteX1" y="connsiteY1"/>
              </a:cxn>
              <a:cxn ang="0">
                <a:pos x="connsiteX2" y="connsiteY2"/>
              </a:cxn>
            </a:cxnLst>
            <a:rect l="l" t="t" r="r" b="b"/>
            <a:pathLst>
              <a:path w="2225615" h="537186">
                <a:moveTo>
                  <a:pt x="2225615" y="537186"/>
                </a:moveTo>
                <a:cubicBezTo>
                  <a:pt x="1673524" y="286301"/>
                  <a:pt x="1121434" y="35416"/>
                  <a:pt x="750498" y="2348"/>
                </a:cubicBezTo>
                <a:cubicBezTo>
                  <a:pt x="379562" y="-30720"/>
                  <a:pt x="84826" y="295647"/>
                  <a:pt x="0" y="338779"/>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Freeform 127"/>
          <p:cNvSpPr/>
          <p:nvPr/>
        </p:nvSpPr>
        <p:spPr>
          <a:xfrm>
            <a:off x="1500998" y="5641678"/>
            <a:ext cx="2449903" cy="879271"/>
          </a:xfrm>
          <a:custGeom>
            <a:avLst/>
            <a:gdLst>
              <a:gd name="connsiteX0" fmla="*/ 2449902 w 2449902"/>
              <a:gd name="connsiteY0" fmla="*/ 0 h 879271"/>
              <a:gd name="connsiteX1" fmla="*/ 465827 w 2449902"/>
              <a:gd name="connsiteY1" fmla="*/ 871268 h 879271"/>
              <a:gd name="connsiteX2" fmla="*/ 0 w 2449902"/>
              <a:gd name="connsiteY2" fmla="*/ 448574 h 879271"/>
            </a:gdLst>
            <a:ahLst/>
            <a:cxnLst>
              <a:cxn ang="0">
                <a:pos x="connsiteX0" y="connsiteY0"/>
              </a:cxn>
              <a:cxn ang="0">
                <a:pos x="connsiteX1" y="connsiteY1"/>
              </a:cxn>
              <a:cxn ang="0">
                <a:pos x="connsiteX2" y="connsiteY2"/>
              </a:cxn>
            </a:cxnLst>
            <a:rect l="l" t="t" r="r" b="b"/>
            <a:pathLst>
              <a:path w="2449902" h="879271">
                <a:moveTo>
                  <a:pt x="2449902" y="0"/>
                </a:moveTo>
                <a:cubicBezTo>
                  <a:pt x="1662023" y="398253"/>
                  <a:pt x="874144" y="796506"/>
                  <a:pt x="465827" y="871268"/>
                </a:cubicBezTo>
                <a:cubicBezTo>
                  <a:pt x="57510" y="946030"/>
                  <a:pt x="46008" y="473015"/>
                  <a:pt x="0" y="448574"/>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9" name="Straight Arrow Connector 128"/>
          <p:cNvCxnSpPr/>
          <p:nvPr/>
        </p:nvCxnSpPr>
        <p:spPr>
          <a:xfrm flipH="1">
            <a:off x="2725947" y="5373216"/>
            <a:ext cx="12048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1" name="Object 130"/>
          <p:cNvGraphicFramePr>
            <a:graphicFrameLocks noChangeAspect="1"/>
          </p:cNvGraphicFramePr>
          <p:nvPr>
            <p:extLst>
              <p:ext uri="{D42A27DB-BD31-4B8C-83A1-F6EECF244321}">
                <p14:modId xmlns:p14="http://schemas.microsoft.com/office/powerpoint/2010/main" val="1573163368"/>
              </p:ext>
            </p:extLst>
          </p:nvPr>
        </p:nvGraphicFramePr>
        <p:xfrm>
          <a:off x="2195736" y="4869161"/>
          <a:ext cx="217488" cy="1223962"/>
        </p:xfrm>
        <a:graphic>
          <a:graphicData uri="http://schemas.openxmlformats.org/presentationml/2006/ole">
            <mc:AlternateContent xmlns:mc="http://schemas.openxmlformats.org/markup-compatibility/2006">
              <mc:Choice xmlns:v="urn:schemas-microsoft-com:vml" Requires="v">
                <p:oleObj spid="_x0000_s70552" name="Worksheet" r:id="rId61" imgW="295255" imgH="1666980" progId="Excel.Sheet.12">
                  <p:embed/>
                </p:oleObj>
              </mc:Choice>
              <mc:Fallback>
                <p:oleObj name="Worksheet" r:id="rId61" imgW="295255" imgH="1666980" progId="Excel.Sheet.12">
                  <p:embed/>
                  <p:pic>
                    <p:nvPicPr>
                      <p:cNvPr id="0" name="Object 3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195736" y="4869161"/>
                        <a:ext cx="2174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2" name="Object 131"/>
          <p:cNvGraphicFramePr>
            <a:graphicFrameLocks noChangeAspect="1"/>
          </p:cNvGraphicFramePr>
          <p:nvPr>
            <p:extLst>
              <p:ext uri="{D42A27DB-BD31-4B8C-83A1-F6EECF244321}">
                <p14:modId xmlns:p14="http://schemas.microsoft.com/office/powerpoint/2010/main" val="2270578195"/>
              </p:ext>
            </p:extLst>
          </p:nvPr>
        </p:nvGraphicFramePr>
        <p:xfrm>
          <a:off x="2004730" y="4869161"/>
          <a:ext cx="217487" cy="1223962"/>
        </p:xfrm>
        <a:graphic>
          <a:graphicData uri="http://schemas.openxmlformats.org/presentationml/2006/ole">
            <mc:AlternateContent xmlns:mc="http://schemas.openxmlformats.org/markup-compatibility/2006">
              <mc:Choice xmlns:v="urn:schemas-microsoft-com:vml" Requires="v">
                <p:oleObj spid="_x0000_s70553" name="Worksheet" r:id="rId63" imgW="295255" imgH="1666980" progId="Excel.Sheet.12">
                  <p:embed/>
                </p:oleObj>
              </mc:Choice>
              <mc:Fallback>
                <p:oleObj name="Worksheet" r:id="rId63" imgW="295255" imgH="1666980" progId="Excel.Sheet.12">
                  <p:embed/>
                  <p:pic>
                    <p:nvPicPr>
                      <p:cNvPr id="0" name="Object 13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04730" y="4869161"/>
                        <a:ext cx="2174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 name="Object 132"/>
          <p:cNvGraphicFramePr>
            <a:graphicFrameLocks noChangeAspect="1"/>
          </p:cNvGraphicFramePr>
          <p:nvPr>
            <p:extLst>
              <p:ext uri="{D42A27DB-BD31-4B8C-83A1-F6EECF244321}">
                <p14:modId xmlns:p14="http://schemas.microsoft.com/office/powerpoint/2010/main" val="3468902228"/>
              </p:ext>
            </p:extLst>
          </p:nvPr>
        </p:nvGraphicFramePr>
        <p:xfrm>
          <a:off x="1807334" y="4869756"/>
          <a:ext cx="217487" cy="1223962"/>
        </p:xfrm>
        <a:graphic>
          <a:graphicData uri="http://schemas.openxmlformats.org/presentationml/2006/ole">
            <mc:AlternateContent xmlns:mc="http://schemas.openxmlformats.org/markup-compatibility/2006">
              <mc:Choice xmlns:v="urn:schemas-microsoft-com:vml" Requires="v">
                <p:oleObj spid="_x0000_s70554" name="Worksheet" r:id="rId65" imgW="295255" imgH="1666980" progId="Excel.Sheet.12">
                  <p:embed/>
                </p:oleObj>
              </mc:Choice>
              <mc:Fallback>
                <p:oleObj name="Worksheet" r:id="rId65" imgW="295255" imgH="1666980" progId="Excel.Sheet.12">
                  <p:embed/>
                  <p:pic>
                    <p:nvPicPr>
                      <p:cNvPr id="0" name="Object 131"/>
                      <p:cNvPicPr>
                        <a:picLocks noChangeAspect="1" noChangeArrowheads="1"/>
                      </p:cNvPicPr>
                      <p:nvPr/>
                    </p:nvPicPr>
                    <p:blipFill>
                      <a:blip r:embed="rId66"/>
                      <a:srcRect/>
                      <a:stretch>
                        <a:fillRect/>
                      </a:stretch>
                    </p:blipFill>
                    <p:spPr bwMode="auto">
                      <a:xfrm>
                        <a:off x="1807334" y="4869756"/>
                        <a:ext cx="2174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4" name="Object 133"/>
          <p:cNvGraphicFramePr>
            <a:graphicFrameLocks noChangeAspect="1"/>
          </p:cNvGraphicFramePr>
          <p:nvPr>
            <p:extLst>
              <p:ext uri="{D42A27DB-BD31-4B8C-83A1-F6EECF244321}">
                <p14:modId xmlns:p14="http://schemas.microsoft.com/office/powerpoint/2010/main" val="608445583"/>
              </p:ext>
            </p:extLst>
          </p:nvPr>
        </p:nvGraphicFramePr>
        <p:xfrm>
          <a:off x="1599287" y="4869163"/>
          <a:ext cx="217488" cy="1223963"/>
        </p:xfrm>
        <a:graphic>
          <a:graphicData uri="http://schemas.openxmlformats.org/presentationml/2006/ole">
            <mc:AlternateContent xmlns:mc="http://schemas.openxmlformats.org/markup-compatibility/2006">
              <mc:Choice xmlns:v="urn:schemas-microsoft-com:vml" Requires="v">
                <p:oleObj spid="_x0000_s70555" name="Worksheet" r:id="rId68" imgW="295255" imgH="1666980" progId="Excel.Sheet.12">
                  <p:embed/>
                </p:oleObj>
              </mc:Choice>
              <mc:Fallback>
                <p:oleObj name="Worksheet" r:id="rId68" imgW="295255" imgH="1666980" progId="Excel.Sheet.12">
                  <p:embed/>
                  <p:pic>
                    <p:nvPicPr>
                      <p:cNvPr id="0" name="Object 13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99287" y="4869163"/>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5" name="Object 134"/>
          <p:cNvGraphicFramePr>
            <a:graphicFrameLocks noChangeAspect="1"/>
          </p:cNvGraphicFramePr>
          <p:nvPr>
            <p:extLst>
              <p:ext uri="{D42A27DB-BD31-4B8C-83A1-F6EECF244321}">
                <p14:modId xmlns:p14="http://schemas.microsoft.com/office/powerpoint/2010/main" val="1360864549"/>
              </p:ext>
            </p:extLst>
          </p:nvPr>
        </p:nvGraphicFramePr>
        <p:xfrm>
          <a:off x="1392252" y="4869163"/>
          <a:ext cx="217488" cy="1223963"/>
        </p:xfrm>
        <a:graphic>
          <a:graphicData uri="http://schemas.openxmlformats.org/presentationml/2006/ole">
            <mc:AlternateContent xmlns:mc="http://schemas.openxmlformats.org/markup-compatibility/2006">
              <mc:Choice xmlns:v="urn:schemas-microsoft-com:vml" Requires="v">
                <p:oleObj spid="_x0000_s70556" name="Worksheet" r:id="rId70" imgW="295255" imgH="1666980" progId="Excel.Sheet.12">
                  <p:embed/>
                </p:oleObj>
              </mc:Choice>
              <mc:Fallback>
                <p:oleObj name="Worksheet" r:id="rId70" imgW="295255" imgH="1666980" progId="Excel.Sheet.12">
                  <p:embed/>
                  <p:pic>
                    <p:nvPicPr>
                      <p:cNvPr id="0" name="Object 13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392252" y="4869163"/>
                        <a:ext cx="217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6" name="TextBox 135"/>
              <p:cNvSpPr txBox="1"/>
              <p:nvPr/>
            </p:nvSpPr>
            <p:spPr>
              <a:xfrm>
                <a:off x="-139897" y="4463238"/>
                <a:ext cx="211347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fr-FR" sz="1400" b="0" i="1" smtClean="0">
                              <a:latin typeface="Cambria Math"/>
                            </a:rPr>
                          </m:ctrlPr>
                        </m:dPr>
                        <m:e>
                          <m:r>
                            <a:rPr lang="fr-FR" sz="1400" b="0" i="1" smtClean="0">
                              <a:latin typeface="Cambria Math"/>
                            </a:rPr>
                            <m:t>𝐴</m:t>
                          </m:r>
                          <m:r>
                            <a:rPr lang="fr-FR" sz="1400" b="0" i="1" smtClean="0">
                              <a:latin typeface="Cambria Math"/>
                            </a:rPr>
                            <m:t>⊖</m:t>
                          </m:r>
                          <m:r>
                            <m:rPr>
                              <m:sty m:val="p"/>
                            </m:rPr>
                            <a:rPr lang="fr-FR" sz="1400" b="0" i="1" smtClean="0">
                              <a:latin typeface="Cambria Math"/>
                            </a:rPr>
                            <m:t>B</m:t>
                          </m:r>
                        </m:e>
                      </m:d>
                      <m:r>
                        <a:rPr lang="fr-FR" sz="1400" b="0" i="1" smtClean="0">
                          <a:latin typeface="Cambria Math"/>
                        </a:rPr>
                        <m:t>⊖</m:t>
                      </m:r>
                      <m:r>
                        <a:rPr lang="fr-FR" sz="1400" b="0" i="1" smtClean="0">
                          <a:latin typeface="Cambria Math"/>
                        </a:rPr>
                        <m:t>𝐶</m:t>
                      </m:r>
                      <m:r>
                        <a:rPr lang="fr-FR" sz="1400" b="0" i="1" smtClean="0">
                          <a:latin typeface="Cambria Math"/>
                        </a:rPr>
                        <m:t>=</m:t>
                      </m:r>
                      <m:r>
                        <a:rPr lang="fr-FR" sz="1400" b="0" i="1" smtClean="0">
                          <a:latin typeface="Cambria Math"/>
                        </a:rPr>
                        <m:t>𝐴</m:t>
                      </m:r>
                      <m:r>
                        <a:rPr lang="fr-FR" sz="1400" b="0" i="1" smtClean="0">
                          <a:latin typeface="Cambria Math"/>
                        </a:rPr>
                        <m:t>⊖</m:t>
                      </m:r>
                      <m:r>
                        <a:rPr lang="fr-FR" sz="1400" b="0" i="1" smtClean="0">
                          <a:latin typeface="Cambria Math"/>
                        </a:rPr>
                        <m:t>𝐷</m:t>
                      </m:r>
                    </m:oMath>
                  </m:oMathPara>
                </a14:m>
                <a:endParaRPr lang="fr-FR" sz="1400" dirty="0"/>
              </a:p>
            </p:txBody>
          </p:sp>
        </mc:Choice>
        <mc:Fallback xmlns="">
          <p:sp>
            <p:nvSpPr>
              <p:cNvPr id="136" name="TextBox 135"/>
              <p:cNvSpPr txBox="1">
                <a:spLocks noRot="1" noChangeAspect="1" noMove="1" noResize="1" noEditPoints="1" noAdjustHandles="1" noChangeArrowheads="1" noChangeShapeType="1" noTextEdit="1"/>
              </p:cNvSpPr>
              <p:nvPr/>
            </p:nvSpPr>
            <p:spPr>
              <a:xfrm>
                <a:off x="-139898" y="4463235"/>
                <a:ext cx="2113472" cy="307777"/>
              </a:xfrm>
              <a:prstGeom prst="rect">
                <a:avLst/>
              </a:prstGeom>
              <a:blipFill rotWithShape="1">
                <a:blip r:embed="rId71"/>
                <a:stretch>
                  <a:fillRect/>
                </a:stretch>
              </a:blipFill>
            </p:spPr>
            <p:txBody>
              <a:bodyPr/>
              <a:lstStyle/>
              <a:p>
                <a:r>
                  <a:rPr lang="fr-FR">
                    <a:noFill/>
                  </a:rPr>
                  <a:t> </a:t>
                </a:r>
              </a:p>
            </p:txBody>
          </p:sp>
        </mc:Fallback>
      </mc:AlternateContent>
      <p:graphicFrame>
        <p:nvGraphicFramePr>
          <p:cNvPr id="137" name="Object 136"/>
          <p:cNvGraphicFramePr>
            <a:graphicFrameLocks noChangeAspect="1"/>
          </p:cNvGraphicFramePr>
          <p:nvPr>
            <p:extLst>
              <p:ext uri="{D42A27DB-BD31-4B8C-83A1-F6EECF244321}">
                <p14:modId xmlns:p14="http://schemas.microsoft.com/office/powerpoint/2010/main" val="811128048"/>
              </p:ext>
            </p:extLst>
          </p:nvPr>
        </p:nvGraphicFramePr>
        <p:xfrm>
          <a:off x="8316418" y="4941168"/>
          <a:ext cx="217487" cy="1223962"/>
        </p:xfrm>
        <a:graphic>
          <a:graphicData uri="http://schemas.openxmlformats.org/presentationml/2006/ole">
            <mc:AlternateContent xmlns:mc="http://schemas.openxmlformats.org/markup-compatibility/2006">
              <mc:Choice xmlns:v="urn:schemas-microsoft-com:vml" Requires="v">
                <p:oleObj spid="_x0000_s70557" name="Worksheet" r:id="rId73" imgW="295255" imgH="1666980" progId="Excel.Sheet.12">
                  <p:embed/>
                </p:oleObj>
              </mc:Choice>
              <mc:Fallback>
                <p:oleObj name="Worksheet" r:id="rId73" imgW="295255" imgH="1666980" progId="Excel.Sheet.12">
                  <p:embed/>
                  <p:pic>
                    <p:nvPicPr>
                      <p:cNvPr id="0" name="Object 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16418" y="4941168"/>
                        <a:ext cx="2174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8808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 : la </a:t>
            </a:r>
            <a:r>
              <a:rPr lang="fr-FR" dirty="0" err="1" smtClean="0"/>
              <a:t>décomposabilité</a:t>
            </a:r>
            <a:r>
              <a:rPr lang="fr-FR" dirty="0" smtClean="0"/>
              <a:t> </a:t>
            </a:r>
            <a:r>
              <a:rPr lang="fr-FR" b="0" dirty="0" smtClean="0"/>
              <a:t>(5)</a:t>
            </a:r>
            <a:endParaRPr lang="fr-FR" b="0"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47</a:t>
            </a:fld>
            <a:endParaRPr lang="fr-FR" dirty="0"/>
          </a:p>
        </p:txBody>
      </p:sp>
      <p:sp>
        <p:nvSpPr>
          <p:cNvPr id="9" name="Text Placeholder 8"/>
          <p:cNvSpPr>
            <a:spLocks noGrp="1"/>
          </p:cNvSpPr>
          <p:nvPr>
            <p:ph type="body" sz="quarter" idx="13"/>
          </p:nvPr>
        </p:nvSpPr>
        <p:spPr/>
        <p:txBody>
          <a:bodyPr/>
          <a:lstStyle/>
          <a:p>
            <a:r>
              <a:rPr lang="fr-FR" dirty="0" smtClean="0"/>
              <a:t>La dilatation respecte aussi la propriété de </a:t>
            </a:r>
            <a:r>
              <a:rPr lang="fr-FR" dirty="0" err="1" smtClean="0"/>
              <a:t>décomposabilité</a:t>
            </a:r>
            <a:r>
              <a:rPr lang="fr-FR" dirty="0" smtClean="0"/>
              <a:t> :</a:t>
            </a:r>
          </a:p>
          <a:p>
            <a:endParaRPr lang="fr-FR" dirty="0" smtClean="0"/>
          </a:p>
          <a:p>
            <a:pPr algn="ctr"/>
            <a:endParaRPr lang="fr-FR" dirty="0" smtClean="0">
              <a:ea typeface="Cambria Math"/>
            </a:endParaRPr>
          </a:p>
          <a:p>
            <a:pPr algn="ctr"/>
            <a:endParaRPr lang="fr-FR" dirty="0">
              <a:ea typeface="Cambria Math"/>
            </a:endParaRPr>
          </a:p>
          <a:p>
            <a:pPr algn="l"/>
            <a:r>
              <a:rPr lang="fr-FR" b="0" dirty="0" smtClean="0">
                <a:ea typeface="Cambria Math"/>
              </a:rPr>
              <a:t>Cette propriété explique si un élément structurant peut être décomposé en plusieurs dilatations, alors on peut effectuer une dilatation par cet élément structurant en faisant plusieurs dilatations successives.</a:t>
            </a:r>
          </a:p>
        </p:txBody>
      </p:sp>
      <p:sp>
        <p:nvSpPr>
          <p:cNvPr id="2" name="Content Placeholder 1"/>
          <p:cNvSpPr>
            <a:spLocks noGrp="1"/>
          </p:cNvSpPr>
          <p:nvPr>
            <p:ph sz="quarter" idx="14"/>
          </p:nvPr>
        </p:nvSpPr>
        <p:spPr>
          <a:xfrm>
            <a:off x="539553" y="2132858"/>
            <a:ext cx="8064896" cy="575295"/>
          </a:xfrm>
        </p:spPr>
        <p:txBody>
          <a:bodyPr/>
          <a:lstStyle/>
          <a:p>
            <a:pPr algn="ctr"/>
            <a:endParaRPr lang="fr-FR" dirty="0">
              <a:ea typeface="Cambria Math"/>
            </a:endParaRPr>
          </a:p>
        </p:txBody>
      </p:sp>
    </p:spTree>
    <p:extLst>
      <p:ext uri="{BB962C8B-B14F-4D97-AF65-F5344CB8AC3E}">
        <p14:creationId xmlns:p14="http://schemas.microsoft.com/office/powerpoint/2010/main" val="2587611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48</a:t>
            </a:fld>
            <a:endParaRPr lang="fr-FR" dirty="0"/>
          </a:p>
        </p:txBody>
      </p:sp>
      <p:sp>
        <p:nvSpPr>
          <p:cNvPr id="9" name="Text Placeholder 8"/>
          <p:cNvSpPr>
            <a:spLocks noGrp="1"/>
          </p:cNvSpPr>
          <p:nvPr>
            <p:ph type="body" sz="quarter" idx="13"/>
          </p:nvPr>
        </p:nvSpPr>
        <p:spPr/>
        <p:txBody>
          <a:bodyPr/>
          <a:lstStyle/>
          <a:p>
            <a:r>
              <a:rPr lang="fr-FR" dirty="0" smtClean="0"/>
              <a:t>On définit les opérateurs duaux :</a:t>
            </a:r>
            <a:endParaRPr lang="fr-FR" dirty="0"/>
          </a:p>
        </p:txBody>
      </p:sp>
      <p:sp>
        <p:nvSpPr>
          <p:cNvPr id="10" name="Content Placeholder 9"/>
          <p:cNvSpPr>
            <a:spLocks noGrp="1"/>
          </p:cNvSpPr>
          <p:nvPr>
            <p:ph sz="quarter" idx="14"/>
          </p:nvPr>
        </p:nvSpPr>
        <p:spPr>
          <a:xfrm>
            <a:off x="539553" y="4222402"/>
            <a:ext cx="8064896" cy="1150814"/>
          </a:xfrm>
        </p:spPr>
        <p:txBody>
          <a:bodyPr>
            <a:normAutofit/>
          </a:bodyPr>
          <a:lstStyle/>
          <a:p>
            <a:r>
              <a:rPr lang="fr-FR" sz="2800" dirty="0" smtClean="0"/>
              <a:t>Le dual de l’érosion par un élément structurant </a:t>
            </a:r>
            <a:r>
              <a:rPr lang="fr-FR" sz="2800" i="1" dirty="0" smtClean="0"/>
              <a:t>E</a:t>
            </a:r>
            <a:r>
              <a:rPr lang="fr-FR" sz="2800" dirty="0" smtClean="0"/>
              <a:t> est</a:t>
            </a:r>
          </a:p>
          <a:p>
            <a:r>
              <a:rPr lang="fr-FR" sz="2800" dirty="0" smtClean="0"/>
              <a:t>_________________________________________</a:t>
            </a:r>
            <a:endParaRPr lang="fr-FR" sz="2800" dirty="0"/>
          </a:p>
        </p:txBody>
      </p:sp>
      <mc:AlternateContent xmlns:mc="http://schemas.openxmlformats.org/markup-compatibility/2006" xmlns:a14="http://schemas.microsoft.com/office/drawing/2010/main">
        <mc:Choice Requires="a14">
          <p:sp>
            <p:nvSpPr>
              <p:cNvPr id="11" name="Content Placeholder 11"/>
              <p:cNvSpPr txBox="1">
                <a:spLocks/>
              </p:cNvSpPr>
              <p:nvPr/>
            </p:nvSpPr>
            <p:spPr>
              <a:xfrm>
                <a:off x="539553" y="2060848"/>
                <a:ext cx="8064896" cy="1366838"/>
              </a:xfrm>
              <a:prstGeom prst="rect">
                <a:avLst/>
              </a:prstGeom>
              <a:noFill/>
              <a:ln w="38100" cap="flat" cmpd="sng" algn="ctr">
                <a:solidFill>
                  <a:schemeClr val="tx1"/>
                </a:solidFill>
                <a:prstDash val="solid"/>
              </a:ln>
              <a:effectLst/>
            </p:spPr>
            <p:txBody>
              <a:bodyPr vert="horz" lIns="91440" tIns="45720" rIns="91440" bIns="45720" rtlCol="0">
                <a:normAutofit fontScale="92500" lnSpcReduction="20000"/>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smtClean="0"/>
                  <a:t>Soit un opérateur </a:t>
                </a:r>
                <a:r>
                  <a:rPr lang="fr-FR" sz="2800" i="1" dirty="0" smtClean="0"/>
                  <a:t>f</a:t>
                </a:r>
                <a:r>
                  <a:rPr lang="fr-FR" sz="2800" dirty="0" smtClean="0"/>
                  <a:t> sur les images. Le </a:t>
                </a:r>
                <a:r>
                  <a:rPr lang="fr-FR" sz="2800" b="1" dirty="0" smtClean="0">
                    <a:solidFill>
                      <a:schemeClr val="tx1"/>
                    </a:solidFill>
                  </a:rPr>
                  <a:t>dual</a:t>
                </a:r>
                <a:r>
                  <a:rPr lang="fr-FR" sz="2800" dirty="0" smtClean="0">
                    <a:solidFill>
                      <a:schemeClr val="tx1"/>
                    </a:solidFill>
                  </a:rPr>
                  <a:t> </a:t>
                </a:r>
                <a:r>
                  <a:rPr lang="fr-FR" sz="2800" dirty="0" smtClean="0"/>
                  <a:t>de </a:t>
                </a:r>
                <a:r>
                  <a:rPr lang="fr-FR" sz="2800" i="1" dirty="0" smtClean="0"/>
                  <a:t>f</a:t>
                </a:r>
                <a:r>
                  <a:rPr lang="fr-FR" sz="2800" dirty="0" smtClean="0"/>
                  <a:t> est l’opérateur </a:t>
                </a:r>
                <a:r>
                  <a:rPr lang="fr-FR" sz="2800" i="1" dirty="0" smtClean="0"/>
                  <a:t>f*</a:t>
                </a:r>
                <a:r>
                  <a:rPr lang="fr-FR" sz="2800" dirty="0" smtClean="0"/>
                  <a:t>, tel que pour toute image </a:t>
                </a:r>
                <a:r>
                  <a:rPr lang="fr-FR" sz="2800" i="1" dirty="0" smtClean="0"/>
                  <a:t>I</a:t>
                </a:r>
                <a:r>
                  <a:rPr lang="fr-FR" sz="2800" dirty="0" smtClean="0"/>
                  <a:t> de </a:t>
                </a:r>
                <a14:m>
                  <m:oMath xmlns:m="http://schemas.openxmlformats.org/officeDocument/2006/math">
                    <m:sSup>
                      <m:sSupPr>
                        <m:ctrlPr>
                          <a:rPr lang="fr-FR" sz="2800" b="0" i="1" smtClean="0">
                            <a:latin typeface="Cambria Math"/>
                          </a:rPr>
                        </m:ctrlPr>
                      </m:sSupPr>
                      <m:e>
                        <m:r>
                          <a:rPr lang="fr-FR" sz="2800" b="0" i="1" smtClean="0">
                            <a:latin typeface="Cambria Math"/>
                          </a:rPr>
                          <m:t>ℤ</m:t>
                        </m:r>
                      </m:e>
                      <m:sup>
                        <m:r>
                          <a:rPr lang="fr-FR" sz="2800" b="0" i="1" smtClean="0">
                            <a:latin typeface="Cambria Math"/>
                          </a:rPr>
                          <m:t>𝑛</m:t>
                        </m:r>
                      </m:sup>
                    </m:sSup>
                  </m:oMath>
                </a14:m>
                <a:endParaRPr lang="fr-FR" sz="2800" dirty="0" smtClean="0"/>
              </a:p>
              <a:p>
                <a:pPr algn="ctr"/>
                <a14:m>
                  <m:oMathPara xmlns:m="http://schemas.openxmlformats.org/officeDocument/2006/math">
                    <m:oMathParaPr>
                      <m:jc m:val="centerGroup"/>
                    </m:oMathParaPr>
                    <m:oMath xmlns:m="http://schemas.openxmlformats.org/officeDocument/2006/math">
                      <m:sSup>
                        <m:sSupPr>
                          <m:ctrlPr>
                            <a:rPr lang="fr-FR" sz="2800" i="1" smtClean="0">
                              <a:latin typeface="Cambria Math"/>
                            </a:rPr>
                          </m:ctrlPr>
                        </m:sSupPr>
                        <m:e>
                          <m:r>
                            <a:rPr lang="fr-FR" sz="2800" b="0" i="1" smtClean="0">
                              <a:latin typeface="Cambria Math"/>
                            </a:rPr>
                            <m:t>𝑓</m:t>
                          </m:r>
                        </m:e>
                        <m:sup>
                          <m:r>
                            <a:rPr lang="fr-FR" sz="2800" b="0" i="1" smtClean="0">
                              <a:latin typeface="Cambria Math"/>
                            </a:rPr>
                            <m:t>∗</m:t>
                          </m:r>
                        </m:sup>
                      </m:sSup>
                      <m:d>
                        <m:dPr>
                          <m:ctrlPr>
                            <a:rPr lang="fr-FR" sz="2800" b="0" i="1" smtClean="0">
                              <a:latin typeface="Cambria Math"/>
                            </a:rPr>
                          </m:ctrlPr>
                        </m:dPr>
                        <m:e>
                          <m:r>
                            <a:rPr lang="fr-FR" sz="2800" b="0" i="1" smtClean="0">
                              <a:latin typeface="Cambria Math"/>
                            </a:rPr>
                            <m:t>𝐼</m:t>
                          </m:r>
                        </m:e>
                      </m:d>
                      <m:r>
                        <a:rPr lang="fr-FR" sz="2800" b="0" i="1" smtClean="0">
                          <a:latin typeface="Cambria Math"/>
                        </a:rPr>
                        <m:t>=</m:t>
                      </m:r>
                      <m:sSup>
                        <m:sSupPr>
                          <m:ctrlPr>
                            <a:rPr lang="fr-FR" sz="2800" b="0" i="1" smtClean="0">
                              <a:latin typeface="Cambria Math"/>
                            </a:rPr>
                          </m:ctrlPr>
                        </m:sSupPr>
                        <m:e>
                          <m:r>
                            <a:rPr lang="fr-FR" sz="2800" b="0" i="1" smtClean="0">
                              <a:latin typeface="Cambria Math"/>
                            </a:rPr>
                            <m:t>(</m:t>
                          </m:r>
                          <m:r>
                            <a:rPr lang="fr-FR" sz="2800" b="0" i="1" smtClean="0">
                              <a:latin typeface="Cambria Math"/>
                            </a:rPr>
                            <m:t>𝑓</m:t>
                          </m:r>
                          <m:r>
                            <a:rPr lang="fr-FR" sz="2800" b="0" i="1" smtClean="0">
                              <a:latin typeface="Cambria Math"/>
                            </a:rPr>
                            <m:t>(</m:t>
                          </m:r>
                          <m:sSup>
                            <m:sSupPr>
                              <m:ctrlPr>
                                <a:rPr lang="fr-FR" sz="2800" b="0" i="1" smtClean="0">
                                  <a:latin typeface="Cambria Math"/>
                                </a:rPr>
                              </m:ctrlPr>
                            </m:sSupPr>
                            <m:e>
                              <m:r>
                                <a:rPr lang="fr-FR" sz="2800" b="0" i="1" smtClean="0">
                                  <a:latin typeface="Cambria Math"/>
                                </a:rPr>
                                <m:t>𝐼</m:t>
                              </m:r>
                            </m:e>
                            <m:sup>
                              <m:r>
                                <a:rPr lang="fr-FR" sz="2800" b="0" i="1" smtClean="0">
                                  <a:latin typeface="Cambria Math"/>
                                </a:rPr>
                                <m:t>𝑐</m:t>
                              </m:r>
                            </m:sup>
                          </m:sSup>
                          <m:r>
                            <a:rPr lang="fr-FR" sz="2800" b="0" i="1" smtClean="0">
                              <a:latin typeface="Cambria Math"/>
                            </a:rPr>
                            <m:t>))</m:t>
                          </m:r>
                        </m:e>
                        <m:sup>
                          <m:r>
                            <a:rPr lang="fr-FR" sz="2800" b="0" i="1" smtClean="0">
                              <a:latin typeface="Cambria Math"/>
                            </a:rPr>
                            <m:t>𝑐</m:t>
                          </m:r>
                        </m:sup>
                      </m:sSup>
                    </m:oMath>
                  </m:oMathPara>
                </a14:m>
                <a:endParaRPr lang="fr-FR" sz="2800" dirty="0"/>
              </a:p>
            </p:txBody>
          </p:sp>
        </mc:Choice>
        <mc:Fallback xmlns="">
          <p:sp>
            <p:nvSpPr>
              <p:cNvPr id="11" name="Content Placeholder 11"/>
              <p:cNvSpPr txBox="1">
                <a:spLocks noRot="1" noChangeAspect="1" noMove="1" noResize="1" noEditPoints="1" noAdjustHandles="1" noChangeArrowheads="1" noChangeShapeType="1" noTextEdit="1"/>
              </p:cNvSpPr>
              <p:nvPr/>
            </p:nvSpPr>
            <p:spPr>
              <a:xfrm>
                <a:off x="539552" y="2060848"/>
                <a:ext cx="8064896" cy="1366838"/>
              </a:xfrm>
              <a:prstGeom prst="rect">
                <a:avLst/>
              </a:prstGeom>
              <a:blipFill rotWithShape="1">
                <a:blip r:embed="rId3"/>
                <a:stretch>
                  <a:fillRect l="-1130" t="-3043" r="-1205"/>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253117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49</a:t>
            </a:fld>
            <a:endParaRPr lang="fr-FR" dirty="0"/>
          </a:p>
        </p:txBody>
      </p:sp>
      <p:sp>
        <p:nvSpPr>
          <p:cNvPr id="9" name="Text Placeholder 8"/>
          <p:cNvSpPr>
            <a:spLocks noGrp="1"/>
          </p:cNvSpPr>
          <p:nvPr>
            <p:ph type="body" sz="quarter" idx="13"/>
          </p:nvPr>
        </p:nvSpPr>
        <p:spPr/>
        <p:txBody>
          <a:bodyPr/>
          <a:lstStyle/>
          <a:p>
            <a:r>
              <a:rPr lang="fr-FR" dirty="0" smtClean="0"/>
              <a:t>La dilatation et l’érosion sont invariantes par translation de l’image, mais </a:t>
            </a:r>
            <a:r>
              <a:rPr lang="fr-FR" b="1" dirty="0" smtClean="0"/>
              <a:t>les choses sont différentes </a:t>
            </a:r>
            <a:r>
              <a:rPr lang="fr-FR" dirty="0" smtClean="0"/>
              <a:t>pour la translation de l’élément structurant :</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a:xfrm>
                <a:off x="539553" y="2854251"/>
                <a:ext cx="8064896" cy="3527078"/>
              </a:xfrm>
            </p:spPr>
            <p:txBody>
              <a:bodyPr>
                <a:noAutofit/>
              </a:bodyPr>
              <a:lstStyle/>
              <a:p>
                <a:r>
                  <a:rPr lang="fr-FR" sz="2800" dirty="0" smtClean="0"/>
                  <a:t>Pour tout </a:t>
                </a:r>
                <a14:m>
                  <m:oMath xmlns:m="http://schemas.openxmlformats.org/officeDocument/2006/math">
                    <m:r>
                      <a:rPr lang="fr-FR" sz="2800" b="0" i="1" smtClean="0">
                        <a:latin typeface="Cambria Math"/>
                      </a:rPr>
                      <m:t>𝑥</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a:t>
                </a:r>
              </a:p>
              <a:p>
                <a:pPr algn="ctr"/>
                <a14:m>
                  <m:oMathPara xmlns:m="http://schemas.openxmlformats.org/officeDocument/2006/math">
                    <m:oMathParaPr>
                      <m:jc m:val="centerGroup"/>
                    </m:oMathParaPr>
                    <m:oMath xmlns:m="http://schemas.openxmlformats.org/officeDocument/2006/math">
                      <m:r>
                        <a:rPr lang="fr-FR" sz="2800" b="0" i="1" smtClean="0">
                          <a:latin typeface="Cambria Math"/>
                        </a:rPr>
                        <m:t>𝐴</m:t>
                      </m:r>
                      <m:r>
                        <a:rPr lang="fr-FR" sz="2800" b="0" i="1" baseline="-25000" smtClean="0">
                          <a:latin typeface="Cambria Math"/>
                        </a:rPr>
                        <m:t>𝑥</m:t>
                      </m:r>
                      <m:r>
                        <a:rPr lang="fr-FR" sz="2800" b="0" i="1" smtClean="0">
                          <a:latin typeface="Cambria Math"/>
                        </a:rPr>
                        <m:t>⊕</m:t>
                      </m:r>
                      <m:r>
                        <a:rPr lang="fr-FR" sz="2800" b="0" i="1" smtClean="0">
                          <a:latin typeface="Cambria Math"/>
                        </a:rPr>
                        <m:t>𝐸</m:t>
                      </m:r>
                      <m:r>
                        <a:rPr lang="fr-FR" sz="2800" b="0" i="1" smtClean="0">
                          <a:latin typeface="Cambria Math"/>
                        </a:rPr>
                        <m:t>=</m:t>
                      </m:r>
                      <m:sSub>
                        <m:sSubPr>
                          <m:ctrlPr>
                            <a:rPr lang="fr-FR" sz="2800" b="0" i="1" smtClean="0">
                              <a:latin typeface="Cambria Math"/>
                            </a:rPr>
                          </m:ctrlPr>
                        </m:sSubPr>
                        <m:e>
                          <m:d>
                            <m:dPr>
                              <m:ctrlPr>
                                <a:rPr lang="fr-FR" sz="2800" i="1">
                                  <a:latin typeface="Cambria Math"/>
                                </a:rPr>
                              </m:ctrlPr>
                            </m:dPr>
                            <m:e>
                              <m:r>
                                <a:rPr lang="fr-FR" sz="2800" i="1">
                                  <a:latin typeface="Cambria Math"/>
                                </a:rPr>
                                <m:t>𝐴</m:t>
                              </m:r>
                              <m:r>
                                <a:rPr lang="fr-FR" sz="2800" i="1">
                                  <a:latin typeface="Cambria Math"/>
                                </a:rPr>
                                <m:t>⊕</m:t>
                              </m:r>
                              <m:r>
                                <a:rPr lang="fr-FR" sz="2800" i="1">
                                  <a:latin typeface="Cambria Math"/>
                                </a:rPr>
                                <m:t>𝐸</m:t>
                              </m:r>
                            </m:e>
                          </m:d>
                        </m:e>
                        <m:sub>
                          <m:r>
                            <a:rPr lang="fr-FR" sz="2800" b="0" i="1" smtClean="0">
                              <a:latin typeface="Cambria Math"/>
                            </a:rPr>
                            <m:t>𝑥</m:t>
                          </m:r>
                        </m:sub>
                      </m:sSub>
                    </m:oMath>
                  </m:oMathPara>
                </a14:m>
                <a:endParaRPr lang="fr-FR" sz="2800" baseline="-25000" dirty="0" smtClean="0"/>
              </a:p>
              <a:p>
                <a:pPr algn="ctr"/>
                <a14:m>
                  <m:oMathPara xmlns:m="http://schemas.openxmlformats.org/officeDocument/2006/math">
                    <m:oMathParaPr>
                      <m:jc m:val="centerGroup"/>
                    </m:oMathParaPr>
                    <m:oMath xmlns:m="http://schemas.openxmlformats.org/officeDocument/2006/math">
                      <m:r>
                        <a:rPr lang="fr-FR" sz="2800" i="1">
                          <a:latin typeface="Cambria Math"/>
                        </a:rPr>
                        <m:t>𝐴</m:t>
                      </m:r>
                      <m:r>
                        <a:rPr lang="fr-FR" sz="2800" i="1" baseline="-25000">
                          <a:latin typeface="Cambria Math"/>
                        </a:rPr>
                        <m:t>𝑥</m:t>
                      </m:r>
                      <m:r>
                        <a:rPr lang="fr-FR" sz="2800" b="0" i="1" smtClean="0">
                          <a:latin typeface="Cambria Math"/>
                        </a:rPr>
                        <m:t>⊖</m:t>
                      </m:r>
                      <m:r>
                        <a:rPr lang="fr-FR" sz="2800" i="1">
                          <a:latin typeface="Cambria Math"/>
                        </a:rPr>
                        <m:t>𝐸</m:t>
                      </m:r>
                      <m:r>
                        <a:rPr lang="fr-FR" sz="2800" i="1">
                          <a:latin typeface="Cambria Math"/>
                        </a:rPr>
                        <m:t>=</m:t>
                      </m:r>
                      <m:sSub>
                        <m:sSubPr>
                          <m:ctrlPr>
                            <a:rPr lang="fr-FR" sz="2800" i="1">
                              <a:latin typeface="Cambria Math"/>
                            </a:rPr>
                          </m:ctrlPr>
                        </m:sSubPr>
                        <m:e>
                          <m:d>
                            <m:dPr>
                              <m:ctrlPr>
                                <a:rPr lang="fr-FR" sz="2800" i="1">
                                  <a:latin typeface="Cambria Math"/>
                                </a:rPr>
                              </m:ctrlPr>
                            </m:dPr>
                            <m:e>
                              <m:r>
                                <a:rPr lang="fr-FR" sz="2800" i="1">
                                  <a:latin typeface="Cambria Math"/>
                                </a:rPr>
                                <m:t>𝐴</m:t>
                              </m:r>
                              <m:r>
                                <a:rPr lang="fr-FR" sz="2800" b="0" i="1" smtClean="0">
                                  <a:latin typeface="Cambria Math"/>
                                </a:rPr>
                                <m:t>⊖</m:t>
                              </m:r>
                              <m:r>
                                <a:rPr lang="fr-FR" sz="2800" i="1">
                                  <a:latin typeface="Cambria Math"/>
                                </a:rPr>
                                <m:t>𝐸</m:t>
                              </m:r>
                            </m:e>
                          </m:d>
                        </m:e>
                        <m:sub>
                          <m:r>
                            <a:rPr lang="fr-FR" sz="2800" i="1">
                              <a:latin typeface="Cambria Math"/>
                            </a:rPr>
                            <m:t>𝑥</m:t>
                          </m:r>
                        </m:sub>
                      </m:sSub>
                    </m:oMath>
                  </m:oMathPara>
                </a14:m>
                <a:endParaRPr lang="fr-FR" sz="2800" baseline="-25000" dirty="0" smtClean="0"/>
              </a:p>
              <a:p>
                <a:pPr algn="ctr"/>
                <a:endParaRPr lang="fr-FR" sz="2800" baseline="-25000" dirty="0" smtClean="0"/>
              </a:p>
              <a:p>
                <a:pPr algn="ctr"/>
                <a:r>
                  <a:rPr lang="fr-FR" sz="2800" baseline="-25000" dirty="0" smtClean="0"/>
                  <a:t>__________________________________________</a:t>
                </a:r>
              </a:p>
              <a:p>
                <a:pPr algn="ctr"/>
                <a:endParaRPr lang="fr-FR" sz="2800" baseline="-25000" dirty="0" smtClean="0"/>
              </a:p>
              <a:p>
                <a:pPr algn="ctr"/>
                <a:r>
                  <a:rPr lang="fr-FR" sz="2800" baseline="-25000" dirty="0" smtClean="0"/>
                  <a:t>__________________________________________</a:t>
                </a:r>
                <a:endParaRPr lang="fr-FR" sz="2800" baseline="-250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xfrm>
                <a:off x="539553" y="2854251"/>
                <a:ext cx="8064896" cy="3527078"/>
              </a:xfrm>
              <a:blipFill rotWithShape="1">
                <a:blip r:embed="rId2"/>
                <a:stretch>
                  <a:fillRect l="-1355"/>
                </a:stretch>
              </a:blipFill>
            </p:spPr>
            <p:txBody>
              <a:bodyPr/>
              <a:lstStyle/>
              <a:p>
                <a:r>
                  <a:rPr lang="fr-FR">
                    <a:noFill/>
                  </a:rPr>
                  <a:t> </a:t>
                </a:r>
              </a:p>
            </p:txBody>
          </p:sp>
        </mc:Fallback>
      </mc:AlternateContent>
    </p:spTree>
    <p:extLst>
      <p:ext uri="{BB962C8B-B14F-4D97-AF65-F5344CB8AC3E}">
        <p14:creationId xmlns:p14="http://schemas.microsoft.com/office/powerpoint/2010/main" val="1338440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a:t>
            </a:fld>
            <a:endParaRPr lang="fr-FR" dirty="0"/>
          </a:p>
        </p:txBody>
      </p:sp>
      <p:sp>
        <p:nvSpPr>
          <p:cNvPr id="8" name="Text Placeholder 7"/>
          <p:cNvSpPr>
            <a:spLocks noGrp="1"/>
          </p:cNvSpPr>
          <p:nvPr>
            <p:ph type="body" sz="quarter" idx="13"/>
          </p:nvPr>
        </p:nvSpPr>
        <p:spPr/>
        <p:txBody>
          <a:bodyPr/>
          <a:lstStyle/>
          <a:p>
            <a:r>
              <a:rPr lang="fr-FR" dirty="0" smtClean="0"/>
              <a:t>Le </a:t>
            </a:r>
            <a:r>
              <a:rPr lang="fr-FR" dirty="0" err="1" smtClean="0"/>
              <a:t>Human</a:t>
            </a:r>
            <a:r>
              <a:rPr lang="fr-FR" dirty="0" smtClean="0"/>
              <a:t> </a:t>
            </a:r>
            <a:r>
              <a:rPr lang="fr-FR" dirty="0" err="1" smtClean="0"/>
              <a:t>Computing</a:t>
            </a:r>
            <a:endParaRPr lang="fr-FR" dirty="0" smtClean="0"/>
          </a:p>
          <a:p>
            <a:pPr lvl="1"/>
            <a:r>
              <a:rPr lang="fr-FR" dirty="0" smtClean="0"/>
              <a:t>Faire faire à des humains un travail que l’on souhaiterait automatiser</a:t>
            </a:r>
          </a:p>
          <a:p>
            <a:pPr lvl="1"/>
            <a:endParaRPr lang="fr-FR" dirty="0"/>
          </a:p>
          <a:p>
            <a:r>
              <a:rPr lang="fr-FR" dirty="0" smtClean="0"/>
              <a:t>Ex : Reconnaissance de caractère</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98" y="3933057"/>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41986" idx="3"/>
            <a:endCxn id="11" idx="1"/>
          </p:cNvCxnSpPr>
          <p:nvPr/>
        </p:nvCxnSpPr>
        <p:spPr>
          <a:xfrm>
            <a:off x="1380698" y="4155307"/>
            <a:ext cx="6143632"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24330" y="3924476"/>
            <a:ext cx="809581" cy="461665"/>
          </a:xfrm>
          <a:prstGeom prst="rect">
            <a:avLst/>
          </a:prstGeom>
          <a:noFill/>
        </p:spPr>
        <p:txBody>
          <a:bodyPr wrap="none" rtlCol="0">
            <a:spAutoFit/>
          </a:bodyPr>
          <a:lstStyle/>
          <a:p>
            <a:r>
              <a:rPr lang="fr-FR" sz="2400" b="1" dirty="0" smtClean="0"/>
              <a:t>force</a:t>
            </a:r>
            <a:endParaRPr lang="fr-FR" sz="2400" b="1"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10755"/>
            <a:ext cx="41148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a:endCxn id="41987" idx="1"/>
          </p:cNvCxnSpPr>
          <p:nvPr/>
        </p:nvCxnSpPr>
        <p:spPr>
          <a:xfrm flipV="1">
            <a:off x="1380696" y="4155308"/>
            <a:ext cx="1133904"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7506" y="6165304"/>
            <a:ext cx="6277103" cy="369332"/>
          </a:xfrm>
          <a:prstGeom prst="rect">
            <a:avLst/>
          </a:prstGeom>
          <a:noFill/>
        </p:spPr>
        <p:txBody>
          <a:bodyPr wrap="none" rtlCol="0">
            <a:spAutoFit/>
          </a:bodyPr>
          <a:lstStyle/>
          <a:p>
            <a:r>
              <a:rPr lang="fr-FR" dirty="0" smtClean="0"/>
              <a:t>A visiter </a:t>
            </a:r>
            <a:r>
              <a:rPr lang="fr-FR" dirty="0"/>
              <a:t>: </a:t>
            </a:r>
            <a:r>
              <a:rPr lang="fr-FR" dirty="0" smtClean="0"/>
              <a:t>http://www.google.com/recaptcha</a:t>
            </a:r>
            <a:r>
              <a:rPr lang="fr-FR" dirty="0"/>
              <a:t>, http://www.gwap.com </a:t>
            </a:r>
          </a:p>
        </p:txBody>
      </p:sp>
      <p:sp>
        <p:nvSpPr>
          <p:cNvPr id="3" name="TextBox 2"/>
          <p:cNvSpPr txBox="1"/>
          <p:nvPr/>
        </p:nvSpPr>
        <p:spPr>
          <a:xfrm>
            <a:off x="2627784" y="5229201"/>
            <a:ext cx="6192688" cy="369332"/>
          </a:xfrm>
          <a:prstGeom prst="rect">
            <a:avLst/>
          </a:prstGeom>
          <a:noFill/>
        </p:spPr>
        <p:txBody>
          <a:bodyPr wrap="square" rtlCol="0">
            <a:spAutoFit/>
          </a:bodyPr>
          <a:lstStyle/>
          <a:p>
            <a:r>
              <a:rPr lang="fr-FR" dirty="0" smtClean="0"/>
              <a:t>__________________________________________________</a:t>
            </a:r>
          </a:p>
        </p:txBody>
      </p:sp>
    </p:spTree>
    <p:extLst>
      <p:ext uri="{BB962C8B-B14F-4D97-AF65-F5344CB8AC3E}">
        <p14:creationId xmlns:p14="http://schemas.microsoft.com/office/powerpoint/2010/main" val="2145909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50</a:t>
            </a:fld>
            <a:endParaRPr lang="fr-FR" dirty="0"/>
          </a:p>
        </p:txBody>
      </p:sp>
      <p:sp>
        <p:nvSpPr>
          <p:cNvPr id="9" name="Text Placeholder 8"/>
          <p:cNvSpPr>
            <a:spLocks noGrp="1"/>
          </p:cNvSpPr>
          <p:nvPr>
            <p:ph type="body" sz="quarter" idx="13"/>
          </p:nvPr>
        </p:nvSpPr>
        <p:spPr/>
        <p:txBody>
          <a:bodyPr/>
          <a:lstStyle/>
          <a:p>
            <a:r>
              <a:rPr lang="fr-FR" dirty="0" smtClean="0"/>
              <a:t>La dilatation et l’érosion sont toutes deux des </a:t>
            </a:r>
            <a:r>
              <a:rPr lang="fr-FR" b="1" dirty="0" smtClean="0"/>
              <a:t>opérateurs croissants du point de vue de l’image</a:t>
            </a:r>
            <a:r>
              <a:rPr lang="fr-FR" dirty="0" smtClean="0"/>
              <a:t> :</a:t>
            </a:r>
          </a:p>
          <a:p>
            <a:endParaRPr lang="fr-FR" b="1" dirty="0"/>
          </a:p>
          <a:p>
            <a:endParaRPr lang="fr-FR" b="1" dirty="0" smtClean="0"/>
          </a:p>
          <a:p>
            <a:endParaRPr lang="fr-FR" b="1" dirty="0"/>
          </a:p>
          <a:p>
            <a:endParaRPr lang="fr-FR" sz="1200" dirty="0" smtClean="0"/>
          </a:p>
          <a:p>
            <a:r>
              <a:rPr lang="fr-FR" dirty="0" smtClean="0"/>
              <a:t>Du </a:t>
            </a:r>
            <a:r>
              <a:rPr lang="fr-FR" b="1" dirty="0" smtClean="0"/>
              <a:t>point de vue de l’élément structurant</a:t>
            </a:r>
            <a:r>
              <a:rPr lang="fr-FR" dirty="0" smtClean="0"/>
              <a:t>, la </a:t>
            </a:r>
            <a:r>
              <a:rPr lang="fr-FR" b="1" dirty="0" smtClean="0"/>
              <a:t>dilatation est croissante </a:t>
            </a:r>
            <a:r>
              <a:rPr lang="fr-FR" dirty="0" smtClean="0"/>
              <a:t>tandis que </a:t>
            </a:r>
            <a:r>
              <a:rPr lang="fr-FR" b="1" dirty="0" smtClean="0"/>
              <a:t>l’érosion est décroissante </a:t>
            </a:r>
            <a:r>
              <a:rPr lang="fr-FR" dirty="0" smtClean="0"/>
              <a:t>:</a:t>
            </a:r>
          </a:p>
        </p:txBody>
      </p:sp>
      <mc:AlternateContent xmlns:mc="http://schemas.openxmlformats.org/markup-compatibility/2006">
        <mc:Choice xmlns:a14="http://schemas.microsoft.com/office/drawing/2010/main" Requires="a14">
          <p:sp>
            <p:nvSpPr>
              <p:cNvPr id="6" name="Content Placeholder 5"/>
              <p:cNvSpPr>
                <a:spLocks noGrp="1"/>
              </p:cNvSpPr>
              <p:nvPr>
                <p:ph sz="quarter" idx="14"/>
              </p:nvPr>
            </p:nvSpPr>
            <p:spPr>
              <a:xfrm>
                <a:off x="539553" y="2350194"/>
                <a:ext cx="8064896" cy="1438846"/>
              </a:xfrm>
            </p:spPr>
            <p:txBody>
              <a:bodyPr>
                <a:noAutofit/>
              </a:bodyPr>
              <a:lstStyle/>
              <a:p>
                <a:r>
                  <a:rPr lang="fr-FR" dirty="0" smtClean="0"/>
                  <a:t>Si </a:t>
                </a:r>
                <a14:m>
                  <m:oMath xmlns:m="http://schemas.openxmlformats.org/officeDocument/2006/math">
                    <m:sSub>
                      <m:sSubPr>
                        <m:ctrlPr>
                          <a:rPr lang="fr-FR" i="1" smtClean="0">
                            <a:latin typeface="Cambria Math"/>
                          </a:rPr>
                        </m:ctrlPr>
                      </m:sSubPr>
                      <m:e>
                        <m:r>
                          <a:rPr lang="fr-FR" b="0" i="1" smtClean="0">
                            <a:latin typeface="Cambria Math"/>
                          </a:rPr>
                          <m:t>𝐴</m:t>
                        </m:r>
                      </m:e>
                      <m:sub>
                        <m:r>
                          <a:rPr lang="fr-FR" b="0" i="1" smtClean="0">
                            <a:latin typeface="Cambria Math"/>
                          </a:rPr>
                          <m:t>1</m:t>
                        </m:r>
                      </m:sub>
                    </m:sSub>
                    <m:r>
                      <a:rPr lang="fr-FR" i="1">
                        <a:latin typeface="Cambria Math"/>
                        <a:ea typeface="Cambria Math"/>
                      </a:rPr>
                      <m:t>⊆</m:t>
                    </m:r>
                    <m:sSub>
                      <m:sSubPr>
                        <m:ctrlPr>
                          <a:rPr lang="fr-FR" b="0" i="1" smtClean="0">
                            <a:latin typeface="Cambria Math"/>
                          </a:rPr>
                        </m:ctrlPr>
                      </m:sSubPr>
                      <m:e>
                        <m:r>
                          <a:rPr lang="fr-FR" b="0" i="1" smtClean="0">
                            <a:latin typeface="Cambria Math"/>
                          </a:rPr>
                          <m:t>𝐴</m:t>
                        </m:r>
                      </m:e>
                      <m:sub>
                        <m:r>
                          <a:rPr lang="fr-FR" b="0" i="1" smtClean="0">
                            <a:latin typeface="Cambria Math"/>
                          </a:rPr>
                          <m:t>2</m:t>
                        </m:r>
                      </m:sub>
                    </m:sSub>
                  </m:oMath>
                </a14:m>
                <a:r>
                  <a:rPr lang="fr-FR" dirty="0" smtClean="0"/>
                  <a:t>, alors</a:t>
                </a:r>
              </a:p>
              <a:p>
                <a:pPr algn="ctr"/>
                <a:r>
                  <a:rPr lang="fr-FR" sz="2800" baseline="-25000" dirty="0" smtClean="0"/>
                  <a:t>________________________________</a:t>
                </a:r>
              </a:p>
              <a:p>
                <a:pPr algn="ctr"/>
                <a:r>
                  <a:rPr lang="fr-FR" sz="2800" baseline="-25000" dirty="0" smtClean="0"/>
                  <a:t>________________________________</a:t>
                </a:r>
                <a:endParaRPr lang="fr-FR" sz="2800" baseline="-25000" dirty="0"/>
              </a:p>
            </p:txBody>
          </p:sp>
        </mc:Choice>
        <mc:Fallback>
          <p:sp>
            <p:nvSpPr>
              <p:cNvPr id="6" name="Content Placeholder 5"/>
              <p:cNvSpPr>
                <a:spLocks noGrp="1" noRot="1" noChangeAspect="1" noMove="1" noResize="1" noEditPoints="1" noAdjustHandles="1" noChangeArrowheads="1" noChangeShapeType="1" noTextEdit="1"/>
              </p:cNvSpPr>
              <p:nvPr>
                <p:ph sz="quarter" idx="14"/>
              </p:nvPr>
            </p:nvSpPr>
            <p:spPr>
              <a:xfrm>
                <a:off x="539553" y="2350194"/>
                <a:ext cx="8064896" cy="1438846"/>
              </a:xfrm>
              <a:blipFill rotWithShape="1">
                <a:blip r:embed="rId2"/>
                <a:stretch>
                  <a:fillRect l="-979" b="-2479"/>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0" name="Content Placeholder 5"/>
              <p:cNvSpPr txBox="1">
                <a:spLocks/>
              </p:cNvSpPr>
              <p:nvPr/>
            </p:nvSpPr>
            <p:spPr>
              <a:xfrm>
                <a:off x="539553" y="5014490"/>
                <a:ext cx="8064896" cy="1510854"/>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Si </a:t>
                </a:r>
                <a14:m>
                  <m:oMath xmlns:m="http://schemas.openxmlformats.org/officeDocument/2006/math">
                    <m:sSub>
                      <m:sSubPr>
                        <m:ctrlPr>
                          <a:rPr lang="fr-FR" i="1" smtClean="0">
                            <a:latin typeface="Cambria Math"/>
                          </a:rPr>
                        </m:ctrlPr>
                      </m:sSubPr>
                      <m:e>
                        <m:r>
                          <a:rPr lang="fr-FR" b="0" i="1" smtClean="0">
                            <a:latin typeface="Cambria Math"/>
                          </a:rPr>
                          <m:t>𝐸</m:t>
                        </m:r>
                      </m:e>
                      <m:sub>
                        <m:r>
                          <a:rPr lang="fr-FR" i="1" smtClean="0">
                            <a:latin typeface="Cambria Math"/>
                          </a:rPr>
                          <m:t>1</m:t>
                        </m:r>
                      </m:sub>
                    </m:sSub>
                    <m:r>
                      <a:rPr lang="fr-FR" i="1">
                        <a:latin typeface="Cambria Math"/>
                        <a:ea typeface="Cambria Math"/>
                      </a:rPr>
                      <m:t>⊆</m:t>
                    </m:r>
                    <m:sSub>
                      <m:sSubPr>
                        <m:ctrlPr>
                          <a:rPr lang="fr-FR" i="1" smtClean="0">
                            <a:latin typeface="Cambria Math"/>
                          </a:rPr>
                        </m:ctrlPr>
                      </m:sSubPr>
                      <m:e>
                        <m:r>
                          <a:rPr lang="fr-FR" b="0" i="1" smtClean="0">
                            <a:latin typeface="Cambria Math"/>
                          </a:rPr>
                          <m:t>𝐸</m:t>
                        </m:r>
                      </m:e>
                      <m:sub>
                        <m:r>
                          <a:rPr lang="fr-FR" i="1" smtClean="0">
                            <a:latin typeface="Cambria Math"/>
                          </a:rPr>
                          <m:t>2</m:t>
                        </m:r>
                      </m:sub>
                    </m:sSub>
                  </m:oMath>
                </a14:m>
                <a:r>
                  <a:rPr lang="fr-FR" dirty="0" smtClean="0"/>
                  <a:t>, alors</a:t>
                </a:r>
              </a:p>
              <a:p>
                <a:pPr algn="ctr"/>
                <a:r>
                  <a:rPr lang="fr-FR" sz="2800" baseline="-25000" dirty="0" smtClean="0"/>
                  <a:t>_____________________________________</a:t>
                </a:r>
              </a:p>
              <a:p>
                <a:pPr algn="ctr"/>
                <a:r>
                  <a:rPr lang="fr-FR" sz="2800" baseline="-25000" dirty="0" smtClean="0"/>
                  <a:t>______________________________________</a:t>
                </a:r>
                <a:endParaRPr lang="fr-FR" sz="2800" baseline="-25000" dirty="0"/>
              </a:p>
            </p:txBody>
          </p:sp>
        </mc:Choice>
        <mc:Fallback>
          <p:sp>
            <p:nvSpPr>
              <p:cNvPr id="10" name="Content Placeholder 5"/>
              <p:cNvSpPr txBox="1">
                <a:spLocks noRot="1" noChangeAspect="1" noMove="1" noResize="1" noEditPoints="1" noAdjustHandles="1" noChangeArrowheads="1" noChangeShapeType="1" noTextEdit="1"/>
              </p:cNvSpPr>
              <p:nvPr/>
            </p:nvSpPr>
            <p:spPr>
              <a:xfrm>
                <a:off x="539553" y="5014490"/>
                <a:ext cx="8064896" cy="1510854"/>
              </a:xfrm>
              <a:prstGeom prst="rect">
                <a:avLst/>
              </a:prstGeom>
              <a:blipFill rotWithShape="1">
                <a:blip r:embed="rId3"/>
                <a:stretch>
                  <a:fillRect l="-979"/>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196903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l’érosion et de la dilatation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51</a:t>
            </a:fld>
            <a:endParaRPr lang="fr-FR" dirty="0"/>
          </a:p>
        </p:txBody>
      </p:sp>
      <p:sp>
        <p:nvSpPr>
          <p:cNvPr id="9" name="Text Placeholder 8"/>
          <p:cNvSpPr>
            <a:spLocks noGrp="1"/>
          </p:cNvSpPr>
          <p:nvPr>
            <p:ph type="body" sz="quarter" idx="13"/>
          </p:nvPr>
        </p:nvSpPr>
        <p:spPr/>
        <p:txBody>
          <a:bodyPr/>
          <a:lstStyle/>
          <a:p>
            <a:r>
              <a:rPr lang="fr-FR" dirty="0" smtClean="0"/>
              <a:t>Enfin, rappelons que, comme précédemment énoncé, </a:t>
            </a:r>
            <a:r>
              <a:rPr lang="fr-FR" dirty="0"/>
              <a:t>si </a:t>
            </a:r>
            <a:r>
              <a:rPr lang="fr-FR" b="1" dirty="0"/>
              <a:t>l’élément structurant contient </a:t>
            </a:r>
            <a:r>
              <a:rPr lang="fr-FR" b="1" dirty="0" smtClean="0"/>
              <a:t>l’origine</a:t>
            </a:r>
            <a:r>
              <a:rPr lang="fr-FR" dirty="0" smtClean="0"/>
              <a:t>, alors </a:t>
            </a:r>
            <a:r>
              <a:rPr lang="fr-FR" b="1" dirty="0" smtClean="0"/>
              <a:t>la dilatation est extensive</a:t>
            </a:r>
            <a:r>
              <a:rPr lang="fr-FR" dirty="0" smtClean="0"/>
              <a:t> et </a:t>
            </a:r>
            <a:r>
              <a:rPr lang="fr-FR" b="1" dirty="0" smtClean="0"/>
              <a:t>l’érosion est anti-extensive </a:t>
            </a:r>
            <a:r>
              <a:rPr lang="fr-FR" dirty="0" smtClean="0"/>
              <a:t>(du point du vue de l’image).</a:t>
            </a:r>
            <a:endParaRPr lang="fr-FR" b="1" dirty="0" smtClean="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357763"/>
                <a:ext cx="8064896" cy="1583407"/>
              </a:xfrm>
            </p:spPr>
            <p:txBody>
              <a:bodyPr>
                <a:noAutofit/>
              </a:bodyPr>
              <a:lstStyle/>
              <a:p>
                <a:pPr algn="ctr"/>
                <a14:m>
                  <m:oMathPara xmlns:m="http://schemas.openxmlformats.org/officeDocument/2006/math">
                    <m:oMathParaPr>
                      <m:jc m:val="centerGroup"/>
                    </m:oMathParaPr>
                    <m:oMath xmlns:m="http://schemas.openxmlformats.org/officeDocument/2006/math">
                      <m:sSup>
                        <m:sSupPr>
                          <m:ctrlPr>
                            <a:rPr lang="fr-FR" sz="2800" i="1" smtClean="0">
                              <a:latin typeface="Cambria Math"/>
                            </a:rPr>
                          </m:ctrlPr>
                        </m:sSupPr>
                        <m:e>
                          <m:r>
                            <a:rPr lang="fr-FR" sz="2800" b="0" i="1" smtClean="0">
                              <a:latin typeface="Cambria Math"/>
                            </a:rPr>
                            <m:t>0</m:t>
                          </m:r>
                        </m:e>
                        <m:sup>
                          <m:r>
                            <a:rPr lang="fr-FR" sz="2800" b="0" i="1" smtClean="0">
                              <a:latin typeface="Cambria Math"/>
                            </a:rPr>
                            <m:t>𝑛</m:t>
                          </m:r>
                        </m:sup>
                      </m:sSup>
                      <m:r>
                        <a:rPr lang="fr-FR" sz="2800" b="0" i="1" smtClean="0">
                          <a:latin typeface="Cambria Math"/>
                        </a:rPr>
                        <m:t>∈</m:t>
                      </m:r>
                      <m:r>
                        <a:rPr lang="fr-FR" sz="2800" b="0" i="1" smtClean="0">
                          <a:latin typeface="Cambria Math"/>
                        </a:rPr>
                        <m:t>𝐸</m:t>
                      </m:r>
                      <m:r>
                        <a:rPr lang="fr-FR" sz="2800" b="0" i="1" smtClean="0">
                          <a:latin typeface="Cambria Math"/>
                          <a:ea typeface="Cambria Math"/>
                        </a:rPr>
                        <m:t>⟹</m:t>
                      </m:r>
                      <m:d>
                        <m:dPr>
                          <m:begChr m:val="{"/>
                          <m:endChr m:val=""/>
                          <m:ctrlPr>
                            <a:rPr lang="fr-FR" sz="2800" b="0" i="1" smtClean="0">
                              <a:latin typeface="Cambria Math"/>
                              <a:ea typeface="Cambria Math"/>
                            </a:rPr>
                          </m:ctrlPr>
                        </m:dPr>
                        <m:e>
                          <m:m>
                            <m:mPr>
                              <m:mcs>
                                <m:mc>
                                  <m:mcPr>
                                    <m:count m:val="1"/>
                                    <m:mcJc m:val="center"/>
                                  </m:mcPr>
                                </m:mc>
                              </m:mcs>
                              <m:ctrlPr>
                                <a:rPr lang="fr-FR" sz="2800" b="0" i="1" smtClean="0">
                                  <a:latin typeface="Cambria Math"/>
                                  <a:ea typeface="Cambria Math"/>
                                </a:rPr>
                              </m:ctrlPr>
                            </m:mPr>
                            <m:mr>
                              <m:e/>
                            </m:mr>
                            <m:mr>
                              <m:e>
                                <m:m>
                                  <m:mPr>
                                    <m:mcs>
                                      <m:mc>
                                        <m:mcPr>
                                          <m:count m:val="1"/>
                                          <m:mcJc m:val="center"/>
                                        </m:mcPr>
                                      </m:mc>
                                    </m:mcs>
                                    <m:ctrlPr>
                                      <a:rPr lang="fr-FR" sz="2800" b="0" i="1" smtClean="0">
                                        <a:latin typeface="Cambria Math"/>
                                        <a:ea typeface="Cambria Math"/>
                                      </a:rPr>
                                    </m:ctrlPr>
                                  </m:mPr>
                                  <m:mr>
                                    <m:e/>
                                  </m:mr>
                                  <m:mr>
                                    <m:e/>
                                  </m:mr>
                                </m:m>
                              </m:e>
                            </m:mr>
                          </m:m>
                        </m:e>
                      </m:d>
                    </m:oMath>
                  </m:oMathPara>
                </a14:m>
                <a:endParaRPr lang="fr-FR" sz="2800"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3357763"/>
                <a:ext cx="8064896" cy="1583407"/>
              </a:xfr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3239207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Boules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52</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On peut définir facilement, grâce à la dilatation et aux éléments structurants, des </a:t>
                </a:r>
                <a:r>
                  <a:rPr lang="fr-FR" b="1" dirty="0" smtClean="0"/>
                  <a:t>boules</a:t>
                </a:r>
                <a:r>
                  <a:rPr lang="fr-FR" dirty="0" smtClean="0"/>
                  <a:t> de différents rayons :</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On notera </a:t>
                </a:r>
                <a14:m>
                  <m:oMath xmlns:m="http://schemas.openxmlformats.org/officeDocument/2006/math">
                    <m:sSub>
                      <m:sSubPr>
                        <m:ctrlPr>
                          <a:rPr lang="fr-FR" i="1">
                            <a:latin typeface="Cambria Math"/>
                          </a:rPr>
                        </m:ctrlPr>
                      </m:sSubPr>
                      <m:e>
                        <m:r>
                          <a:rPr lang="fr-FR" i="1">
                            <a:latin typeface="Cambria Math"/>
                          </a:rPr>
                          <m:t>𝐵</m:t>
                        </m:r>
                      </m:e>
                      <m:sub>
                        <m:r>
                          <a:rPr lang="fr-FR" b="0" i="1" smtClean="0">
                            <a:latin typeface="Cambria Math"/>
                          </a:rPr>
                          <m:t>4</m:t>
                        </m:r>
                      </m:sub>
                    </m:sSub>
                    <m:d>
                      <m:dPr>
                        <m:ctrlPr>
                          <a:rPr lang="fr-FR" i="1">
                            <a:latin typeface="Cambria Math"/>
                          </a:rPr>
                        </m:ctrlPr>
                      </m:dPr>
                      <m:e>
                        <m:r>
                          <a:rPr lang="fr-FR" i="1">
                            <a:latin typeface="Cambria Math"/>
                          </a:rPr>
                          <m:t>𝑟</m:t>
                        </m:r>
                      </m:e>
                    </m:d>
                    <m:r>
                      <a:rPr lang="fr-FR" b="0" i="0" smtClean="0">
                        <a:latin typeface="Cambria Math"/>
                      </a:rPr>
                      <m:t>,</m:t>
                    </m:r>
                    <m:sSub>
                      <m:sSubPr>
                        <m:ctrlPr>
                          <a:rPr lang="fr-FR" i="1">
                            <a:latin typeface="Cambria Math"/>
                          </a:rPr>
                        </m:ctrlPr>
                      </m:sSubPr>
                      <m:e>
                        <m:r>
                          <a:rPr lang="fr-FR" i="1">
                            <a:latin typeface="Cambria Math"/>
                          </a:rPr>
                          <m:t>𝐵</m:t>
                        </m:r>
                      </m:e>
                      <m:sub>
                        <m:r>
                          <a:rPr lang="fr-FR" b="0" i="1" smtClean="0">
                            <a:latin typeface="Cambria Math"/>
                          </a:rPr>
                          <m:t>8</m:t>
                        </m:r>
                      </m:sub>
                    </m:sSub>
                    <m:d>
                      <m:dPr>
                        <m:ctrlPr>
                          <a:rPr lang="fr-FR" i="1">
                            <a:latin typeface="Cambria Math"/>
                          </a:rPr>
                        </m:ctrlPr>
                      </m:dPr>
                      <m:e>
                        <m:r>
                          <a:rPr lang="fr-FR" i="1">
                            <a:latin typeface="Cambria Math"/>
                          </a:rPr>
                          <m:t>𝑟</m:t>
                        </m:r>
                      </m:e>
                    </m:d>
                    <m:r>
                      <a:rPr lang="fr-FR" b="0" i="0" smtClean="0">
                        <a:latin typeface="Cambria Math"/>
                      </a:rPr>
                      <m:t>,</m:t>
                    </m:r>
                    <m:sSub>
                      <m:sSubPr>
                        <m:ctrlPr>
                          <a:rPr lang="fr-FR" i="1">
                            <a:latin typeface="Cambria Math"/>
                          </a:rPr>
                        </m:ctrlPr>
                      </m:sSubPr>
                      <m:e>
                        <m:r>
                          <a:rPr lang="fr-FR" i="1">
                            <a:latin typeface="Cambria Math"/>
                          </a:rPr>
                          <m:t>𝐵</m:t>
                        </m:r>
                      </m:e>
                      <m:sub>
                        <m:r>
                          <a:rPr lang="fr-FR" b="0" i="1" smtClean="0">
                            <a:latin typeface="Cambria Math"/>
                          </a:rPr>
                          <m:t>6</m:t>
                        </m:r>
                      </m:sub>
                    </m:sSub>
                    <m:d>
                      <m:dPr>
                        <m:ctrlPr>
                          <a:rPr lang="fr-FR" i="1">
                            <a:latin typeface="Cambria Math"/>
                          </a:rPr>
                        </m:ctrlPr>
                      </m:dPr>
                      <m:e>
                        <m:r>
                          <a:rPr lang="fr-FR" i="1">
                            <a:latin typeface="Cambria Math"/>
                          </a:rPr>
                          <m:t>𝑟</m:t>
                        </m:r>
                      </m:e>
                    </m:d>
                    <m:r>
                      <a:rPr lang="fr-FR" b="0" i="1" smtClean="0">
                        <a:latin typeface="Cambria Math"/>
                      </a:rPr>
                      <m:t>,</m:t>
                    </m:r>
                    <m:sSub>
                      <m:sSubPr>
                        <m:ctrlPr>
                          <a:rPr lang="fr-FR" i="1">
                            <a:latin typeface="Cambria Math"/>
                          </a:rPr>
                        </m:ctrlPr>
                      </m:sSubPr>
                      <m:e>
                        <m:r>
                          <a:rPr lang="fr-FR" i="1">
                            <a:latin typeface="Cambria Math"/>
                          </a:rPr>
                          <m:t>𝐵</m:t>
                        </m:r>
                      </m:e>
                      <m:sub>
                        <m:r>
                          <a:rPr lang="fr-FR" b="0" i="1" smtClean="0">
                            <a:latin typeface="Cambria Math"/>
                          </a:rPr>
                          <m:t>18</m:t>
                        </m:r>
                      </m:sub>
                    </m:sSub>
                    <m:d>
                      <m:dPr>
                        <m:ctrlPr>
                          <a:rPr lang="fr-FR" i="1">
                            <a:latin typeface="Cambria Math"/>
                          </a:rPr>
                        </m:ctrlPr>
                      </m:dPr>
                      <m:e>
                        <m:r>
                          <a:rPr lang="fr-FR" i="1">
                            <a:latin typeface="Cambria Math"/>
                          </a:rPr>
                          <m:t>𝑟</m:t>
                        </m:r>
                      </m:e>
                    </m:d>
                  </m:oMath>
                </a14:m>
                <a:r>
                  <a:rPr lang="fr-FR" dirty="0" smtClean="0"/>
                  <a:t> et </a:t>
                </a:r>
                <a14:m>
                  <m:oMath xmlns:m="http://schemas.openxmlformats.org/officeDocument/2006/math">
                    <m:sSub>
                      <m:sSubPr>
                        <m:ctrlPr>
                          <a:rPr lang="fr-FR" i="1">
                            <a:latin typeface="Cambria Math"/>
                          </a:rPr>
                        </m:ctrlPr>
                      </m:sSubPr>
                      <m:e>
                        <m:r>
                          <a:rPr lang="fr-FR" i="1">
                            <a:latin typeface="Cambria Math"/>
                          </a:rPr>
                          <m:t>𝐵</m:t>
                        </m:r>
                      </m:e>
                      <m:sub>
                        <m:r>
                          <a:rPr lang="fr-FR" b="0" i="1" smtClean="0">
                            <a:latin typeface="Cambria Math"/>
                          </a:rPr>
                          <m:t>26</m:t>
                        </m:r>
                      </m:sub>
                    </m:sSub>
                    <m:d>
                      <m:dPr>
                        <m:ctrlPr>
                          <a:rPr lang="fr-FR" i="1">
                            <a:latin typeface="Cambria Math"/>
                          </a:rPr>
                        </m:ctrlPr>
                      </m:dPr>
                      <m:e>
                        <m:r>
                          <a:rPr lang="fr-FR" i="1">
                            <a:latin typeface="Cambria Math"/>
                          </a:rPr>
                          <m:t>𝑟</m:t>
                        </m:r>
                      </m:e>
                    </m:d>
                  </m:oMath>
                </a14:m>
                <a:r>
                  <a:rPr lang="fr-FR" dirty="0" smtClean="0"/>
                  <a:t> les boules de rayon </a:t>
                </a:r>
                <a:r>
                  <a:rPr lang="fr-FR" i="1" dirty="0" smtClean="0"/>
                  <a:t>r</a:t>
                </a:r>
                <a:r>
                  <a:rPr lang="fr-FR" dirty="0" smtClean="0"/>
                  <a:t> associées respectivement à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4</m:t>
                        </m:r>
                      </m:sub>
                    </m:sSub>
                    <m:r>
                      <a:rPr lang="fr-FR" b="0" i="1" smtClean="0">
                        <a:latin typeface="Cambria Math"/>
                      </a:rPr>
                      <m:t>,</m:t>
                    </m:r>
                    <m:sSub>
                      <m:sSubPr>
                        <m:ctrlPr>
                          <a:rPr lang="fr-FR" i="1">
                            <a:latin typeface="Cambria Math"/>
                          </a:rPr>
                        </m:ctrlPr>
                      </m:sSubPr>
                      <m:e>
                        <m:r>
                          <m:rPr>
                            <m:sty m:val="p"/>
                          </m:rPr>
                          <a:rPr lang="el-GR" i="1">
                            <a:latin typeface="Cambria Math"/>
                            <a:ea typeface="Cambria Math"/>
                          </a:rPr>
                          <m:t>Γ</m:t>
                        </m:r>
                      </m:e>
                      <m:sub>
                        <m:r>
                          <a:rPr lang="fr-FR" b="0" i="1" smtClean="0">
                            <a:latin typeface="Cambria Math"/>
                          </a:rPr>
                          <m:t>8</m:t>
                        </m:r>
                      </m:sub>
                    </m:sSub>
                    <m:r>
                      <a:rPr lang="fr-FR" b="0" i="1" smtClean="0">
                        <a:latin typeface="Cambria Math"/>
                      </a:rPr>
                      <m:t>,</m:t>
                    </m:r>
                    <m:sSub>
                      <m:sSubPr>
                        <m:ctrlPr>
                          <a:rPr lang="fr-FR" i="1">
                            <a:latin typeface="Cambria Math"/>
                          </a:rPr>
                        </m:ctrlPr>
                      </m:sSubPr>
                      <m:e>
                        <m:r>
                          <m:rPr>
                            <m:sty m:val="p"/>
                          </m:rPr>
                          <a:rPr lang="el-GR" i="1">
                            <a:latin typeface="Cambria Math"/>
                            <a:ea typeface="Cambria Math"/>
                          </a:rPr>
                          <m:t>Γ</m:t>
                        </m:r>
                      </m:e>
                      <m:sub>
                        <m:r>
                          <a:rPr lang="fr-FR" i="1">
                            <a:latin typeface="Cambria Math"/>
                          </a:rPr>
                          <m:t>6</m:t>
                        </m:r>
                      </m:sub>
                    </m:sSub>
                    <m:r>
                      <a:rPr lang="fr-FR" b="0" i="1" smtClean="0">
                        <a:latin typeface="Cambria Math"/>
                      </a:rPr>
                      <m:t>,</m:t>
                    </m:r>
                    <m:sSub>
                      <m:sSubPr>
                        <m:ctrlPr>
                          <a:rPr lang="fr-FR" i="1">
                            <a:latin typeface="Cambria Math"/>
                          </a:rPr>
                        </m:ctrlPr>
                      </m:sSubPr>
                      <m:e>
                        <m:r>
                          <m:rPr>
                            <m:sty m:val="p"/>
                          </m:rPr>
                          <a:rPr lang="el-GR" i="1">
                            <a:latin typeface="Cambria Math"/>
                            <a:ea typeface="Cambria Math"/>
                          </a:rPr>
                          <m:t>Γ</m:t>
                        </m:r>
                      </m:e>
                      <m:sub>
                        <m:r>
                          <a:rPr lang="fr-FR" b="0" i="1" smtClean="0">
                            <a:latin typeface="Cambria Math"/>
                          </a:rPr>
                          <m:t>18</m:t>
                        </m:r>
                      </m:sub>
                    </m:sSub>
                  </m:oMath>
                </a14:m>
                <a:r>
                  <a:rPr lang="fr-FR" dirty="0" smtClean="0"/>
                  <a:t> et </a:t>
                </a:r>
                <a14:m>
                  <m:oMath xmlns:m="http://schemas.openxmlformats.org/officeDocument/2006/math">
                    <m:sSub>
                      <m:sSubPr>
                        <m:ctrlPr>
                          <a:rPr lang="fr-FR" i="1">
                            <a:latin typeface="Cambria Math"/>
                          </a:rPr>
                        </m:ctrlPr>
                      </m:sSubPr>
                      <m:e>
                        <m:r>
                          <m:rPr>
                            <m:sty m:val="p"/>
                          </m:rPr>
                          <a:rPr lang="el-GR" i="1">
                            <a:latin typeface="Cambria Math"/>
                            <a:ea typeface="Cambria Math"/>
                          </a:rPr>
                          <m:t>Γ</m:t>
                        </m:r>
                      </m:e>
                      <m:sub>
                        <m:r>
                          <a:rPr lang="fr-FR" b="0" i="1" smtClean="0">
                            <a:latin typeface="Cambria Math"/>
                          </a:rPr>
                          <m:t>26</m:t>
                        </m:r>
                      </m:sub>
                    </m:sSub>
                  </m:oMath>
                </a14:m>
                <a:r>
                  <a:rPr lang="fr-FR" dirty="0" smtClean="0"/>
                  <a:t>.</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564905"/>
                <a:ext cx="8064896" cy="1800200"/>
              </a:xfrm>
            </p:spPr>
            <p:txBody>
              <a:bodyPr>
                <a:noAutofit/>
              </a:bodyPr>
              <a:lstStyle/>
              <a:p>
                <a:pPr algn="l"/>
                <a:r>
                  <a:rPr lang="fr-FR" sz="2800" dirty="0" smtClean="0"/>
                  <a:t>Soit </a:t>
                </a:r>
                <a14:m>
                  <m:oMath xmlns:m="http://schemas.openxmlformats.org/officeDocument/2006/math">
                    <m:r>
                      <a:rPr lang="fr-FR" sz="2800" b="0" i="1" smtClean="0">
                        <a:latin typeface="Cambria Math"/>
                      </a:rPr>
                      <m:t>𝐸</m:t>
                    </m:r>
                    <m:r>
                      <a:rPr lang="fr-FR" sz="2800" b="0" i="1" smtClean="0">
                        <a:latin typeface="Cambria Math"/>
                      </a:rPr>
                      <m:t>⊆</m:t>
                    </m:r>
                    <m:sSup>
                      <m:sSupPr>
                        <m:ctrlPr>
                          <a:rPr lang="fr-FR" sz="2800" b="0" i="1" smtClean="0">
                            <a:latin typeface="Cambria Math"/>
                          </a:rPr>
                        </m:ctrlPr>
                      </m:sSupPr>
                      <m:e>
                        <m:r>
                          <a:rPr lang="fr-FR" sz="2800" b="0" i="1" smtClean="0">
                            <a:latin typeface="Cambria Math"/>
                          </a:rPr>
                          <m:t>ℤ</m:t>
                        </m:r>
                      </m:e>
                      <m:sup>
                        <m:r>
                          <a:rPr lang="fr-FR" sz="2800" b="0" i="1" smtClean="0">
                            <a:latin typeface="Cambria Math"/>
                          </a:rPr>
                          <m:t>𝑛</m:t>
                        </m:r>
                      </m:sup>
                    </m:sSup>
                  </m:oMath>
                </a14:m>
                <a:r>
                  <a:rPr lang="fr-FR" sz="2800" dirty="0" smtClean="0"/>
                  <a:t> un élément structurant, et </a:t>
                </a:r>
                <a:r>
                  <a:rPr lang="fr-FR" sz="2800" i="1" dirty="0" smtClean="0"/>
                  <a:t>r</a:t>
                </a:r>
                <a:r>
                  <a:rPr lang="fr-FR" sz="2800" dirty="0" smtClean="0"/>
                  <a:t>, un entier positif. La </a:t>
                </a:r>
                <a:r>
                  <a:rPr lang="fr-FR" sz="2800" b="1" dirty="0" smtClean="0">
                    <a:solidFill>
                      <a:schemeClr val="tx1"/>
                    </a:solidFill>
                  </a:rPr>
                  <a:t>boule</a:t>
                </a:r>
                <a:r>
                  <a:rPr lang="fr-FR" sz="2800" dirty="0" smtClean="0">
                    <a:solidFill>
                      <a:schemeClr val="tx1"/>
                    </a:solidFill>
                  </a:rPr>
                  <a:t> </a:t>
                </a:r>
                <a:r>
                  <a:rPr lang="fr-FR" sz="2800" dirty="0" smtClean="0"/>
                  <a:t>associée à </a:t>
                </a:r>
                <a:r>
                  <a:rPr lang="fr-FR" sz="2800" i="1" dirty="0" smtClean="0"/>
                  <a:t>E</a:t>
                </a:r>
                <a:r>
                  <a:rPr lang="fr-FR" sz="2800" dirty="0" smtClean="0"/>
                  <a:t> et de rayon </a:t>
                </a:r>
                <a:r>
                  <a:rPr lang="fr-FR" sz="2800" i="1" dirty="0" smtClean="0"/>
                  <a:t>r</a:t>
                </a:r>
                <a:r>
                  <a:rPr lang="fr-FR" sz="2800" dirty="0" smtClean="0"/>
                  <a:t> est </a:t>
                </a:r>
                <a14:m>
                  <m:oMath xmlns:m="http://schemas.openxmlformats.org/officeDocument/2006/math">
                    <m:sSub>
                      <m:sSubPr>
                        <m:ctrlPr>
                          <a:rPr lang="fr-FR" sz="2800" i="1" smtClean="0">
                            <a:latin typeface="Cambria Math"/>
                          </a:rPr>
                        </m:ctrlPr>
                      </m:sSubPr>
                      <m:e>
                        <m:r>
                          <a:rPr lang="fr-FR" sz="2800" b="0" i="1" smtClean="0">
                            <a:latin typeface="Cambria Math"/>
                          </a:rPr>
                          <m:t>𝐵</m:t>
                        </m:r>
                      </m:e>
                      <m:sub>
                        <m:r>
                          <a:rPr lang="fr-FR" sz="2800" b="0" i="1" smtClean="0">
                            <a:latin typeface="Cambria Math"/>
                          </a:rPr>
                          <m:t>𝐸</m:t>
                        </m:r>
                      </m:sub>
                    </m:sSub>
                    <m:d>
                      <m:dPr>
                        <m:ctrlPr>
                          <a:rPr lang="fr-FR" sz="2800" b="0" i="1" smtClean="0">
                            <a:latin typeface="Cambria Math"/>
                          </a:rPr>
                        </m:ctrlPr>
                      </m:dPr>
                      <m:e>
                        <m:r>
                          <a:rPr lang="fr-FR" sz="2800" b="0" i="1" smtClean="0">
                            <a:latin typeface="Cambria Math"/>
                          </a:rPr>
                          <m:t>𝑟</m:t>
                        </m:r>
                      </m:e>
                    </m:d>
                    <m:r>
                      <a:rPr lang="fr-FR" sz="2800" b="0" i="1" smtClean="0">
                        <a:latin typeface="Cambria Math"/>
                      </a:rPr>
                      <m:t>=</m:t>
                    </m:r>
                    <m:r>
                      <a:rPr lang="fr-FR" sz="2800" b="0" i="1" smtClean="0">
                        <a:latin typeface="Cambria Math"/>
                      </a:rPr>
                      <m:t>𝑟𝐸</m:t>
                    </m:r>
                  </m:oMath>
                </a14:m>
                <a:r>
                  <a:rPr lang="fr-FR" sz="2800" dirty="0" smtClean="0"/>
                  <a:t>.</a:t>
                </a:r>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2564904"/>
                <a:ext cx="8064896" cy="1800200"/>
              </a:xfrm>
              <a:blipFill rotWithShape="1">
                <a:blip r:embed="rId3"/>
                <a:stretch>
                  <a:fillRect l="-1355"/>
                </a:stretch>
              </a:blipFill>
            </p:spPr>
            <p:txBody>
              <a:bodyPr/>
              <a:lstStyle/>
              <a:p>
                <a:r>
                  <a:rPr lang="fr-FR">
                    <a:noFill/>
                  </a:rPr>
                  <a:t> </a:t>
                </a:r>
              </a:p>
            </p:txBody>
          </p:sp>
        </mc:Fallback>
      </mc:AlternateContent>
    </p:spTree>
    <p:extLst>
      <p:ext uri="{BB962C8B-B14F-4D97-AF65-F5344CB8AC3E}">
        <p14:creationId xmlns:p14="http://schemas.microsoft.com/office/powerpoint/2010/main" val="3174246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Boules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53</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Exemple : dessiner </a:t>
                </a:r>
                <a14:m>
                  <m:oMath xmlns:m="http://schemas.openxmlformats.org/officeDocument/2006/math">
                    <m:sSub>
                      <m:sSubPr>
                        <m:ctrlPr>
                          <a:rPr lang="fr-FR" i="1">
                            <a:latin typeface="Cambria Math"/>
                          </a:rPr>
                        </m:ctrlPr>
                      </m:sSubPr>
                      <m:e>
                        <m:r>
                          <a:rPr lang="fr-FR" i="1">
                            <a:latin typeface="Cambria Math"/>
                          </a:rPr>
                          <m:t>𝐵</m:t>
                        </m:r>
                      </m:e>
                      <m:sub>
                        <m:r>
                          <a:rPr lang="fr-FR" i="1">
                            <a:latin typeface="Cambria Math"/>
                          </a:rPr>
                          <m:t>4</m:t>
                        </m:r>
                      </m:sub>
                    </m:sSub>
                    <m:d>
                      <m:dPr>
                        <m:ctrlPr>
                          <a:rPr lang="fr-FR" i="1">
                            <a:latin typeface="Cambria Math"/>
                          </a:rPr>
                        </m:ctrlPr>
                      </m:dPr>
                      <m:e>
                        <m:r>
                          <a:rPr lang="fr-FR" b="0" i="1" smtClean="0">
                            <a:latin typeface="Cambria Math"/>
                          </a:rPr>
                          <m:t>3</m:t>
                        </m:r>
                      </m:e>
                    </m:d>
                  </m:oMath>
                </a14:m>
                <a:endParaRPr lang="fr-FR" dirty="0" smtClean="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023046770"/>
              </p:ext>
            </p:extLst>
          </p:nvPr>
        </p:nvGraphicFramePr>
        <p:xfrm>
          <a:off x="827585" y="2636915"/>
          <a:ext cx="1041400" cy="1006475"/>
        </p:xfrm>
        <a:graphic>
          <a:graphicData uri="http://schemas.openxmlformats.org/presentationml/2006/ole">
            <mc:AlternateContent xmlns:mc="http://schemas.openxmlformats.org/markup-compatibility/2006">
              <mc:Choice xmlns:v="urn:schemas-microsoft-com:vml" Requires="v">
                <p:oleObj spid="_x0000_s35368" name="Worksheet" r:id="rId5" imgW="866857" imgH="838080" progId="Excel.Sheet.12">
                  <p:embed/>
                </p:oleObj>
              </mc:Choice>
              <mc:Fallback>
                <p:oleObj name="Worksheet" r:id="rId5" imgW="866857" imgH="838080" progId="Excel.Sheet.12">
                  <p:embed/>
                  <p:pic>
                    <p:nvPicPr>
                      <p:cNvPr id="0" name="Object 9"/>
                      <p:cNvPicPr>
                        <a:picLocks noChangeAspect="1" noChangeArrowheads="1"/>
                      </p:cNvPicPr>
                      <p:nvPr/>
                    </p:nvPicPr>
                    <p:blipFill>
                      <a:blip r:embed="rId6"/>
                      <a:srcRect/>
                      <a:stretch>
                        <a:fillRect/>
                      </a:stretch>
                    </p:blipFill>
                    <p:spPr bwMode="auto">
                      <a:xfrm>
                        <a:off x="827585" y="2636915"/>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9" name="Rectangle 8"/>
              <p:cNvSpPr/>
              <p:nvPr/>
            </p:nvSpPr>
            <p:spPr>
              <a:xfrm>
                <a:off x="1115619" y="3645027"/>
                <a:ext cx="5356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i="1">
                              <a:latin typeface="Cambria Math"/>
                            </a:rPr>
                          </m:ctrlPr>
                        </m:sSubPr>
                        <m:e>
                          <m:r>
                            <m:rPr>
                              <m:sty m:val="p"/>
                            </m:rPr>
                            <a:rPr lang="el-GR" sz="2400" i="1">
                              <a:latin typeface="Cambria Math"/>
                              <a:ea typeface="Cambria Math"/>
                            </a:rPr>
                            <m:t>Γ</m:t>
                          </m:r>
                        </m:e>
                        <m:sub>
                          <m:r>
                            <a:rPr lang="fr-FR" sz="2400" i="1">
                              <a:latin typeface="Cambria Math"/>
                            </a:rPr>
                            <m:t>4</m:t>
                          </m:r>
                        </m:sub>
                      </m:sSub>
                    </m:oMath>
                  </m:oMathPara>
                </a14:m>
                <a:endParaRPr lang="fr-FR" sz="2400" dirty="0"/>
              </a:p>
            </p:txBody>
          </p:sp>
        </mc:Choice>
        <mc:Fallback xmlns="">
          <p:sp>
            <p:nvSpPr>
              <p:cNvPr id="9" name="Rectangle 8"/>
              <p:cNvSpPr>
                <a:spLocks noRot="1" noChangeAspect="1" noMove="1" noResize="1" noEditPoints="1" noAdjustHandles="1" noChangeArrowheads="1" noChangeShapeType="1" noTextEdit="1"/>
              </p:cNvSpPr>
              <p:nvPr/>
            </p:nvSpPr>
            <p:spPr>
              <a:xfrm>
                <a:off x="1115616" y="3645024"/>
                <a:ext cx="535659" cy="461665"/>
              </a:xfrm>
              <a:prstGeom prst="rect">
                <a:avLst/>
              </a:prstGeom>
              <a:blipFill rotWithShape="1">
                <a:blip r:embed="rId7"/>
                <a:stretch>
                  <a:fillRect/>
                </a:stretch>
              </a:blipFill>
            </p:spPr>
            <p:txBody>
              <a:bodyPr/>
              <a:lstStyle/>
              <a:p>
                <a:r>
                  <a:rPr lang="fr-FR">
                    <a:noFill/>
                  </a:rPr>
                  <a:t> </a:t>
                </a:r>
              </a:p>
            </p:txBody>
          </p:sp>
        </mc:Fallback>
      </mc:AlternateContent>
      <p:graphicFrame>
        <p:nvGraphicFramePr>
          <p:cNvPr id="10" name="Object 9" hidden="1"/>
          <p:cNvGraphicFramePr>
            <a:graphicFrameLocks noChangeAspect="1"/>
          </p:cNvGraphicFramePr>
          <p:nvPr>
            <p:extLst>
              <p:ext uri="{D42A27DB-BD31-4B8C-83A1-F6EECF244321}">
                <p14:modId xmlns:p14="http://schemas.microsoft.com/office/powerpoint/2010/main" val="1654509010"/>
              </p:ext>
            </p:extLst>
          </p:nvPr>
        </p:nvGraphicFramePr>
        <p:xfrm>
          <a:off x="4932042" y="1988843"/>
          <a:ext cx="2416175" cy="2333625"/>
        </p:xfrm>
        <a:graphic>
          <a:graphicData uri="http://schemas.openxmlformats.org/presentationml/2006/ole">
            <mc:AlternateContent xmlns:mc="http://schemas.openxmlformats.org/markup-compatibility/2006">
              <mc:Choice xmlns:v="urn:schemas-microsoft-com:vml" Requires="v">
                <p:oleObj spid="_x0000_s35369" name="Worksheet" r:id="rId9" imgW="2009789" imgH="1943190" progId="Excel.Sheet.12">
                  <p:embed/>
                </p:oleObj>
              </mc:Choice>
              <mc:Fallback>
                <p:oleObj name="Worksheet" r:id="rId9" imgW="2009789" imgH="1943190" progId="Excel.Sheet.12">
                  <p:embed/>
                  <p:pic>
                    <p:nvPicPr>
                      <p:cNvPr id="0" name="Object 7"/>
                      <p:cNvPicPr>
                        <a:picLocks noChangeAspect="1" noChangeArrowheads="1"/>
                      </p:cNvPicPr>
                      <p:nvPr/>
                    </p:nvPicPr>
                    <p:blipFill>
                      <a:blip r:embed="rId10"/>
                      <a:srcRect/>
                      <a:stretch>
                        <a:fillRect/>
                      </a:stretch>
                    </p:blipFill>
                    <p:spPr bwMode="auto">
                      <a:xfrm>
                        <a:off x="4932042" y="1988843"/>
                        <a:ext cx="2416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1" name="Rectangle 10" hidden="1"/>
              <p:cNvSpPr/>
              <p:nvPr/>
            </p:nvSpPr>
            <p:spPr>
              <a:xfrm>
                <a:off x="5508104" y="4365104"/>
                <a:ext cx="1363130" cy="400110"/>
              </a:xfrm>
              <a:prstGeom prst="rect">
                <a:avLst/>
              </a:prstGeom>
            </p:spPr>
            <p:txBody>
              <a:bodyPr wrap="none">
                <a:spAutoFit/>
              </a:bodyPr>
              <a:lstStyle/>
              <a:p>
                <a14:m>
                  <m:oMath xmlns:m="http://schemas.openxmlformats.org/officeDocument/2006/math">
                    <m:sSub>
                      <m:sSubPr>
                        <m:ctrlPr>
                          <a:rPr lang="fr-FR" sz="2000" i="1" smtClean="0">
                            <a:latin typeface="Cambria Math"/>
                          </a:rPr>
                        </m:ctrlPr>
                      </m:sSubPr>
                      <m:e>
                        <m:r>
                          <a:rPr lang="fr-FR" sz="2000" i="1">
                            <a:latin typeface="Cambria Math"/>
                          </a:rPr>
                          <m:t>𝐵</m:t>
                        </m:r>
                      </m:e>
                      <m:sub>
                        <m:r>
                          <a:rPr lang="fr-FR" sz="2000" i="1">
                            <a:latin typeface="Cambria Math"/>
                          </a:rPr>
                          <m:t>4</m:t>
                        </m:r>
                      </m:sub>
                    </m:sSub>
                    <m:d>
                      <m:dPr>
                        <m:ctrlPr>
                          <a:rPr lang="fr-FR" sz="2000" i="1">
                            <a:latin typeface="Cambria Math"/>
                          </a:rPr>
                        </m:ctrlPr>
                      </m:dPr>
                      <m:e>
                        <m:r>
                          <a:rPr lang="fr-FR" sz="2000" b="0" i="1" smtClean="0">
                            <a:latin typeface="Cambria Math"/>
                          </a:rPr>
                          <m:t>1</m:t>
                        </m:r>
                      </m:e>
                    </m:d>
                    <m:r>
                      <a:rPr lang="fr-FR" sz="2000" b="0" i="1" smtClean="0">
                        <a:latin typeface="Cambria Math"/>
                      </a:rPr>
                      <m:t>=</m:t>
                    </m:r>
                  </m:oMath>
                </a14:m>
                <a:r>
                  <a:rPr lang="fr-FR" sz="2000" dirty="0"/>
                  <a:t> </a:t>
                </a:r>
                <a14:m>
                  <m:oMath xmlns:m="http://schemas.openxmlformats.org/officeDocument/2006/math">
                    <m:sSub>
                      <m:sSubPr>
                        <m:ctrlPr>
                          <a:rPr lang="fr-FR" sz="2000" i="1">
                            <a:latin typeface="Cambria Math"/>
                          </a:rPr>
                        </m:ctrlPr>
                      </m:sSubPr>
                      <m:e>
                        <m:r>
                          <m:rPr>
                            <m:sty m:val="p"/>
                          </m:rPr>
                          <a:rPr lang="el-GR" sz="2000" i="1">
                            <a:latin typeface="Cambria Math"/>
                            <a:ea typeface="Cambria Math"/>
                          </a:rPr>
                          <m:t>Γ</m:t>
                        </m:r>
                      </m:e>
                      <m:sub>
                        <m:r>
                          <a:rPr lang="fr-FR" sz="2000" i="1">
                            <a:latin typeface="Cambria Math"/>
                          </a:rPr>
                          <m:t>4</m:t>
                        </m:r>
                      </m:sub>
                    </m:sSub>
                  </m:oMath>
                </a14:m>
                <a:endParaRPr lang="fr-FR" sz="2000" dirty="0"/>
              </a:p>
            </p:txBody>
          </p:sp>
        </mc:Choice>
        <mc:Fallback xmlns="">
          <p:sp>
            <p:nvSpPr>
              <p:cNvPr id="11" name="Rectangle 10" hidden="1"/>
              <p:cNvSpPr>
                <a:spLocks noRot="1" noChangeAspect="1" noMove="1" noResize="1" noEditPoints="1" noAdjustHandles="1" noChangeArrowheads="1" noChangeShapeType="1" noTextEdit="1"/>
              </p:cNvSpPr>
              <p:nvPr/>
            </p:nvSpPr>
            <p:spPr>
              <a:xfrm>
                <a:off x="5508104" y="4365104"/>
                <a:ext cx="1363130" cy="400110"/>
              </a:xfrm>
              <a:prstGeom prst="rect">
                <a:avLst/>
              </a:prstGeom>
              <a:blipFill rotWithShape="1">
                <a:blip r:embed="rId11"/>
                <a:stretch>
                  <a:fillRect/>
                </a:stretch>
              </a:blipFill>
            </p:spPr>
            <p:txBody>
              <a:bodyPr/>
              <a:lstStyle/>
              <a:p>
                <a:r>
                  <a:rPr lang="fr-FR">
                    <a:noFill/>
                  </a:rPr>
                  <a:t> </a:t>
                </a:r>
              </a:p>
            </p:txBody>
          </p:sp>
        </mc:Fallback>
      </mc:AlternateContent>
      <p:graphicFrame>
        <p:nvGraphicFramePr>
          <p:cNvPr id="12" name="Object 11" hidden="1"/>
          <p:cNvGraphicFramePr>
            <a:graphicFrameLocks noChangeAspect="1"/>
          </p:cNvGraphicFramePr>
          <p:nvPr>
            <p:extLst>
              <p:ext uri="{D42A27DB-BD31-4B8C-83A1-F6EECF244321}">
                <p14:modId xmlns:p14="http://schemas.microsoft.com/office/powerpoint/2010/main" val="1993999331"/>
              </p:ext>
            </p:extLst>
          </p:nvPr>
        </p:nvGraphicFramePr>
        <p:xfrm>
          <a:off x="4932042" y="1988843"/>
          <a:ext cx="2416175" cy="2333625"/>
        </p:xfrm>
        <a:graphic>
          <a:graphicData uri="http://schemas.openxmlformats.org/presentationml/2006/ole">
            <mc:AlternateContent xmlns:mc="http://schemas.openxmlformats.org/markup-compatibility/2006">
              <mc:Choice xmlns:v="urn:schemas-microsoft-com:vml" Requires="v">
                <p:oleObj spid="_x0000_s35370" name="Worksheet" r:id="rId13" imgW="2009789" imgH="1943190" progId="Excel.Sheet.12">
                  <p:embed/>
                </p:oleObj>
              </mc:Choice>
              <mc:Fallback>
                <p:oleObj name="Worksheet" r:id="rId13" imgW="2009789" imgH="1943190" progId="Excel.Sheet.12">
                  <p:embed/>
                  <p:pic>
                    <p:nvPicPr>
                      <p:cNvPr id="0" name="Object 9"/>
                      <p:cNvPicPr>
                        <a:picLocks noChangeAspect="1" noChangeArrowheads="1"/>
                      </p:cNvPicPr>
                      <p:nvPr/>
                    </p:nvPicPr>
                    <p:blipFill>
                      <a:blip r:embed="rId14"/>
                      <a:srcRect/>
                      <a:stretch>
                        <a:fillRect/>
                      </a:stretch>
                    </p:blipFill>
                    <p:spPr bwMode="auto">
                      <a:xfrm>
                        <a:off x="4932042" y="1988843"/>
                        <a:ext cx="2416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 name="Rectangle 12" hidden="1"/>
              <p:cNvSpPr/>
              <p:nvPr/>
            </p:nvSpPr>
            <p:spPr>
              <a:xfrm>
                <a:off x="5754646" y="4365104"/>
                <a:ext cx="87004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a:rPr>
                          </m:ctrlPr>
                        </m:sSubPr>
                        <m:e>
                          <m:r>
                            <a:rPr lang="fr-FR" sz="2000" i="1">
                              <a:latin typeface="Cambria Math"/>
                            </a:rPr>
                            <m:t>𝐵</m:t>
                          </m:r>
                        </m:e>
                        <m:sub>
                          <m:r>
                            <a:rPr lang="fr-FR" sz="2000" i="1">
                              <a:latin typeface="Cambria Math"/>
                            </a:rPr>
                            <m:t>4</m:t>
                          </m:r>
                        </m:sub>
                      </m:sSub>
                      <m:d>
                        <m:dPr>
                          <m:ctrlPr>
                            <a:rPr lang="fr-FR" sz="2000" i="1">
                              <a:latin typeface="Cambria Math"/>
                            </a:rPr>
                          </m:ctrlPr>
                        </m:dPr>
                        <m:e>
                          <m:r>
                            <a:rPr lang="fr-FR" sz="2000" b="0" i="1" smtClean="0">
                              <a:latin typeface="Cambria Math"/>
                            </a:rPr>
                            <m:t>2</m:t>
                          </m:r>
                        </m:e>
                      </m:d>
                    </m:oMath>
                  </m:oMathPara>
                </a14:m>
                <a:endParaRPr lang="fr-FR" sz="2000" dirty="0"/>
              </a:p>
            </p:txBody>
          </p:sp>
        </mc:Choice>
        <mc:Fallback xmlns="">
          <p:sp>
            <p:nvSpPr>
              <p:cNvPr id="13" name="Rectangle 12" hidden="1"/>
              <p:cNvSpPr>
                <a:spLocks noRot="1" noChangeAspect="1" noMove="1" noResize="1" noEditPoints="1" noAdjustHandles="1" noChangeArrowheads="1" noChangeShapeType="1" noTextEdit="1"/>
              </p:cNvSpPr>
              <p:nvPr/>
            </p:nvSpPr>
            <p:spPr>
              <a:xfrm>
                <a:off x="5754646" y="4365104"/>
                <a:ext cx="870045" cy="400110"/>
              </a:xfrm>
              <a:prstGeom prst="rect">
                <a:avLst/>
              </a:prstGeom>
              <a:blipFill rotWithShape="1">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54646" y="4365107"/>
                <a:ext cx="100489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i="1" smtClean="0">
                              <a:latin typeface="Cambria Math"/>
                            </a:rPr>
                          </m:ctrlPr>
                        </m:sSubPr>
                        <m:e>
                          <m:r>
                            <a:rPr lang="fr-FR" sz="2400" i="1">
                              <a:latin typeface="Cambria Math"/>
                            </a:rPr>
                            <m:t>𝐵</m:t>
                          </m:r>
                        </m:e>
                        <m:sub>
                          <m:r>
                            <a:rPr lang="fr-FR" sz="2400" i="1">
                              <a:latin typeface="Cambria Math"/>
                            </a:rPr>
                            <m:t>4</m:t>
                          </m:r>
                        </m:sub>
                      </m:sSub>
                      <m:d>
                        <m:dPr>
                          <m:ctrlPr>
                            <a:rPr lang="fr-FR" sz="2400" i="1">
                              <a:latin typeface="Cambria Math"/>
                            </a:rPr>
                          </m:ctrlPr>
                        </m:dPr>
                        <m:e>
                          <m:r>
                            <a:rPr lang="fr-FR" sz="2400" b="0" i="1" smtClean="0">
                              <a:latin typeface="Cambria Math"/>
                            </a:rPr>
                            <m:t>3</m:t>
                          </m:r>
                        </m:e>
                      </m:d>
                    </m:oMath>
                  </m:oMathPara>
                </a14:m>
                <a:endParaRPr lang="fr-FR" sz="2400" dirty="0"/>
              </a:p>
            </p:txBody>
          </p:sp>
        </mc:Choice>
        <mc:Fallback xmlns="">
          <p:sp>
            <p:nvSpPr>
              <p:cNvPr id="14" name="Rectangle 13"/>
              <p:cNvSpPr>
                <a:spLocks noRot="1" noChangeAspect="1" noMove="1" noResize="1" noEditPoints="1" noAdjustHandles="1" noChangeArrowheads="1" noChangeShapeType="1" noTextEdit="1"/>
              </p:cNvSpPr>
              <p:nvPr/>
            </p:nvSpPr>
            <p:spPr>
              <a:xfrm>
                <a:off x="5754645" y="4365104"/>
                <a:ext cx="1004890" cy="461665"/>
              </a:xfrm>
              <a:prstGeom prst="rect">
                <a:avLst/>
              </a:prstGeom>
              <a:blipFill rotWithShape="1">
                <a:blip r:embed="rId16"/>
                <a:stretch>
                  <a:fillRect/>
                </a:stretch>
              </a:blipFill>
            </p:spPr>
            <p:txBody>
              <a:bodyPr/>
              <a:lstStyle/>
              <a:p>
                <a:r>
                  <a:rPr lang="fr-FR">
                    <a:noFill/>
                  </a:rPr>
                  <a:t> </a:t>
                </a:r>
              </a:p>
            </p:txBody>
          </p:sp>
        </mc:Fallback>
      </mc:AlternateContent>
      <p:graphicFrame>
        <p:nvGraphicFramePr>
          <p:cNvPr id="15" name="Object 14" hidden="1"/>
          <p:cNvGraphicFramePr>
            <a:graphicFrameLocks noChangeAspect="1"/>
          </p:cNvGraphicFramePr>
          <p:nvPr>
            <p:extLst>
              <p:ext uri="{D42A27DB-BD31-4B8C-83A1-F6EECF244321}">
                <p14:modId xmlns:p14="http://schemas.microsoft.com/office/powerpoint/2010/main" val="70764393"/>
              </p:ext>
            </p:extLst>
          </p:nvPr>
        </p:nvGraphicFramePr>
        <p:xfrm>
          <a:off x="4932042" y="1988843"/>
          <a:ext cx="2416175" cy="2333625"/>
        </p:xfrm>
        <a:graphic>
          <a:graphicData uri="http://schemas.openxmlformats.org/presentationml/2006/ole">
            <mc:AlternateContent xmlns:mc="http://schemas.openxmlformats.org/markup-compatibility/2006">
              <mc:Choice xmlns:v="urn:schemas-microsoft-com:vml" Requires="v">
                <p:oleObj spid="_x0000_s35371" name="Worksheet" r:id="rId18" imgW="2009789" imgH="1943190" progId="Excel.Sheet.12">
                  <p:embed/>
                </p:oleObj>
              </mc:Choice>
              <mc:Fallback>
                <p:oleObj name="Worksheet" r:id="rId18" imgW="2009789" imgH="1943190" progId="Excel.Sheet.12">
                  <p:embed/>
                  <p:pic>
                    <p:nvPicPr>
                      <p:cNvPr id="0" name="Object 11"/>
                      <p:cNvPicPr>
                        <a:picLocks noChangeAspect="1" noChangeArrowheads="1"/>
                      </p:cNvPicPr>
                      <p:nvPr/>
                    </p:nvPicPr>
                    <p:blipFill>
                      <a:blip r:embed="rId19"/>
                      <a:srcRect/>
                      <a:stretch>
                        <a:fillRect/>
                      </a:stretch>
                    </p:blipFill>
                    <p:spPr bwMode="auto">
                      <a:xfrm>
                        <a:off x="4932042" y="1988843"/>
                        <a:ext cx="2416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323529" y="5085187"/>
                <a:ext cx="8496944" cy="1200329"/>
              </a:xfrm>
              <a:prstGeom prst="rect">
                <a:avLst/>
              </a:prstGeom>
              <a:noFill/>
            </p:spPr>
            <p:txBody>
              <a:bodyPr wrap="square" rtlCol="0">
                <a:spAutoFit/>
              </a:bodyPr>
              <a:lstStyle/>
              <a:p>
                <a:r>
                  <a:rPr lang="fr-FR" sz="2400" dirty="0" smtClean="0"/>
                  <a:t>La boule </a:t>
                </a:r>
                <a14:m>
                  <m:oMath xmlns:m="http://schemas.openxmlformats.org/officeDocument/2006/math">
                    <m:sSub>
                      <m:sSubPr>
                        <m:ctrlPr>
                          <a:rPr lang="fr-FR" sz="2400" i="1">
                            <a:latin typeface="Cambria Math"/>
                          </a:rPr>
                        </m:ctrlPr>
                      </m:sSubPr>
                      <m:e>
                        <m:r>
                          <a:rPr lang="fr-FR" sz="2400" i="1">
                            <a:latin typeface="Cambria Math"/>
                          </a:rPr>
                          <m:t>𝐵</m:t>
                        </m:r>
                      </m:e>
                      <m:sub>
                        <m:r>
                          <a:rPr lang="fr-FR" sz="2400" i="1">
                            <a:latin typeface="Cambria Math"/>
                          </a:rPr>
                          <m:t>4</m:t>
                        </m:r>
                      </m:sub>
                    </m:sSub>
                    <m:r>
                      <a:rPr lang="fr-FR" sz="2400" b="0" i="1" smtClean="0">
                        <a:latin typeface="Cambria Math"/>
                      </a:rPr>
                      <m:t>(3)</m:t>
                    </m:r>
                  </m:oMath>
                </a14:m>
                <a:r>
                  <a:rPr lang="fr-FR" sz="2400" dirty="0" smtClean="0"/>
                  <a:t> est l’ensemble des pixels que l’on peut atteindre ____</a:t>
                </a:r>
              </a:p>
              <a:p>
                <a:endParaRPr lang="fr-FR" sz="2400" dirty="0" smtClean="0"/>
              </a:p>
              <a:p>
                <a:r>
                  <a:rPr lang="fr-FR" sz="2400" dirty="0" smtClean="0"/>
                  <a:t>______________________________________________________</a:t>
                </a:r>
              </a:p>
            </p:txBody>
          </p:sp>
        </mc:Choice>
        <mc:Fallback xmlns="">
          <p:sp>
            <p:nvSpPr>
              <p:cNvPr id="16" name="TextBox 15"/>
              <p:cNvSpPr txBox="1">
                <a:spLocks noRot="1" noChangeAspect="1" noMove="1" noResize="1" noEditPoints="1" noAdjustHandles="1" noChangeArrowheads="1" noChangeShapeType="1" noTextEdit="1"/>
              </p:cNvSpPr>
              <p:nvPr/>
            </p:nvSpPr>
            <p:spPr>
              <a:xfrm>
                <a:off x="323529" y="5085187"/>
                <a:ext cx="8496944" cy="1200329"/>
              </a:xfrm>
              <a:prstGeom prst="rect">
                <a:avLst/>
              </a:prstGeom>
              <a:blipFill rotWithShape="1">
                <a:blip r:embed="rId20"/>
                <a:stretch>
                  <a:fillRect l="-1076" t="-3553" r="-143" b="-10660"/>
                </a:stretch>
              </a:blipFill>
            </p:spPr>
            <p:txBody>
              <a:bodyPr/>
              <a:lstStyle/>
              <a:p>
                <a:r>
                  <a:rPr lang="fr-FR">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1509622646"/>
              </p:ext>
            </p:extLst>
          </p:nvPr>
        </p:nvGraphicFramePr>
        <p:xfrm>
          <a:off x="4932042" y="1988843"/>
          <a:ext cx="2416175" cy="2333625"/>
        </p:xfrm>
        <a:graphic>
          <a:graphicData uri="http://schemas.openxmlformats.org/presentationml/2006/ole">
            <mc:AlternateContent xmlns:mc="http://schemas.openxmlformats.org/markup-compatibility/2006">
              <mc:Choice xmlns:v="urn:schemas-microsoft-com:vml" Requires="v">
                <p:oleObj spid="_x0000_s35372" name="Worksheet" r:id="rId22" imgW="2009789" imgH="1943190" progId="Excel.Sheet.12">
                  <p:embed/>
                </p:oleObj>
              </mc:Choice>
              <mc:Fallback>
                <p:oleObj name="Worksheet" r:id="rId22" imgW="2009789" imgH="1943190" progId="Excel.Sheet.12">
                  <p:embed/>
                  <p:pic>
                    <p:nvPicPr>
                      <p:cNvPr id="0" name="Object 14"/>
                      <p:cNvPicPr>
                        <a:picLocks noChangeAspect="1" noChangeArrowheads="1"/>
                      </p:cNvPicPr>
                      <p:nvPr/>
                    </p:nvPicPr>
                    <p:blipFill>
                      <a:blip r:embed="rId23"/>
                      <a:srcRect/>
                      <a:stretch>
                        <a:fillRect/>
                      </a:stretch>
                    </p:blipFill>
                    <p:spPr bwMode="auto">
                      <a:xfrm>
                        <a:off x="4932042" y="1988843"/>
                        <a:ext cx="2416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70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grpId="1"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3" grpId="0"/>
      <p:bldP spid="13"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Cas pratiques</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3651530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smtClean="0"/>
              <a:t>Cas pratiques : l’atterrissage du drone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55</a:t>
            </a:fld>
            <a:endParaRPr lang="fr-FR" dirty="0"/>
          </a:p>
        </p:txBody>
      </p:sp>
      <p:sp>
        <p:nvSpPr>
          <p:cNvPr id="12" name="Content Placeholder 11"/>
          <p:cNvSpPr>
            <a:spLocks noGrp="1"/>
          </p:cNvSpPr>
          <p:nvPr>
            <p:ph type="body" sz="quarter" idx="13"/>
          </p:nvPr>
        </p:nvSpPr>
        <p:spPr/>
        <p:txBody>
          <a:bodyPr/>
          <a:lstStyle/>
          <a:p>
            <a:r>
              <a:rPr lang="fr-FR" dirty="0" smtClean="0"/>
              <a:t>On possède un terrain délimité par une barrière (en noir). On veut poser dessus un drone téléguidé (qui ne peut que se translater, il ne peut pas tourner). Est-ce possible ? Si oui, où peut-on le poser ?</a:t>
            </a:r>
            <a:endParaRPr lang="fr-FR" dirty="0"/>
          </a:p>
        </p:txBody>
      </p:sp>
      <p:sp>
        <p:nvSpPr>
          <p:cNvPr id="2" name="Text Placeholder 1"/>
          <p:cNvSpPr>
            <a:spLocks noGrp="1"/>
          </p:cNvSpPr>
          <p:nvPr>
            <p:ph type="body" sz="quarter" idx="14"/>
          </p:nvPr>
        </p:nvSpPr>
        <p:spPr>
          <a:xfrm>
            <a:off x="4644009" y="2708920"/>
            <a:ext cx="4464497" cy="1584176"/>
          </a:xfrm>
        </p:spPr>
        <p:txBody>
          <a:bodyPr/>
          <a:lstStyle/>
          <a:p>
            <a:r>
              <a:rPr lang="fr-FR" dirty="0"/>
              <a:t>Terrain = </a:t>
            </a:r>
            <a:r>
              <a:rPr lang="fr-FR" dirty="0" err="1"/>
              <a:t>imread</a:t>
            </a:r>
            <a:r>
              <a:rPr lang="fr-FR" dirty="0"/>
              <a:t>('trace.png');</a:t>
            </a:r>
          </a:p>
          <a:p>
            <a:r>
              <a:rPr lang="fr-FR" dirty="0" smtClean="0"/>
              <a:t>Dr </a:t>
            </a:r>
            <a:r>
              <a:rPr lang="fr-FR" dirty="0"/>
              <a:t>= </a:t>
            </a:r>
            <a:r>
              <a:rPr lang="fr-FR" dirty="0" err="1"/>
              <a:t>imread</a:t>
            </a:r>
            <a:r>
              <a:rPr lang="fr-FR" dirty="0"/>
              <a:t>('drone.png');</a:t>
            </a:r>
          </a:p>
          <a:p>
            <a:r>
              <a:rPr lang="fr-FR" dirty="0" smtClean="0"/>
              <a:t>Pos </a:t>
            </a:r>
            <a:r>
              <a:rPr lang="fr-FR" dirty="0"/>
              <a:t>= </a:t>
            </a:r>
            <a:r>
              <a:rPr lang="fr-FR" dirty="0" err="1"/>
              <a:t>imerode</a:t>
            </a:r>
            <a:r>
              <a:rPr lang="fr-FR" dirty="0"/>
              <a:t>(Terrain, </a:t>
            </a:r>
            <a:r>
              <a:rPr lang="fr-FR" dirty="0" err="1"/>
              <a:t>logical</a:t>
            </a:r>
            <a:r>
              <a:rPr lang="fr-FR" dirty="0"/>
              <a:t>(Dr</a:t>
            </a:r>
            <a:r>
              <a:rPr lang="fr-FR" dirty="0" smtClean="0"/>
              <a:t>));</a:t>
            </a:r>
          </a:p>
        </p:txBody>
      </p:sp>
      <p:pic>
        <p:nvPicPr>
          <p:cNvPr id="60421" name="Picture 5" descr="C:\Users\John\Enseignement\trunk\2012-2013\Master 2\Traitement Image\Cours Morpho\images\Results\003 - Exemple Erosion Drone\tr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41" y="3284987"/>
            <a:ext cx="2016224" cy="2161537"/>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C:\Users\John\Enseignement\trunk\2012-2013\Master 2\Traitement Image\Cours Morpho\images\Results\003 - Exemple Erosion Drone\dr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554" y="2855577"/>
            <a:ext cx="468725" cy="50673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C:\Users\John\Enseignement\trunk\2012-2013\Master 2\Traitement Image\Cours Morpho\images\Results\003 - Exemple Erosion Drone\posi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7059" y="4331191"/>
            <a:ext cx="2016224" cy="2161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57597" y="5517232"/>
            <a:ext cx="812979" cy="369332"/>
          </a:xfrm>
          <a:prstGeom prst="rect">
            <a:avLst/>
          </a:prstGeom>
          <a:noFill/>
        </p:spPr>
        <p:txBody>
          <a:bodyPr wrap="none" rtlCol="0">
            <a:spAutoFit/>
          </a:bodyPr>
          <a:lstStyle/>
          <a:p>
            <a:r>
              <a:rPr lang="fr-FR" i="1" dirty="0" smtClean="0"/>
              <a:t>Terrain</a:t>
            </a:r>
            <a:endParaRPr lang="fr-FR" i="1" dirty="0"/>
          </a:p>
        </p:txBody>
      </p:sp>
      <p:sp>
        <p:nvSpPr>
          <p:cNvPr id="7" name="TextBox 6"/>
          <p:cNvSpPr txBox="1"/>
          <p:nvPr/>
        </p:nvSpPr>
        <p:spPr>
          <a:xfrm>
            <a:off x="3816552" y="3330299"/>
            <a:ext cx="433132" cy="369332"/>
          </a:xfrm>
          <a:prstGeom prst="rect">
            <a:avLst/>
          </a:prstGeom>
          <a:noFill/>
        </p:spPr>
        <p:txBody>
          <a:bodyPr wrap="none" rtlCol="0">
            <a:spAutoFit/>
          </a:bodyPr>
          <a:lstStyle/>
          <a:p>
            <a:r>
              <a:rPr lang="fr-FR" i="1" dirty="0" smtClean="0"/>
              <a:t>Dr</a:t>
            </a:r>
            <a:endParaRPr lang="fr-FR" i="1" dirty="0"/>
          </a:p>
        </p:txBody>
      </p:sp>
      <p:sp>
        <p:nvSpPr>
          <p:cNvPr id="16" name="TextBox 15"/>
          <p:cNvSpPr txBox="1"/>
          <p:nvPr/>
        </p:nvSpPr>
        <p:spPr>
          <a:xfrm>
            <a:off x="5819837" y="6123393"/>
            <a:ext cx="2839239" cy="369332"/>
          </a:xfrm>
          <a:prstGeom prst="rect">
            <a:avLst/>
          </a:prstGeom>
          <a:noFill/>
        </p:spPr>
        <p:txBody>
          <a:bodyPr wrap="none" rtlCol="0">
            <a:spAutoFit/>
          </a:bodyPr>
          <a:lstStyle/>
          <a:p>
            <a:r>
              <a:rPr lang="fr-FR" i="1" dirty="0" smtClean="0"/>
              <a:t>_______________________</a:t>
            </a:r>
            <a:endParaRPr lang="fr-FR" i="1" dirty="0"/>
          </a:p>
        </p:txBody>
      </p:sp>
    </p:spTree>
    <p:extLst>
      <p:ext uri="{BB962C8B-B14F-4D97-AF65-F5344CB8AC3E}">
        <p14:creationId xmlns:p14="http://schemas.microsoft.com/office/powerpoint/2010/main" val="4052743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smtClean="0"/>
              <a:t>Cas pratiques : extraire les contours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56</a:t>
            </a:fld>
            <a:endParaRPr lang="fr-FR" dirty="0"/>
          </a:p>
        </p:txBody>
      </p:sp>
      <p:sp>
        <p:nvSpPr>
          <p:cNvPr id="12" name="Content Placeholder 11"/>
          <p:cNvSpPr>
            <a:spLocks noGrp="1"/>
          </p:cNvSpPr>
          <p:nvPr>
            <p:ph type="body" sz="quarter" idx="13"/>
          </p:nvPr>
        </p:nvSpPr>
        <p:spPr/>
        <p:txBody>
          <a:bodyPr/>
          <a:lstStyle/>
          <a:p>
            <a:r>
              <a:rPr lang="fr-FR" dirty="0" smtClean="0"/>
              <a:t>Comment faire pour récupérer les contours d’un objet (à partir de l’image ci-dessous, récupérer la barrière seule) ?</a:t>
            </a:r>
            <a:endParaRPr lang="fr-FR" dirty="0"/>
          </a:p>
        </p:txBody>
      </p:sp>
      <p:pic>
        <p:nvPicPr>
          <p:cNvPr id="62466" name="Picture 2" descr="C:\Users\John\Enseignement\trunk\2012-2013\Master 2\Traitement Image\Cours Morpho\images\Results\003 - Exemple Erosion Drone\tr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2636912"/>
            <a:ext cx="3168352" cy="339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78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fr-FR" dirty="0" smtClean="0"/>
              <a:t>Extraire les contours d’un objet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57</a:t>
            </a:fld>
            <a:endParaRPr lang="fr-FR" dirty="0"/>
          </a:p>
        </p:txBody>
      </p:sp>
      <p:sp>
        <p:nvSpPr>
          <p:cNvPr id="12" name="Content Placeholder 11"/>
          <p:cNvSpPr>
            <a:spLocks noGrp="1"/>
          </p:cNvSpPr>
          <p:nvPr>
            <p:ph type="body" sz="quarter" idx="13"/>
          </p:nvPr>
        </p:nvSpPr>
        <p:spPr/>
        <p:txBody>
          <a:bodyPr/>
          <a:lstStyle/>
          <a:p>
            <a:r>
              <a:rPr lang="fr-FR" dirty="0" smtClean="0"/>
              <a:t>Comment extraire les contours de A ?</a:t>
            </a:r>
            <a:endParaRPr lang="fr-FR" dirty="0"/>
          </a:p>
        </p:txBody>
      </p:sp>
      <p:graphicFrame>
        <p:nvGraphicFramePr>
          <p:cNvPr id="2" name="Object 1"/>
          <p:cNvGraphicFramePr>
            <a:graphicFrameLocks noChangeAspect="1"/>
          </p:cNvGraphicFramePr>
          <p:nvPr>
            <p:extLst>
              <p:ext uri="{D42A27DB-BD31-4B8C-83A1-F6EECF244321}">
                <p14:modId xmlns:p14="http://schemas.microsoft.com/office/powerpoint/2010/main" val="734436389"/>
              </p:ext>
            </p:extLst>
          </p:nvPr>
        </p:nvGraphicFramePr>
        <p:xfrm>
          <a:off x="827585" y="1988841"/>
          <a:ext cx="2304256" cy="2474470"/>
        </p:xfrm>
        <a:graphic>
          <a:graphicData uri="http://schemas.openxmlformats.org/presentationml/2006/ole">
            <mc:AlternateContent xmlns:mc="http://schemas.openxmlformats.org/markup-compatibility/2006">
              <mc:Choice xmlns:v="urn:schemas-microsoft-com:vml" Requires="v">
                <p:oleObj spid="_x0000_s17091" name="Worksheet" r:id="rId5" imgW="2581390" imgH="2771820" progId="Excel.Sheet.12">
                  <p:embed/>
                </p:oleObj>
              </mc:Choice>
              <mc:Fallback>
                <p:oleObj name="Worksheet" r:id="rId5" imgW="2581390" imgH="2771820" progId="Excel.Sheet.12">
                  <p:embed/>
                  <p:pic>
                    <p:nvPicPr>
                      <p:cNvPr id="0" name="Object 1"/>
                      <p:cNvPicPr>
                        <a:picLocks noChangeAspect="1" noChangeArrowheads="1"/>
                      </p:cNvPicPr>
                      <p:nvPr/>
                    </p:nvPicPr>
                    <p:blipFill>
                      <a:blip r:embed="rId6"/>
                      <a:srcRect/>
                      <a:stretch>
                        <a:fillRect/>
                      </a:stretch>
                    </p:blipFill>
                    <p:spPr bwMode="auto">
                      <a:xfrm>
                        <a:off x="827585" y="1988841"/>
                        <a:ext cx="2304256" cy="24744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04053628"/>
              </p:ext>
            </p:extLst>
          </p:nvPr>
        </p:nvGraphicFramePr>
        <p:xfrm>
          <a:off x="1403649" y="5085187"/>
          <a:ext cx="1041400" cy="1006475"/>
        </p:xfrm>
        <a:graphic>
          <a:graphicData uri="http://schemas.openxmlformats.org/presentationml/2006/ole">
            <mc:AlternateContent xmlns:mc="http://schemas.openxmlformats.org/markup-compatibility/2006">
              <mc:Choice xmlns:v="urn:schemas-microsoft-com:vml" Requires="v">
                <p:oleObj spid="_x0000_s17092" name="Worksheet" r:id="rId8" imgW="866857" imgH="838080" progId="Excel.Sheet.12">
                  <p:embed/>
                </p:oleObj>
              </mc:Choice>
              <mc:Fallback>
                <p:oleObj name="Worksheet" r:id="rId8" imgW="866857" imgH="838080" progId="Excel.Sheet.12">
                  <p:embed/>
                  <p:pic>
                    <p:nvPicPr>
                      <p:cNvPr id="0" name="Object 4"/>
                      <p:cNvPicPr>
                        <a:picLocks noChangeAspect="1" noChangeArrowheads="1"/>
                      </p:cNvPicPr>
                      <p:nvPr/>
                    </p:nvPicPr>
                    <p:blipFill>
                      <a:blip r:embed="rId9"/>
                      <a:srcRect/>
                      <a:stretch>
                        <a:fillRect/>
                      </a:stretch>
                    </p:blipFill>
                    <p:spPr bwMode="auto">
                      <a:xfrm>
                        <a:off x="1403649" y="5085187"/>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1801206" y="4437115"/>
            <a:ext cx="367408" cy="461665"/>
          </a:xfrm>
          <a:prstGeom prst="rect">
            <a:avLst/>
          </a:prstGeom>
        </p:spPr>
        <p:txBody>
          <a:bodyPr wrap="none">
            <a:spAutoFit/>
          </a:bodyPr>
          <a:lstStyle/>
          <a:p>
            <a:r>
              <a:rPr lang="fr-FR" sz="2400" i="1" dirty="0" smtClean="0"/>
              <a:t>A</a:t>
            </a:r>
            <a:endParaRPr lang="fr-FR" sz="2400" i="1" dirty="0"/>
          </a:p>
        </p:txBody>
      </p:sp>
      <p:sp>
        <p:nvSpPr>
          <p:cNvPr id="11" name="Rectangle 10"/>
          <p:cNvSpPr/>
          <p:nvPr/>
        </p:nvSpPr>
        <p:spPr>
          <a:xfrm>
            <a:off x="1763688" y="6093299"/>
            <a:ext cx="359394" cy="461665"/>
          </a:xfrm>
          <a:prstGeom prst="rect">
            <a:avLst/>
          </a:prstGeom>
        </p:spPr>
        <p:txBody>
          <a:bodyPr wrap="none">
            <a:spAutoFit/>
          </a:bodyPr>
          <a:lstStyle/>
          <a:p>
            <a:r>
              <a:rPr lang="fr-FR" sz="2400" i="1" dirty="0" smtClean="0"/>
              <a:t>E</a:t>
            </a:r>
            <a:endParaRPr lang="fr-FR" sz="2400" i="1" dirty="0"/>
          </a:p>
        </p:txBody>
      </p:sp>
      <p:graphicFrame>
        <p:nvGraphicFramePr>
          <p:cNvPr id="8" name="Object 7"/>
          <p:cNvGraphicFramePr>
            <a:graphicFrameLocks noChangeAspect="1"/>
          </p:cNvGraphicFramePr>
          <p:nvPr>
            <p:extLst>
              <p:ext uri="{D42A27DB-BD31-4B8C-83A1-F6EECF244321}">
                <p14:modId xmlns:p14="http://schemas.microsoft.com/office/powerpoint/2010/main" val="3910084746"/>
              </p:ext>
            </p:extLst>
          </p:nvPr>
        </p:nvGraphicFramePr>
        <p:xfrm>
          <a:off x="5940152" y="1052737"/>
          <a:ext cx="2305051" cy="2474912"/>
        </p:xfrm>
        <a:graphic>
          <a:graphicData uri="http://schemas.openxmlformats.org/presentationml/2006/ole">
            <mc:AlternateContent xmlns:mc="http://schemas.openxmlformats.org/markup-compatibility/2006">
              <mc:Choice xmlns:v="urn:schemas-microsoft-com:vml" Requires="v">
                <p:oleObj spid="_x0000_s17093" name="Worksheet" r:id="rId11" imgW="2581390" imgH="2771820" progId="Excel.Sheet.12">
                  <p:embed/>
                </p:oleObj>
              </mc:Choice>
              <mc:Fallback>
                <p:oleObj name="Worksheet" r:id="rId11" imgW="2581390" imgH="2771820" progId="Excel.Sheet.12">
                  <p:embed/>
                  <p:pic>
                    <p:nvPicPr>
                      <p:cNvPr id="0" name="Object 1"/>
                      <p:cNvPicPr>
                        <a:picLocks noChangeAspect="1" noChangeArrowheads="1"/>
                      </p:cNvPicPr>
                      <p:nvPr/>
                    </p:nvPicPr>
                    <p:blipFill>
                      <a:blip r:embed="rId12"/>
                      <a:srcRect/>
                      <a:stretch>
                        <a:fillRect/>
                      </a:stretch>
                    </p:blipFill>
                    <p:spPr bwMode="auto">
                      <a:xfrm>
                        <a:off x="5940152" y="1052737"/>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56577942"/>
              </p:ext>
            </p:extLst>
          </p:nvPr>
        </p:nvGraphicFramePr>
        <p:xfrm>
          <a:off x="5915465" y="3803050"/>
          <a:ext cx="2305051" cy="2474912"/>
        </p:xfrm>
        <a:graphic>
          <a:graphicData uri="http://schemas.openxmlformats.org/presentationml/2006/ole">
            <mc:AlternateContent xmlns:mc="http://schemas.openxmlformats.org/markup-compatibility/2006">
              <mc:Choice xmlns:v="urn:schemas-microsoft-com:vml" Requires="v">
                <p:oleObj spid="_x0000_s17094" name="Worksheet" r:id="rId14" imgW="2581390" imgH="2771820" progId="Excel.Sheet.12">
                  <p:embed/>
                </p:oleObj>
              </mc:Choice>
              <mc:Fallback>
                <p:oleObj name="Worksheet" r:id="rId14" imgW="2581390" imgH="2771820" progId="Excel.Sheet.12">
                  <p:embed/>
                  <p:pic>
                    <p:nvPicPr>
                      <p:cNvPr id="0" name=""/>
                      <p:cNvPicPr>
                        <a:picLocks noChangeAspect="1" noChangeArrowheads="1"/>
                      </p:cNvPicPr>
                      <p:nvPr/>
                    </p:nvPicPr>
                    <p:blipFill>
                      <a:blip r:embed="rId12"/>
                      <a:srcRect/>
                      <a:stretch>
                        <a:fillRect/>
                      </a:stretch>
                    </p:blipFill>
                    <p:spPr bwMode="auto">
                      <a:xfrm>
                        <a:off x="5915465" y="3803050"/>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2487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fr-FR" dirty="0" smtClean="0"/>
              <a:t>Extraire les contours d’un objet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58</a:t>
            </a:fld>
            <a:endParaRPr lang="fr-FR" dirty="0"/>
          </a:p>
        </p:txBody>
      </p:sp>
      <p:sp>
        <p:nvSpPr>
          <p:cNvPr id="12" name="Content Placeholder 11"/>
          <p:cNvSpPr>
            <a:spLocks noGrp="1"/>
          </p:cNvSpPr>
          <p:nvPr>
            <p:ph type="body" sz="quarter" idx="13"/>
          </p:nvPr>
        </p:nvSpPr>
        <p:spPr/>
        <p:txBody>
          <a:bodyPr/>
          <a:lstStyle/>
          <a:p>
            <a:r>
              <a:rPr lang="fr-FR" dirty="0" smtClean="0"/>
              <a:t>Comment extraire les contours de A ?</a:t>
            </a:r>
            <a:endParaRPr lang="fr-FR" dirty="0"/>
          </a:p>
        </p:txBody>
      </p:sp>
      <p:graphicFrame>
        <p:nvGraphicFramePr>
          <p:cNvPr id="2" name="Object 1"/>
          <p:cNvGraphicFramePr>
            <a:graphicFrameLocks noChangeAspect="1"/>
          </p:cNvGraphicFramePr>
          <p:nvPr>
            <p:extLst>
              <p:ext uri="{D42A27DB-BD31-4B8C-83A1-F6EECF244321}">
                <p14:modId xmlns:p14="http://schemas.microsoft.com/office/powerpoint/2010/main" val="3304938807"/>
              </p:ext>
            </p:extLst>
          </p:nvPr>
        </p:nvGraphicFramePr>
        <p:xfrm>
          <a:off x="827585" y="1988841"/>
          <a:ext cx="2304256" cy="2474470"/>
        </p:xfrm>
        <a:graphic>
          <a:graphicData uri="http://schemas.openxmlformats.org/presentationml/2006/ole">
            <mc:AlternateContent xmlns:mc="http://schemas.openxmlformats.org/markup-compatibility/2006">
              <mc:Choice xmlns:v="urn:schemas-microsoft-com:vml" Requires="v">
                <p:oleObj spid="_x0000_s18102" name="Worksheet" r:id="rId5" imgW="2581390" imgH="2771820" progId="Excel.Sheet.12">
                  <p:embed/>
                </p:oleObj>
              </mc:Choice>
              <mc:Fallback>
                <p:oleObj name="Worksheet" r:id="rId5" imgW="2581390" imgH="2771820" progId="Excel.Sheet.12">
                  <p:embed/>
                  <p:pic>
                    <p:nvPicPr>
                      <p:cNvPr id="0" name=""/>
                      <p:cNvPicPr>
                        <a:picLocks noChangeAspect="1" noChangeArrowheads="1"/>
                      </p:cNvPicPr>
                      <p:nvPr/>
                    </p:nvPicPr>
                    <p:blipFill>
                      <a:blip r:embed="rId6"/>
                      <a:srcRect/>
                      <a:stretch>
                        <a:fillRect/>
                      </a:stretch>
                    </p:blipFill>
                    <p:spPr bwMode="auto">
                      <a:xfrm>
                        <a:off x="827585" y="1988841"/>
                        <a:ext cx="2304256" cy="24744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76938690"/>
              </p:ext>
            </p:extLst>
          </p:nvPr>
        </p:nvGraphicFramePr>
        <p:xfrm>
          <a:off x="1403649" y="5085187"/>
          <a:ext cx="1041400" cy="1006475"/>
        </p:xfrm>
        <a:graphic>
          <a:graphicData uri="http://schemas.openxmlformats.org/presentationml/2006/ole">
            <mc:AlternateContent xmlns:mc="http://schemas.openxmlformats.org/markup-compatibility/2006">
              <mc:Choice xmlns:v="urn:schemas-microsoft-com:vml" Requires="v">
                <p:oleObj spid="_x0000_s18103" name="Worksheet" r:id="rId8" imgW="866857" imgH="838080" progId="Excel.Sheet.12">
                  <p:embed/>
                </p:oleObj>
              </mc:Choice>
              <mc:Fallback>
                <p:oleObj name="Worksheet" r:id="rId8" imgW="866857" imgH="838080" progId="Excel.Sheet.12">
                  <p:embed/>
                  <p:pic>
                    <p:nvPicPr>
                      <p:cNvPr id="0" name=""/>
                      <p:cNvPicPr>
                        <a:picLocks noChangeAspect="1" noChangeArrowheads="1"/>
                      </p:cNvPicPr>
                      <p:nvPr/>
                    </p:nvPicPr>
                    <p:blipFill>
                      <a:blip r:embed="rId9"/>
                      <a:srcRect/>
                      <a:stretch>
                        <a:fillRect/>
                      </a:stretch>
                    </p:blipFill>
                    <p:spPr bwMode="auto">
                      <a:xfrm>
                        <a:off x="1403649" y="5085187"/>
                        <a:ext cx="104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1801206" y="4437115"/>
            <a:ext cx="367408" cy="461665"/>
          </a:xfrm>
          <a:prstGeom prst="rect">
            <a:avLst/>
          </a:prstGeom>
        </p:spPr>
        <p:txBody>
          <a:bodyPr wrap="none">
            <a:spAutoFit/>
          </a:bodyPr>
          <a:lstStyle/>
          <a:p>
            <a:r>
              <a:rPr lang="fr-FR" sz="2400" i="1" dirty="0" smtClean="0"/>
              <a:t>A</a:t>
            </a:r>
            <a:endParaRPr lang="fr-FR" sz="2400" i="1" dirty="0"/>
          </a:p>
        </p:txBody>
      </p:sp>
      <p:sp>
        <p:nvSpPr>
          <p:cNvPr id="11" name="Rectangle 10"/>
          <p:cNvSpPr/>
          <p:nvPr/>
        </p:nvSpPr>
        <p:spPr>
          <a:xfrm>
            <a:off x="1763688" y="6093299"/>
            <a:ext cx="359394" cy="461665"/>
          </a:xfrm>
          <a:prstGeom prst="rect">
            <a:avLst/>
          </a:prstGeom>
        </p:spPr>
        <p:txBody>
          <a:bodyPr wrap="none">
            <a:spAutoFit/>
          </a:bodyPr>
          <a:lstStyle/>
          <a:p>
            <a:r>
              <a:rPr lang="fr-FR" sz="2400" i="1" dirty="0" smtClean="0"/>
              <a:t>E</a:t>
            </a:r>
            <a:endParaRPr lang="fr-FR" sz="2400" i="1" dirty="0"/>
          </a:p>
        </p:txBody>
      </p:sp>
      <p:graphicFrame>
        <p:nvGraphicFramePr>
          <p:cNvPr id="9" name="Object 8"/>
          <p:cNvGraphicFramePr>
            <a:graphicFrameLocks noChangeAspect="1"/>
          </p:cNvGraphicFramePr>
          <p:nvPr>
            <p:extLst>
              <p:ext uri="{D42A27DB-BD31-4B8C-83A1-F6EECF244321}">
                <p14:modId xmlns:p14="http://schemas.microsoft.com/office/powerpoint/2010/main" val="3454743348"/>
              </p:ext>
            </p:extLst>
          </p:nvPr>
        </p:nvGraphicFramePr>
        <p:xfrm>
          <a:off x="5940152" y="3952744"/>
          <a:ext cx="2305051" cy="2474912"/>
        </p:xfrm>
        <a:graphic>
          <a:graphicData uri="http://schemas.openxmlformats.org/presentationml/2006/ole">
            <mc:AlternateContent xmlns:mc="http://schemas.openxmlformats.org/markup-compatibility/2006">
              <mc:Choice xmlns:v="urn:schemas-microsoft-com:vml" Requires="v">
                <p:oleObj spid="_x0000_s18104" name="Worksheet" r:id="rId11" imgW="2581390" imgH="2771820" progId="Excel.Sheet.12">
                  <p:embed/>
                </p:oleObj>
              </mc:Choice>
              <mc:Fallback>
                <p:oleObj name="Worksheet" r:id="rId11" imgW="2581390" imgH="2771820" progId="Excel.Sheet.12">
                  <p:embed/>
                  <p:pic>
                    <p:nvPicPr>
                      <p:cNvPr id="0" name=""/>
                      <p:cNvPicPr>
                        <a:picLocks noChangeAspect="1" noChangeArrowheads="1"/>
                      </p:cNvPicPr>
                      <p:nvPr/>
                    </p:nvPicPr>
                    <p:blipFill>
                      <a:blip r:embed="rId12"/>
                      <a:srcRect/>
                      <a:stretch>
                        <a:fillRect/>
                      </a:stretch>
                    </p:blipFill>
                    <p:spPr bwMode="auto">
                      <a:xfrm>
                        <a:off x="5940152" y="3952744"/>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221901257"/>
              </p:ext>
            </p:extLst>
          </p:nvPr>
        </p:nvGraphicFramePr>
        <p:xfrm>
          <a:off x="5939357" y="1098105"/>
          <a:ext cx="2305051" cy="2474912"/>
        </p:xfrm>
        <a:graphic>
          <a:graphicData uri="http://schemas.openxmlformats.org/presentationml/2006/ole">
            <mc:AlternateContent xmlns:mc="http://schemas.openxmlformats.org/markup-compatibility/2006">
              <mc:Choice xmlns:v="urn:schemas-microsoft-com:vml" Requires="v">
                <p:oleObj spid="_x0000_s18105" name="Worksheet" r:id="rId14" imgW="2581390" imgH="2771820" progId="Excel.Sheet.12">
                  <p:embed/>
                </p:oleObj>
              </mc:Choice>
              <mc:Fallback>
                <p:oleObj name="Worksheet" r:id="rId14" imgW="2581390" imgH="2771820" progId="Excel.Sheet.12">
                  <p:embed/>
                  <p:pic>
                    <p:nvPicPr>
                      <p:cNvPr id="0" name=""/>
                      <p:cNvPicPr>
                        <a:picLocks noChangeAspect="1" noChangeArrowheads="1"/>
                      </p:cNvPicPr>
                      <p:nvPr/>
                    </p:nvPicPr>
                    <p:blipFill>
                      <a:blip r:embed="rId12"/>
                      <a:srcRect/>
                      <a:stretch>
                        <a:fillRect/>
                      </a:stretch>
                    </p:blipFill>
                    <p:spPr bwMode="auto">
                      <a:xfrm>
                        <a:off x="5939357" y="1098105"/>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205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fr-FR" dirty="0" smtClean="0"/>
              <a:t>Extraire les contours d’un objet binaire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59</a:t>
            </a:fld>
            <a:endParaRPr lang="fr-FR" dirty="0"/>
          </a:p>
        </p:txBody>
      </p:sp>
      <mc:AlternateContent xmlns:mc="http://schemas.openxmlformats.org/markup-compatibility/2006" xmlns:a14="http://schemas.microsoft.com/office/drawing/2010/main">
        <mc:Choice Requires="a14">
          <p:sp>
            <p:nvSpPr>
              <p:cNvPr id="12" name="Content Placeholder 11"/>
              <p:cNvSpPr>
                <a:spLocks noGrp="1"/>
              </p:cNvSpPr>
              <p:nvPr>
                <p:ph type="body" sz="quarter" idx="13"/>
              </p:nvPr>
            </p:nvSpPr>
            <p:spPr/>
            <p:txBody>
              <a:bodyPr/>
              <a:lstStyle/>
              <a:p>
                <a:r>
                  <a:rPr lang="fr-FR" dirty="0" smtClean="0"/>
                  <a:t>Soit une image A et un élément structurant E, on peut définir trois méthodes de gradient :</a:t>
                </a:r>
              </a:p>
              <a:p>
                <a:r>
                  <a:rPr lang="fr-FR" dirty="0" smtClean="0"/>
                  <a:t>		.Le gradient interne : _______________</a:t>
                </a:r>
              </a:p>
              <a:p>
                <a:r>
                  <a:rPr lang="fr-FR" dirty="0"/>
                  <a:t>	</a:t>
                </a:r>
                <a:endParaRPr lang="fr-FR" dirty="0" smtClean="0"/>
              </a:p>
              <a:p>
                <a:r>
                  <a:rPr lang="fr-FR" dirty="0"/>
                  <a:t>	</a:t>
                </a:r>
                <a:r>
                  <a:rPr lang="fr-FR" dirty="0" smtClean="0"/>
                  <a:t>	.</a:t>
                </a:r>
                <a:r>
                  <a:rPr lang="fr-FR" dirty="0"/>
                  <a:t>Le gradient </a:t>
                </a:r>
                <a:r>
                  <a:rPr lang="fr-FR" dirty="0" smtClean="0"/>
                  <a:t>externe :________________</a:t>
                </a:r>
              </a:p>
              <a:p>
                <a:endParaRPr lang="fr-FR" dirty="0"/>
              </a:p>
              <a:p>
                <a:r>
                  <a:rPr lang="fr-FR" dirty="0" smtClean="0"/>
                  <a:t>		.</a:t>
                </a:r>
                <a:r>
                  <a:rPr lang="fr-FR" dirty="0"/>
                  <a:t>Le gradient </a:t>
                </a:r>
                <a:r>
                  <a:rPr lang="fr-FR" dirty="0" smtClean="0"/>
                  <a:t>morphologique :__________________</a:t>
                </a:r>
                <a:endParaRPr lang="fr-FR" b="0" dirty="0" smtClean="0"/>
              </a:p>
              <a:p>
                <a:endParaRPr lang="fr-FR" dirty="0" smtClean="0"/>
              </a:p>
              <a:p>
                <a:pPr algn="l"/>
                <a:r>
                  <a:rPr lang="fr-FR" dirty="0" smtClean="0"/>
                  <a:t>En général, on choisit </a:t>
                </a:r>
                <a14:m>
                  <m:oMath xmlns:m="http://schemas.openxmlformats.org/officeDocument/2006/math">
                    <m:sSub>
                      <m:sSubPr>
                        <m:ctrlPr>
                          <a:rPr lang="fr-FR" b="1" i="1" smtClean="0">
                            <a:solidFill>
                              <a:schemeClr val="tx1"/>
                            </a:solidFill>
                            <a:latin typeface="Cambria Math"/>
                          </a:rPr>
                        </m:ctrlPr>
                      </m:sSubPr>
                      <m:e>
                        <m:r>
                          <a:rPr lang="el-GR" b="1" i="1">
                            <a:solidFill>
                              <a:schemeClr val="tx1"/>
                            </a:solidFill>
                            <a:latin typeface="Cambria Math"/>
                            <a:ea typeface="Cambria Math"/>
                          </a:rPr>
                          <m:t>𝜞</m:t>
                        </m:r>
                      </m:e>
                      <m:sub>
                        <m:r>
                          <a:rPr lang="fr-FR" b="1" i="1">
                            <a:solidFill>
                              <a:schemeClr val="tx1"/>
                            </a:solidFill>
                            <a:latin typeface="Cambria Math"/>
                          </a:rPr>
                          <m:t>𝟒</m:t>
                        </m:r>
                      </m:sub>
                    </m:sSub>
                  </m:oMath>
                </a14:m>
                <a:r>
                  <a:rPr lang="fr-FR" b="1" dirty="0" smtClean="0">
                    <a:solidFill>
                      <a:schemeClr val="tx1"/>
                    </a:solidFill>
                  </a:rPr>
                  <a:t> ou </a:t>
                </a:r>
                <a14:m>
                  <m:oMath xmlns:m="http://schemas.openxmlformats.org/officeDocument/2006/math">
                    <m:sSub>
                      <m:sSubPr>
                        <m:ctrlPr>
                          <a:rPr lang="fr-FR" b="1" i="1">
                            <a:solidFill>
                              <a:schemeClr val="tx1"/>
                            </a:solidFill>
                            <a:latin typeface="Cambria Math"/>
                          </a:rPr>
                        </m:ctrlPr>
                      </m:sSubPr>
                      <m:e>
                        <m:r>
                          <a:rPr lang="el-GR" b="1" i="1">
                            <a:solidFill>
                              <a:schemeClr val="tx1"/>
                            </a:solidFill>
                            <a:latin typeface="Cambria Math"/>
                            <a:ea typeface="Cambria Math"/>
                          </a:rPr>
                          <m:t>𝜞</m:t>
                        </m:r>
                      </m:e>
                      <m:sub>
                        <m:r>
                          <a:rPr lang="fr-FR" b="1" i="1" smtClean="0">
                            <a:solidFill>
                              <a:schemeClr val="tx1"/>
                            </a:solidFill>
                            <a:latin typeface="Cambria Math"/>
                          </a:rPr>
                          <m:t>𝟖</m:t>
                        </m:r>
                      </m:sub>
                    </m:sSub>
                  </m:oMath>
                </a14:m>
                <a:r>
                  <a:rPr lang="fr-FR" b="1" dirty="0" smtClean="0">
                    <a:solidFill>
                      <a:schemeClr val="tx1"/>
                    </a:solidFill>
                  </a:rPr>
                  <a:t> </a:t>
                </a:r>
                <a:r>
                  <a:rPr lang="fr-FR" dirty="0" smtClean="0"/>
                  <a:t>pour extraire les contours d’une image 2d, et </a:t>
                </a:r>
                <a14:m>
                  <m:oMath xmlns:m="http://schemas.openxmlformats.org/officeDocument/2006/math">
                    <m:sSub>
                      <m:sSubPr>
                        <m:ctrlPr>
                          <a:rPr lang="fr-FR" b="1" i="1" smtClean="0">
                            <a:solidFill>
                              <a:schemeClr val="tx1"/>
                            </a:solidFill>
                            <a:latin typeface="Cambria Math"/>
                          </a:rPr>
                        </m:ctrlPr>
                      </m:sSubPr>
                      <m:e>
                        <m:r>
                          <a:rPr lang="el-GR" b="1" i="1">
                            <a:solidFill>
                              <a:schemeClr val="tx1"/>
                            </a:solidFill>
                            <a:latin typeface="Cambria Math"/>
                            <a:ea typeface="Cambria Math"/>
                          </a:rPr>
                          <m:t>𝜞</m:t>
                        </m:r>
                      </m:e>
                      <m:sub>
                        <m:r>
                          <a:rPr lang="fr-FR" b="1" i="1" smtClean="0">
                            <a:solidFill>
                              <a:schemeClr val="tx1"/>
                            </a:solidFill>
                            <a:latin typeface="Cambria Math"/>
                            <a:ea typeface="Cambria Math"/>
                          </a:rPr>
                          <m:t>𝟔</m:t>
                        </m:r>
                      </m:sub>
                    </m:sSub>
                    <m:r>
                      <a:rPr lang="fr-FR" b="1" i="1" smtClean="0">
                        <a:solidFill>
                          <a:schemeClr val="tx1"/>
                        </a:solidFill>
                        <a:latin typeface="Cambria Math"/>
                      </a:rPr>
                      <m:t>,</m:t>
                    </m:r>
                    <m:sSub>
                      <m:sSubPr>
                        <m:ctrlPr>
                          <a:rPr lang="fr-FR" b="1" i="1">
                            <a:solidFill>
                              <a:schemeClr val="tx1"/>
                            </a:solidFill>
                            <a:latin typeface="Cambria Math"/>
                          </a:rPr>
                        </m:ctrlPr>
                      </m:sSubPr>
                      <m:e>
                        <m:r>
                          <a:rPr lang="el-GR" b="1" i="1">
                            <a:solidFill>
                              <a:schemeClr val="tx1"/>
                            </a:solidFill>
                            <a:latin typeface="Cambria Math"/>
                            <a:ea typeface="Cambria Math"/>
                          </a:rPr>
                          <m:t>𝜞</m:t>
                        </m:r>
                      </m:e>
                      <m:sub>
                        <m:r>
                          <a:rPr lang="fr-FR" b="1" i="1" smtClean="0">
                            <a:solidFill>
                              <a:schemeClr val="tx1"/>
                            </a:solidFill>
                            <a:latin typeface="Cambria Math"/>
                            <a:ea typeface="Cambria Math"/>
                          </a:rPr>
                          <m:t>𝟏𝟖</m:t>
                        </m:r>
                      </m:sub>
                    </m:sSub>
                  </m:oMath>
                </a14:m>
                <a:r>
                  <a:rPr lang="fr-FR" b="1" dirty="0" smtClean="0">
                    <a:solidFill>
                      <a:schemeClr val="tx1"/>
                    </a:solidFill>
                  </a:rPr>
                  <a:t> ou </a:t>
                </a:r>
                <a14:m>
                  <m:oMath xmlns:m="http://schemas.openxmlformats.org/officeDocument/2006/math">
                    <m:sSub>
                      <m:sSubPr>
                        <m:ctrlPr>
                          <a:rPr lang="fr-FR" b="1" i="1">
                            <a:solidFill>
                              <a:schemeClr val="tx1"/>
                            </a:solidFill>
                            <a:latin typeface="Cambria Math"/>
                          </a:rPr>
                        </m:ctrlPr>
                      </m:sSubPr>
                      <m:e>
                        <m:r>
                          <a:rPr lang="el-GR" b="1" i="1">
                            <a:solidFill>
                              <a:schemeClr val="tx1"/>
                            </a:solidFill>
                            <a:latin typeface="Cambria Math"/>
                            <a:ea typeface="Cambria Math"/>
                          </a:rPr>
                          <m:t>𝜞</m:t>
                        </m:r>
                      </m:e>
                      <m:sub>
                        <m:r>
                          <a:rPr lang="fr-FR" b="1" i="1" smtClean="0">
                            <a:solidFill>
                              <a:schemeClr val="tx1"/>
                            </a:solidFill>
                            <a:latin typeface="Cambria Math"/>
                          </a:rPr>
                          <m:t>𝟐𝟔</m:t>
                        </m:r>
                      </m:sub>
                    </m:sSub>
                  </m:oMath>
                </a14:m>
                <a:r>
                  <a:rPr lang="fr-FR" dirty="0" smtClean="0"/>
                  <a:t> pour une image 3d.</a:t>
                </a:r>
                <a:endParaRPr lang="fr-FR" dirty="0"/>
              </a:p>
              <a:p>
                <a:endParaRPr lang="fr-FR" dirty="0"/>
              </a:p>
              <a:p>
                <a:endParaRPr lang="fr-FR" dirty="0"/>
              </a:p>
            </p:txBody>
          </p:sp>
        </mc:Choice>
        <mc:Fallback xmlns="">
          <p:sp>
            <p:nvSpPr>
              <p:cNvPr id="12" name="Content Placeholder 11"/>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27971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Introduction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a:t>
            </a:fld>
            <a:endParaRPr lang="fr-FR" dirty="0"/>
          </a:p>
        </p:txBody>
      </p:sp>
      <p:sp>
        <p:nvSpPr>
          <p:cNvPr id="9" name="Text Placeholder 8"/>
          <p:cNvSpPr>
            <a:spLocks noGrp="1"/>
          </p:cNvSpPr>
          <p:nvPr>
            <p:ph type="body" sz="quarter" idx="13"/>
          </p:nvPr>
        </p:nvSpPr>
        <p:spPr/>
        <p:txBody>
          <a:bodyPr/>
          <a:lstStyle/>
          <a:p>
            <a:r>
              <a:rPr lang="fr-FR" dirty="0" smtClean="0"/>
              <a:t>L’apprentissage automatique</a:t>
            </a:r>
          </a:p>
          <a:p>
            <a:pPr lvl="1"/>
            <a:r>
              <a:rPr lang="fr-FR" dirty="0" smtClean="0"/>
              <a:t>A partir d’une banque d’exemple, l’ordinateur apprend à classer différents éléments.</a:t>
            </a:r>
          </a:p>
          <a:p>
            <a:pPr lvl="1"/>
            <a:endParaRPr lang="fr-FR" dirty="0"/>
          </a:p>
          <a:p>
            <a:r>
              <a:rPr lang="fr-FR" dirty="0" smtClean="0"/>
              <a:t>Ex : Reconnaissance de visages</a:t>
            </a:r>
            <a:endParaRPr lang="fr-FR" dirty="0"/>
          </a:p>
        </p:txBody>
      </p:sp>
      <p:grpSp>
        <p:nvGrpSpPr>
          <p:cNvPr id="10" name="Group 9"/>
          <p:cNvGrpSpPr/>
          <p:nvPr/>
        </p:nvGrpSpPr>
        <p:grpSpPr>
          <a:xfrm>
            <a:off x="1325927" y="3703177"/>
            <a:ext cx="1342336" cy="881631"/>
            <a:chOff x="395536" y="3773597"/>
            <a:chExt cx="1963959" cy="1289906"/>
          </a:xfrm>
        </p:grpSpPr>
        <p:pic>
          <p:nvPicPr>
            <p:cNvPr id="43010" name="Picture 2" descr="http://www.uni-regensburg.de/Fakultaeten/phil_Fak_II/Psychologie/Psy_II/beautycheck/english/durchschnittsgesichter/m(01-32)_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789040"/>
              <a:ext cx="628531" cy="785664"/>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wwwcdn.dailymakeover.com/wp-content/uploads/2010/08/Hayden%20Panettiere%20Face%20Shape%20Hairstyle-cropped-proto-custom_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293096"/>
              <a:ext cx="648072" cy="729081"/>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http://www.ifp.illinois.edu/~hu3/FaceReconstruction/Images/Man-OriginalFrontalFace.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3773597"/>
              <a:ext cx="772345" cy="772345"/>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http://www.marieclaire.com/cm/marieclaire/images/Hn/Salma-Hayek-face-wi-new-l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365104"/>
              <a:ext cx="523799" cy="698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348725" y="4989424"/>
            <a:ext cx="1656184" cy="815840"/>
            <a:chOff x="2915816" y="5181439"/>
            <a:chExt cx="2232248" cy="1099611"/>
          </a:xfrm>
        </p:grpSpPr>
        <p:pic>
          <p:nvPicPr>
            <p:cNvPr id="43018" name="Picture 10" descr="http://idata.over-blog.com/0/42/78/58/films/voitu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5655197"/>
              <a:ext cx="750007" cy="498005"/>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http://www.sport-decouverte.com/bapteme-avion/produit/12782/maxi/Bapteme-avion-Perigueux-Dordogne-Aquitaine-2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9" y="5200747"/>
              <a:ext cx="648071" cy="648071"/>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http://infoplatanes.e-monsite.com/medias/images/rateau.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5655197"/>
              <a:ext cx="648072" cy="625853"/>
            </a:xfrm>
            <a:prstGeom prst="rect">
              <a:avLst/>
            </a:prstGeom>
            <a:noFill/>
            <a:extLst>
              <a:ext uri="{909E8E84-426E-40DD-AFC4-6F175D3DCCD1}">
                <a14:hiddenFill xmlns:a14="http://schemas.microsoft.com/office/drawing/2010/main">
                  <a:solidFill>
                    <a:srgbClr val="FFFFFF"/>
                  </a:solidFill>
                </a14:hiddenFill>
              </a:ext>
            </a:extLst>
          </p:spPr>
        </p:pic>
        <p:pic>
          <p:nvPicPr>
            <p:cNvPr id="43024" name="Picture 16" descr="Maxime du 10 au 30 juin: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9992" y="5181439"/>
              <a:ext cx="648072" cy="63727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Straight Connector 13"/>
          <p:cNvCxnSpPr/>
          <p:nvPr/>
        </p:nvCxnSpPr>
        <p:spPr>
          <a:xfrm>
            <a:off x="4716016" y="3501008"/>
            <a:ext cx="0" cy="2808312"/>
          </a:xfrm>
          <a:prstGeom prst="line">
            <a:avLst/>
          </a:prstGeom>
          <a:ln w="508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79913" y="4365107"/>
            <a:ext cx="1872208" cy="102355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smtClean="0"/>
              <a:t>Système d’apprentissage</a:t>
            </a:r>
            <a:endParaRPr lang="fr-FR" dirty="0"/>
          </a:p>
        </p:txBody>
      </p:sp>
      <p:sp>
        <p:nvSpPr>
          <p:cNvPr id="15" name="TextBox 14"/>
          <p:cNvSpPr txBox="1"/>
          <p:nvPr/>
        </p:nvSpPr>
        <p:spPr>
          <a:xfrm>
            <a:off x="2702495" y="6093296"/>
            <a:ext cx="1705916" cy="369332"/>
          </a:xfrm>
          <a:prstGeom prst="rect">
            <a:avLst/>
          </a:prstGeom>
          <a:noFill/>
        </p:spPr>
        <p:txBody>
          <a:bodyPr wrap="none" rtlCol="0">
            <a:spAutoFit/>
          </a:bodyPr>
          <a:lstStyle/>
          <a:p>
            <a:r>
              <a:rPr lang="fr-FR" b="1" cap="small" dirty="0" smtClean="0">
                <a:solidFill>
                  <a:schemeClr val="tx1">
                    <a:lumMod val="65000"/>
                    <a:lumOff val="35000"/>
                  </a:schemeClr>
                </a:solidFill>
              </a:rPr>
              <a:t>entrainement</a:t>
            </a:r>
            <a:endParaRPr lang="fr-FR" b="1" cap="small" dirty="0">
              <a:solidFill>
                <a:schemeClr val="tx1">
                  <a:lumMod val="65000"/>
                  <a:lumOff val="35000"/>
                </a:schemeClr>
              </a:solidFill>
            </a:endParaRPr>
          </a:p>
        </p:txBody>
      </p:sp>
      <p:sp>
        <p:nvSpPr>
          <p:cNvPr id="16" name="TextBox 15"/>
          <p:cNvSpPr txBox="1"/>
          <p:nvPr/>
        </p:nvSpPr>
        <p:spPr>
          <a:xfrm>
            <a:off x="35498" y="3804787"/>
            <a:ext cx="1146415" cy="646331"/>
          </a:xfrm>
          <a:prstGeom prst="rect">
            <a:avLst/>
          </a:prstGeom>
          <a:noFill/>
        </p:spPr>
        <p:txBody>
          <a:bodyPr wrap="square" rtlCol="0">
            <a:spAutoFit/>
          </a:bodyPr>
          <a:lstStyle/>
          <a:p>
            <a:pPr algn="ctr"/>
            <a:r>
              <a:rPr lang="fr-FR" dirty="0" smtClean="0"/>
              <a:t>Banque de visages</a:t>
            </a:r>
            <a:endParaRPr lang="fr-FR" dirty="0"/>
          </a:p>
        </p:txBody>
      </p:sp>
      <p:sp>
        <p:nvSpPr>
          <p:cNvPr id="25" name="TextBox 24"/>
          <p:cNvSpPr txBox="1"/>
          <p:nvPr/>
        </p:nvSpPr>
        <p:spPr>
          <a:xfrm>
            <a:off x="35497" y="5158936"/>
            <a:ext cx="1290431" cy="646331"/>
          </a:xfrm>
          <a:prstGeom prst="rect">
            <a:avLst/>
          </a:prstGeom>
          <a:noFill/>
        </p:spPr>
        <p:txBody>
          <a:bodyPr wrap="square" rtlCol="0">
            <a:spAutoFit/>
          </a:bodyPr>
          <a:lstStyle/>
          <a:p>
            <a:pPr algn="ctr"/>
            <a:r>
              <a:rPr lang="fr-FR" dirty="0" smtClean="0"/>
              <a:t>Banque de non visages</a:t>
            </a:r>
            <a:endParaRPr lang="fr-FR" dirty="0"/>
          </a:p>
        </p:txBody>
      </p:sp>
      <p:cxnSp>
        <p:nvCxnSpPr>
          <p:cNvPr id="18" name="Straight Arrow Connector 17"/>
          <p:cNvCxnSpPr/>
          <p:nvPr/>
        </p:nvCxnSpPr>
        <p:spPr>
          <a:xfrm>
            <a:off x="2843808" y="4307403"/>
            <a:ext cx="864096" cy="417742"/>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03848" y="4989428"/>
            <a:ext cx="504056" cy="268119"/>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09609" y="6093296"/>
            <a:ext cx="1895071" cy="369332"/>
          </a:xfrm>
          <a:prstGeom prst="rect">
            <a:avLst/>
          </a:prstGeom>
          <a:noFill/>
        </p:spPr>
        <p:txBody>
          <a:bodyPr wrap="none" rtlCol="0">
            <a:spAutoFit/>
          </a:bodyPr>
          <a:lstStyle/>
          <a:p>
            <a:r>
              <a:rPr lang="fr-FR" b="1" cap="small" dirty="0" smtClean="0">
                <a:solidFill>
                  <a:schemeClr val="tx1">
                    <a:lumMod val="65000"/>
                    <a:lumOff val="35000"/>
                  </a:schemeClr>
                </a:solidFill>
              </a:rPr>
              <a:t>reconnaissance</a:t>
            </a:r>
            <a:endParaRPr lang="fr-FR" b="1" cap="small" dirty="0">
              <a:solidFill>
                <a:schemeClr val="tx1">
                  <a:lumMod val="65000"/>
                  <a:lumOff val="35000"/>
                </a:schemeClr>
              </a:solidFill>
            </a:endParaRPr>
          </a:p>
        </p:txBody>
      </p:sp>
      <p:pic>
        <p:nvPicPr>
          <p:cNvPr id="43026" name="Picture 18" descr="http://musingsofastylista.files.wordpress.com/2012/04/oval-face-shape-hairstyl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6258" y="2923332"/>
            <a:ext cx="905581" cy="1037569"/>
          </a:xfrm>
          <a:prstGeom prst="rect">
            <a:avLst/>
          </a:prstGeom>
          <a:noFill/>
          <a:extLst>
            <a:ext uri="{909E8E84-426E-40DD-AFC4-6F175D3DCCD1}">
              <a14:hiddenFill xmlns:a14="http://schemas.microsoft.com/office/drawing/2010/main">
                <a:solidFill>
                  <a:srgbClr val="FFFFFF"/>
                </a:solidFill>
              </a14:hiddenFill>
            </a:ext>
          </a:extLst>
        </p:spPr>
      </p:pic>
      <p:sp>
        <p:nvSpPr>
          <p:cNvPr id="23" name="Arc 22"/>
          <p:cNvSpPr/>
          <p:nvPr/>
        </p:nvSpPr>
        <p:spPr>
          <a:xfrm rot="17142018">
            <a:off x="5273254" y="3574833"/>
            <a:ext cx="2125887" cy="1721188"/>
          </a:xfrm>
          <a:prstGeom prst="arc">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rc 35"/>
          <p:cNvSpPr/>
          <p:nvPr/>
        </p:nvSpPr>
        <p:spPr>
          <a:xfrm rot="6834066">
            <a:off x="5171923" y="2852138"/>
            <a:ext cx="2125887" cy="1721188"/>
          </a:xfrm>
          <a:prstGeom prst="arc">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TextBox 25"/>
          <p:cNvSpPr txBox="1"/>
          <p:nvPr/>
        </p:nvSpPr>
        <p:spPr>
          <a:xfrm>
            <a:off x="7835679" y="3591566"/>
            <a:ext cx="705642" cy="369332"/>
          </a:xfrm>
          <a:prstGeom prst="rect">
            <a:avLst/>
          </a:prstGeom>
          <a:noFill/>
        </p:spPr>
        <p:txBody>
          <a:bodyPr wrap="none" rtlCol="0">
            <a:spAutoFit/>
          </a:bodyPr>
          <a:lstStyle/>
          <a:p>
            <a:r>
              <a:rPr lang="fr-FR" dirty="0" smtClean="0"/>
              <a:t>visage</a:t>
            </a:r>
            <a:endParaRPr lang="fr-FR" dirty="0"/>
          </a:p>
        </p:txBody>
      </p:sp>
      <p:pic>
        <p:nvPicPr>
          <p:cNvPr id="43028" name="Picture 20" descr="http://2.bp.blogspot.com/-h8Tma-I81Xk/UJoYQfaRXSI/AAAAAAAAALg/cEcOA-2wGCA/s1600/bateau.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60721" y="5500054"/>
            <a:ext cx="1088403" cy="815313"/>
          </a:xfrm>
          <a:prstGeom prst="rect">
            <a:avLst/>
          </a:prstGeom>
          <a:noFill/>
          <a:extLst>
            <a:ext uri="{909E8E84-426E-40DD-AFC4-6F175D3DCCD1}">
              <a14:hiddenFill xmlns:a14="http://schemas.microsoft.com/office/drawing/2010/main">
                <a:solidFill>
                  <a:srgbClr val="FFFFFF"/>
                </a:solidFill>
              </a14:hiddenFill>
            </a:ext>
          </a:extLst>
        </p:spPr>
      </p:pic>
      <p:sp>
        <p:nvSpPr>
          <p:cNvPr id="39" name="Arc 38"/>
          <p:cNvSpPr/>
          <p:nvPr/>
        </p:nvSpPr>
        <p:spPr>
          <a:xfrm rot="20313132">
            <a:off x="5052830" y="4944671"/>
            <a:ext cx="2125887" cy="1721188"/>
          </a:xfrm>
          <a:prstGeom prst="arc">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rot="9816931">
            <a:off x="5510201" y="4323243"/>
            <a:ext cx="2125887" cy="1721188"/>
          </a:xfrm>
          <a:prstGeom prst="arc">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TextBox 40"/>
          <p:cNvSpPr txBox="1"/>
          <p:nvPr/>
        </p:nvSpPr>
        <p:spPr>
          <a:xfrm>
            <a:off x="7835681" y="5092906"/>
            <a:ext cx="1048685" cy="369332"/>
          </a:xfrm>
          <a:prstGeom prst="rect">
            <a:avLst/>
          </a:prstGeom>
          <a:noFill/>
        </p:spPr>
        <p:txBody>
          <a:bodyPr wrap="none" rtlCol="0">
            <a:spAutoFit/>
          </a:bodyPr>
          <a:lstStyle/>
          <a:p>
            <a:r>
              <a:rPr lang="fr-FR" dirty="0" smtClean="0"/>
              <a:t>pas visage</a:t>
            </a:r>
            <a:endParaRPr lang="fr-FR" dirty="0"/>
          </a:p>
        </p:txBody>
      </p:sp>
    </p:spTree>
    <p:extLst>
      <p:ext uri="{BB962C8B-B14F-4D97-AF65-F5344CB8AC3E}">
        <p14:creationId xmlns:p14="http://schemas.microsoft.com/office/powerpoint/2010/main" val="951510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smtClean="0"/>
              <a:t>Cas pratiques : extraire les contours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60</a:t>
            </a:fld>
            <a:endParaRPr lang="fr-FR" dirty="0"/>
          </a:p>
        </p:txBody>
      </p:sp>
      <p:pic>
        <p:nvPicPr>
          <p:cNvPr id="62466" name="Picture 2" descr="C:\Users\John\Enseignement\trunk\2012-2013\Master 2\Traitement Image\Cours Morpho\images\Results\003 - Exemple Erosion Drone\tr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43" y="1556793"/>
            <a:ext cx="2093679" cy="22445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9389" y="3863295"/>
            <a:ext cx="272832" cy="400110"/>
          </a:xfrm>
          <a:prstGeom prst="rect">
            <a:avLst/>
          </a:prstGeom>
          <a:noFill/>
        </p:spPr>
        <p:txBody>
          <a:bodyPr wrap="none" rtlCol="0">
            <a:spAutoFit/>
          </a:bodyPr>
          <a:lstStyle/>
          <a:p>
            <a:r>
              <a:rPr lang="fr-FR" sz="2000" i="1" dirty="0"/>
              <a:t>I</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958" y="1589451"/>
            <a:ext cx="2093679" cy="22445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3" y="1589451"/>
            <a:ext cx="2093679" cy="224457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1760" y="4509120"/>
            <a:ext cx="2093679" cy="2244574"/>
          </a:xfrm>
          <a:prstGeom prst="rect">
            <a:avLst/>
          </a:prstGeom>
        </p:spPr>
      </p:pic>
    </p:spTree>
    <p:extLst>
      <p:ext uri="{BB962C8B-B14F-4D97-AF65-F5344CB8AC3E}">
        <p14:creationId xmlns:p14="http://schemas.microsoft.com/office/powerpoint/2010/main" val="20748344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Transformations avancées</a:t>
            </a:r>
            <a:endParaRPr lang="fr-FR" dirty="0"/>
          </a:p>
        </p:txBody>
      </p:sp>
      <p:sp>
        <p:nvSpPr>
          <p:cNvPr id="9" name="Text Placeholder 8"/>
          <p:cNvSpPr>
            <a:spLocks noGrp="1"/>
          </p:cNvSpPr>
          <p:nvPr>
            <p:ph type="body" sz="quarter" idx="14"/>
          </p:nvPr>
        </p:nvSpPr>
        <p:spPr/>
        <p:txBody>
          <a:bodyPr/>
          <a:lstStyle/>
          <a:p>
            <a:r>
              <a:rPr lang="fr-FR" dirty="0" smtClean="0"/>
              <a:t>4</a:t>
            </a:r>
            <a:endParaRPr lang="fr-FR" dirty="0"/>
          </a:p>
        </p:txBody>
      </p:sp>
    </p:spTree>
    <p:extLst>
      <p:ext uri="{BB962C8B-B14F-4D97-AF65-F5344CB8AC3E}">
        <p14:creationId xmlns:p14="http://schemas.microsoft.com/office/powerpoint/2010/main" val="3764094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L’ouverture morphologique</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40566868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63</a:t>
            </a:fld>
            <a:endParaRPr lang="fr-FR" dirty="0"/>
          </a:p>
        </p:txBody>
      </p:sp>
      <p:sp>
        <p:nvSpPr>
          <p:cNvPr id="9" name="Text Placeholder 8"/>
          <p:cNvSpPr>
            <a:spLocks noGrp="1"/>
          </p:cNvSpPr>
          <p:nvPr>
            <p:ph type="body" sz="quarter" idx="13"/>
          </p:nvPr>
        </p:nvSpPr>
        <p:spPr/>
        <p:txBody>
          <a:bodyPr/>
          <a:lstStyle/>
          <a:p>
            <a:r>
              <a:rPr lang="fr-FR" u="sng" dirty="0" smtClean="0"/>
              <a:t>Soit le problème suivant :</a:t>
            </a:r>
            <a:r>
              <a:rPr lang="fr-FR" dirty="0" smtClean="0"/>
              <a:t> Comment se débarrasser du bruit qui peut être présent sur une image (ici, on voudrait simplement conserver le mot bonjour) ?</a:t>
            </a:r>
            <a:endParaRPr lang="fr-FR" dirty="0"/>
          </a:p>
        </p:txBody>
      </p:sp>
      <p:pic>
        <p:nvPicPr>
          <p:cNvPr id="63490" name="Picture 2" descr="C:\Users\John\Enseignement\trunk\2012-2013\Master 2\Traitement Image\Cours Morpho\images\Results\005 - OuvertureBruit\bru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3" y="3573016"/>
            <a:ext cx="5472608"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919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64</a:t>
            </a:fld>
            <a:endParaRPr lang="fr-FR" dirty="0"/>
          </a:p>
        </p:txBody>
      </p:sp>
      <p:sp>
        <p:nvSpPr>
          <p:cNvPr id="9" name="Text Placeholder 8"/>
          <p:cNvSpPr>
            <a:spLocks noGrp="1"/>
          </p:cNvSpPr>
          <p:nvPr>
            <p:ph type="body" sz="quarter" idx="13"/>
          </p:nvPr>
        </p:nvSpPr>
        <p:spPr/>
        <p:txBody>
          <a:bodyPr/>
          <a:lstStyle/>
          <a:p>
            <a:r>
              <a:rPr lang="fr-FR" dirty="0" smtClean="0"/>
              <a:t>L’ouverture morphologique consiste à effectuer une érosion, puis une dilatation d’une image à l’aide du même élément structurant.</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3284984"/>
                <a:ext cx="8064896" cy="1728192"/>
              </a:xfrm>
            </p:spPr>
            <p:txBody>
              <a:bodyPr>
                <a:noAutofit/>
              </a:bodyPr>
              <a:lstStyle/>
              <a:p>
                <a:r>
                  <a:rPr lang="fr-FR" sz="2800" dirty="0" smtClean="0"/>
                  <a:t>Soit </a:t>
                </a:r>
                <a14:m>
                  <m:oMath xmlns:m="http://schemas.openxmlformats.org/officeDocument/2006/math">
                    <m:r>
                      <a:rPr lang="fr-FR" sz="2800" b="0" i="1" smtClean="0">
                        <a:latin typeface="Cambria Math"/>
                      </a:rPr>
                      <m:t>𝐼</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r>
                      <a:rPr lang="fr-FR" sz="2800" b="0" i="1" smtClean="0">
                        <a:latin typeface="Cambria Math"/>
                      </a:rPr>
                      <m:t> </m:t>
                    </m:r>
                    <m:r>
                      <a:rPr lang="fr-FR" sz="2800" b="0" i="1" smtClean="0">
                        <a:latin typeface="Cambria Math"/>
                      </a:rPr>
                      <m:t>𝑒𝑡</m:t>
                    </m:r>
                    <m:r>
                      <a:rPr lang="fr-FR" sz="2800" b="0" i="1" smtClean="0">
                        <a:latin typeface="Cambria Math"/>
                      </a:rPr>
                      <m:t> </m:t>
                    </m:r>
                    <m:r>
                      <a:rPr lang="fr-FR" sz="2800" b="0" i="1" smtClean="0">
                        <a:latin typeface="Cambria Math"/>
                      </a:rPr>
                      <m:t>𝐸</m:t>
                    </m:r>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on définit </a:t>
                </a:r>
                <a:r>
                  <a:rPr lang="fr-FR" sz="2800" b="1" dirty="0" smtClean="0">
                    <a:solidFill>
                      <a:schemeClr val="tx1"/>
                    </a:solidFill>
                  </a:rPr>
                  <a:t>l’ouverture</a:t>
                </a:r>
                <a:r>
                  <a:rPr lang="fr-FR" sz="2800" dirty="0" smtClean="0">
                    <a:solidFill>
                      <a:schemeClr val="tx1"/>
                    </a:solidFill>
                  </a:rPr>
                  <a:t> </a:t>
                </a:r>
                <a:r>
                  <a:rPr lang="fr-FR" sz="2800" dirty="0" smtClean="0"/>
                  <a:t>de I par E comme</a:t>
                </a:r>
              </a:p>
              <a:p>
                <a:pPr algn="ctr"/>
                <a14:m>
                  <m:oMathPara xmlns:m="http://schemas.openxmlformats.org/officeDocument/2006/math">
                    <m:oMathParaPr>
                      <m:jc m:val="centerGroup"/>
                    </m:oMathParaPr>
                    <m:oMath xmlns:m="http://schemas.openxmlformats.org/officeDocument/2006/math">
                      <m:r>
                        <a:rPr lang="fr-FR" sz="2800" b="0" i="1" smtClean="0">
                          <a:latin typeface="Cambria Math"/>
                        </a:rPr>
                        <m:t>𝐼</m:t>
                      </m:r>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m:t>
                      </m:r>
                      <m:d>
                        <m:dPr>
                          <m:ctrlPr>
                            <a:rPr lang="fr-FR" sz="2800" b="0" i="1" smtClean="0">
                              <a:latin typeface="Cambria Math"/>
                              <a:ea typeface="Cambria Math"/>
                            </a:rPr>
                          </m:ctrlPr>
                        </m:dPr>
                        <m:e>
                          <m:r>
                            <a:rPr lang="fr-FR" sz="2800" b="0" i="1" smtClean="0">
                              <a:latin typeface="Cambria Math"/>
                              <a:ea typeface="Cambria Math"/>
                            </a:rPr>
                            <m:t>𝐼</m:t>
                          </m:r>
                          <m:r>
                            <a:rPr lang="fr-FR" sz="2800" b="0" i="1" smtClean="0">
                              <a:latin typeface="Cambria Math"/>
                              <a:ea typeface="Cambria Math"/>
                            </a:rPr>
                            <m:t>⊖</m:t>
                          </m:r>
                          <m:r>
                            <a:rPr lang="fr-FR" sz="2800" b="0" i="1" smtClean="0">
                              <a:latin typeface="Cambria Math"/>
                              <a:ea typeface="Cambria Math"/>
                            </a:rPr>
                            <m:t>𝐸</m:t>
                          </m:r>
                        </m:e>
                      </m:d>
                      <m:r>
                        <a:rPr lang="fr-FR" sz="2800" b="0" i="1" smtClean="0">
                          <a:latin typeface="Cambria Math"/>
                          <a:ea typeface="Cambria Math"/>
                        </a:rPr>
                        <m:t>⊕</m:t>
                      </m:r>
                      <m:r>
                        <a:rPr lang="fr-FR" sz="2800" b="0" i="1" smtClean="0">
                          <a:latin typeface="Cambria Math"/>
                          <a:ea typeface="Cambria Math"/>
                        </a:rPr>
                        <m:t>𝐸</m:t>
                      </m:r>
                    </m:oMath>
                  </m:oMathPara>
                </a14:m>
                <a:endParaRPr lang="fr-FR" sz="2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3284984"/>
                <a:ext cx="8064896" cy="1728192"/>
              </a:xfrm>
              <a:blipFill rotWithShape="1">
                <a:blip r:embed="rId2"/>
                <a:stretch>
                  <a:fillRect l="-1355" r="-1355"/>
                </a:stretch>
              </a:blipFill>
            </p:spPr>
            <p:txBody>
              <a:bodyPr/>
              <a:lstStyle/>
              <a:p>
                <a:r>
                  <a:rPr lang="fr-FR">
                    <a:noFill/>
                  </a:rPr>
                  <a:t> </a:t>
                </a:r>
              </a:p>
            </p:txBody>
          </p:sp>
        </mc:Fallback>
      </mc:AlternateContent>
    </p:spTree>
    <p:extLst>
      <p:ext uri="{BB962C8B-B14F-4D97-AF65-F5344CB8AC3E}">
        <p14:creationId xmlns:p14="http://schemas.microsoft.com/office/powerpoint/2010/main" val="26733880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4185847069"/>
              </p:ext>
            </p:extLst>
          </p:nvPr>
        </p:nvGraphicFramePr>
        <p:xfrm>
          <a:off x="6318120" y="2135465"/>
          <a:ext cx="2305051" cy="2474913"/>
        </p:xfrm>
        <a:graphic>
          <a:graphicData uri="http://schemas.openxmlformats.org/presentationml/2006/ole">
            <mc:AlternateContent xmlns:mc="http://schemas.openxmlformats.org/markup-compatibility/2006">
              <mc:Choice xmlns:v="urn:schemas-microsoft-com:vml" Requires="v">
                <p:oleObj spid="_x0000_s19430" name="Worksheet" r:id="rId5" imgW="2581390" imgH="2771820" progId="Excel.Sheet.12">
                  <p:embed/>
                </p:oleObj>
              </mc:Choice>
              <mc:Fallback>
                <p:oleObj name="Worksheet" r:id="rId5" imgW="2581390" imgH="2771820" progId="Excel.Sheet.12">
                  <p:embed/>
                  <p:pic>
                    <p:nvPicPr>
                      <p:cNvPr id="0" name="Object 13"/>
                      <p:cNvPicPr>
                        <a:picLocks noChangeAspect="1" noChangeArrowheads="1"/>
                      </p:cNvPicPr>
                      <p:nvPr/>
                    </p:nvPicPr>
                    <p:blipFill>
                      <a:blip r:embed="rId6"/>
                      <a:srcRect/>
                      <a:stretch>
                        <a:fillRect/>
                      </a:stretch>
                    </p:blipFill>
                    <p:spPr bwMode="auto">
                      <a:xfrm>
                        <a:off x="6318120" y="213546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163815218"/>
              </p:ext>
            </p:extLst>
          </p:nvPr>
        </p:nvGraphicFramePr>
        <p:xfrm>
          <a:off x="3275856" y="2132858"/>
          <a:ext cx="2305051" cy="2474913"/>
        </p:xfrm>
        <a:graphic>
          <a:graphicData uri="http://schemas.openxmlformats.org/presentationml/2006/ole">
            <mc:AlternateContent xmlns:mc="http://schemas.openxmlformats.org/markup-compatibility/2006">
              <mc:Choice xmlns:v="urn:schemas-microsoft-com:vml" Requires="v">
                <p:oleObj spid="_x0000_s19431" name="Worksheet" r:id="rId8" imgW="2581390" imgH="2771820" progId="Excel.Sheet.12">
                  <p:embed/>
                </p:oleObj>
              </mc:Choice>
              <mc:Fallback>
                <p:oleObj name="Worksheet" r:id="rId8" imgW="2581390" imgH="2771820" progId="Excel.Sheet.12">
                  <p:embed/>
                  <p:pic>
                    <p:nvPicPr>
                      <p:cNvPr id="0" name="Object 12"/>
                      <p:cNvPicPr>
                        <a:picLocks noChangeAspect="1" noChangeArrowheads="1"/>
                      </p:cNvPicPr>
                      <p:nvPr/>
                    </p:nvPicPr>
                    <p:blipFill>
                      <a:blip r:embed="rId6"/>
                      <a:srcRect/>
                      <a:stretch>
                        <a:fillRect/>
                      </a:stretch>
                    </p:blipFill>
                    <p:spPr bwMode="auto">
                      <a:xfrm>
                        <a:off x="3275856"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65</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u="sng" dirty="0" smtClean="0"/>
                  <a:t>Exemple :</a:t>
                </a:r>
                <a:r>
                  <a:rPr lang="fr-FR" dirty="0" smtClean="0"/>
                  <a:t> calculer le résultat de </a:t>
                </a:r>
                <a14:m>
                  <m:oMath xmlns:m="http://schemas.openxmlformats.org/officeDocument/2006/math">
                    <m:r>
                      <a:rPr lang="fr-FR" b="0" i="1" smtClean="0">
                        <a:latin typeface="Cambria Math"/>
                      </a:rPr>
                      <m:t>𝐼</m:t>
                    </m:r>
                    <m:r>
                      <a:rPr lang="fr-FR" b="0" i="1" smtClean="0">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8</m:t>
                        </m:r>
                      </m:sub>
                    </m:sSub>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9"/>
                <a:stretch>
                  <a:fillRect l="-1040"/>
                </a:stretch>
              </a:blipFill>
            </p:spPr>
            <p:txBody>
              <a:bodyPr/>
              <a:lstStyle/>
              <a:p>
                <a:r>
                  <a:rPr lang="fr-F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4166124294"/>
              </p:ext>
            </p:extLst>
          </p:nvPr>
        </p:nvGraphicFramePr>
        <p:xfrm>
          <a:off x="228963" y="2137330"/>
          <a:ext cx="2305051" cy="2474912"/>
        </p:xfrm>
        <a:graphic>
          <a:graphicData uri="http://schemas.openxmlformats.org/presentationml/2006/ole">
            <mc:AlternateContent xmlns:mc="http://schemas.openxmlformats.org/markup-compatibility/2006">
              <mc:Choice xmlns:v="urn:schemas-microsoft-com:vml" Requires="v">
                <p:oleObj spid="_x0000_s19432" name="Worksheet" r:id="rId11" imgW="2581390" imgH="2771820" progId="Excel.Sheet.12">
                  <p:embed/>
                </p:oleObj>
              </mc:Choice>
              <mc:Fallback>
                <p:oleObj name="Worksheet" r:id="rId11" imgW="2581390" imgH="2771820" progId="Excel.Sheet.12">
                  <p:embed/>
                  <p:pic>
                    <p:nvPicPr>
                      <p:cNvPr id="0" name="Object 1"/>
                      <p:cNvPicPr>
                        <a:picLocks noChangeAspect="1" noChangeArrowheads="1"/>
                      </p:cNvPicPr>
                      <p:nvPr/>
                    </p:nvPicPr>
                    <p:blipFill>
                      <a:blip r:embed="rId12"/>
                      <a:srcRect/>
                      <a:stretch>
                        <a:fillRect/>
                      </a:stretch>
                    </p:blipFill>
                    <p:spPr bwMode="auto">
                      <a:xfrm>
                        <a:off x="228963" y="2137330"/>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84906701"/>
              </p:ext>
            </p:extLst>
          </p:nvPr>
        </p:nvGraphicFramePr>
        <p:xfrm>
          <a:off x="967023" y="5301208"/>
          <a:ext cx="745067" cy="720080"/>
        </p:xfrm>
        <a:graphic>
          <a:graphicData uri="http://schemas.openxmlformats.org/presentationml/2006/ole">
            <mc:AlternateContent xmlns:mc="http://schemas.openxmlformats.org/markup-compatibility/2006">
              <mc:Choice xmlns:v="urn:schemas-microsoft-com:vml" Requires="v">
                <p:oleObj spid="_x0000_s19433" name="Worksheet" r:id="rId14" imgW="866857" imgH="838080" progId="Excel.Sheet.12">
                  <p:embed/>
                </p:oleObj>
              </mc:Choice>
              <mc:Fallback>
                <p:oleObj name="Worksheet" r:id="rId14" imgW="866857" imgH="838080" progId="Excel.Sheet.12">
                  <p:embed/>
                  <p:pic>
                    <p:nvPicPr>
                      <p:cNvPr id="0" name="Object 9"/>
                      <p:cNvPicPr>
                        <a:picLocks noChangeAspect="1" noChangeArrowheads="1"/>
                      </p:cNvPicPr>
                      <p:nvPr/>
                    </p:nvPicPr>
                    <p:blipFill>
                      <a:blip r:embed="rId15"/>
                      <a:srcRect/>
                      <a:stretch>
                        <a:fillRect/>
                      </a:stretch>
                    </p:blipFill>
                    <p:spPr bwMode="auto">
                      <a:xfrm>
                        <a:off x="967023" y="5301208"/>
                        <a:ext cx="745067" cy="72008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4071378" y="4643844"/>
                <a:ext cx="95308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0" name="Rectangle 9"/>
              <p:cNvSpPr>
                <a:spLocks noRot="1" noChangeAspect="1" noMove="1" noResize="1" noEditPoints="1" noAdjustHandles="1" noChangeArrowheads="1" noChangeShapeType="1" noTextEdit="1"/>
              </p:cNvSpPr>
              <p:nvPr/>
            </p:nvSpPr>
            <p:spPr>
              <a:xfrm>
                <a:off x="4071376" y="4643844"/>
                <a:ext cx="953081" cy="400110"/>
              </a:xfrm>
              <a:prstGeom prst="rect">
                <a:avLst/>
              </a:prstGeom>
              <a:blipFill rotWithShape="1">
                <a:blip r:embed="rId16"/>
                <a:stretch>
                  <a:fillRect b="-61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15617" y="6021288"/>
                <a:ext cx="4782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1" name="Rectangle 10"/>
              <p:cNvSpPr>
                <a:spLocks noRot="1" noChangeAspect="1" noMove="1" noResize="1" noEditPoints="1" noAdjustHandles="1" noChangeArrowheads="1" noChangeShapeType="1" noTextEdit="1"/>
              </p:cNvSpPr>
              <p:nvPr/>
            </p:nvSpPr>
            <p:spPr>
              <a:xfrm>
                <a:off x="1115616" y="6021288"/>
                <a:ext cx="478271" cy="400110"/>
              </a:xfrm>
              <a:prstGeom prst="rect">
                <a:avLst/>
              </a:prstGeom>
              <a:blipFill rotWithShape="1">
                <a:blip r:embed="rId17"/>
                <a:stretch>
                  <a:fillRect/>
                </a:stretch>
              </a:blipFill>
            </p:spPr>
            <p:txBody>
              <a:bodyPr/>
              <a:lstStyle/>
              <a:p>
                <a:r>
                  <a:rPr lang="fr-FR">
                    <a:noFill/>
                  </a:rPr>
                  <a:t> </a:t>
                </a:r>
              </a:p>
            </p:txBody>
          </p:sp>
        </mc:Fallback>
      </mc:AlternateContent>
      <p:sp>
        <p:nvSpPr>
          <p:cNvPr id="12" name="TextBox 11"/>
          <p:cNvSpPr txBox="1"/>
          <p:nvPr/>
        </p:nvSpPr>
        <p:spPr>
          <a:xfrm>
            <a:off x="1249881" y="4643844"/>
            <a:ext cx="272832" cy="400110"/>
          </a:xfrm>
          <a:prstGeom prst="rect">
            <a:avLst/>
          </a:prstGeom>
          <a:noFill/>
        </p:spPr>
        <p:txBody>
          <a:bodyPr wrap="none" rtlCol="0">
            <a:spAutoFit/>
          </a:bodyPr>
          <a:lstStyle/>
          <a:p>
            <a:r>
              <a:rPr lang="fr-FR" sz="2000" i="1" dirty="0" smtClean="0"/>
              <a:t>I</a:t>
            </a:r>
            <a:endParaRPr lang="fr-FR" sz="2000" i="1" dirty="0"/>
          </a:p>
        </p:txBody>
      </p:sp>
      <p:graphicFrame>
        <p:nvGraphicFramePr>
          <p:cNvPr id="13" name="Object 12"/>
          <p:cNvGraphicFramePr>
            <a:graphicFrameLocks noChangeAspect="1"/>
          </p:cNvGraphicFramePr>
          <p:nvPr>
            <p:extLst>
              <p:ext uri="{D42A27DB-BD31-4B8C-83A1-F6EECF244321}">
                <p14:modId xmlns:p14="http://schemas.microsoft.com/office/powerpoint/2010/main" val="822224562"/>
              </p:ext>
            </p:extLst>
          </p:nvPr>
        </p:nvGraphicFramePr>
        <p:xfrm>
          <a:off x="3275856" y="2132858"/>
          <a:ext cx="2305051" cy="2474913"/>
        </p:xfrm>
        <a:graphic>
          <a:graphicData uri="http://schemas.openxmlformats.org/presentationml/2006/ole">
            <mc:AlternateContent xmlns:mc="http://schemas.openxmlformats.org/markup-compatibility/2006">
              <mc:Choice xmlns:v="urn:schemas-microsoft-com:vml" Requires="v">
                <p:oleObj spid="_x0000_s19434" name="Worksheet" r:id="rId19" imgW="2581390" imgH="2771820" progId="Excel.Sheet.12">
                  <p:embed/>
                </p:oleObj>
              </mc:Choice>
              <mc:Fallback>
                <p:oleObj name="Worksheet" r:id="rId19" imgW="2581390" imgH="2771820" progId="Excel.Sheet.12">
                  <p:embed/>
                  <p:pic>
                    <p:nvPicPr>
                      <p:cNvPr id="0" name="Object 5"/>
                      <p:cNvPicPr>
                        <a:picLocks noChangeAspect="1" noChangeArrowheads="1"/>
                      </p:cNvPicPr>
                      <p:nvPr/>
                    </p:nvPicPr>
                    <p:blipFill>
                      <a:blip r:embed="rId6"/>
                      <a:srcRect/>
                      <a:stretch>
                        <a:fillRect/>
                      </a:stretch>
                    </p:blipFill>
                    <p:spPr bwMode="auto">
                      <a:xfrm>
                        <a:off x="3275856"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05441452"/>
              </p:ext>
            </p:extLst>
          </p:nvPr>
        </p:nvGraphicFramePr>
        <p:xfrm>
          <a:off x="6318120" y="2140820"/>
          <a:ext cx="2305051" cy="2474913"/>
        </p:xfrm>
        <a:graphic>
          <a:graphicData uri="http://schemas.openxmlformats.org/presentationml/2006/ole">
            <mc:AlternateContent xmlns:mc="http://schemas.openxmlformats.org/markup-compatibility/2006">
              <mc:Choice xmlns:v="urn:schemas-microsoft-com:vml" Requires="v">
                <p:oleObj spid="_x0000_s19435" name="Worksheet" r:id="rId21" imgW="2581390" imgH="2771820" progId="Excel.Sheet.12">
                  <p:embed/>
                </p:oleObj>
              </mc:Choice>
              <mc:Fallback>
                <p:oleObj name="Worksheet" r:id="rId21" imgW="2581390" imgH="2771820" progId="Excel.Sheet.12">
                  <p:embed/>
                  <p:pic>
                    <p:nvPicPr>
                      <p:cNvPr id="0" name="Object 12"/>
                      <p:cNvPicPr>
                        <a:picLocks noChangeAspect="1" noChangeArrowheads="1"/>
                      </p:cNvPicPr>
                      <p:nvPr/>
                    </p:nvPicPr>
                    <p:blipFill>
                      <a:blip r:embed="rId6"/>
                      <a:srcRect/>
                      <a:stretch>
                        <a:fillRect/>
                      </a:stretch>
                    </p:blipFill>
                    <p:spPr bwMode="auto">
                      <a:xfrm>
                        <a:off x="6318120" y="2140820"/>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hidden="1"/>
          <p:cNvGraphicFramePr>
            <a:graphicFrameLocks noChangeAspect="1"/>
          </p:cNvGraphicFramePr>
          <p:nvPr>
            <p:extLst>
              <p:ext uri="{D42A27DB-BD31-4B8C-83A1-F6EECF244321}">
                <p14:modId xmlns:p14="http://schemas.microsoft.com/office/powerpoint/2010/main" val="1610328053"/>
              </p:ext>
            </p:extLst>
          </p:nvPr>
        </p:nvGraphicFramePr>
        <p:xfrm>
          <a:off x="6318120" y="2132858"/>
          <a:ext cx="2305051" cy="2474913"/>
        </p:xfrm>
        <a:graphic>
          <a:graphicData uri="http://schemas.openxmlformats.org/presentationml/2006/ole">
            <mc:AlternateContent xmlns:mc="http://schemas.openxmlformats.org/markup-compatibility/2006">
              <mc:Choice xmlns:v="urn:schemas-microsoft-com:vml" Requires="v">
                <p:oleObj spid="_x0000_s19436" name="Worksheet" r:id="rId23" imgW="2581390" imgH="2771820" progId="Excel.Sheet.12">
                  <p:embed/>
                </p:oleObj>
              </mc:Choice>
              <mc:Fallback>
                <p:oleObj name="Worksheet" r:id="rId23" imgW="2581390" imgH="2771820" progId="Excel.Sheet.12">
                  <p:embed/>
                  <p:pic>
                    <p:nvPicPr>
                      <p:cNvPr id="0" name="Object 13"/>
                      <p:cNvPicPr>
                        <a:picLocks noChangeAspect="1" noChangeArrowheads="1"/>
                      </p:cNvPicPr>
                      <p:nvPr/>
                    </p:nvPicPr>
                    <p:blipFill>
                      <a:blip r:embed="rId24"/>
                      <a:srcRect/>
                      <a:stretch>
                        <a:fillRect/>
                      </a:stretch>
                    </p:blipFill>
                    <p:spPr bwMode="auto">
                      <a:xfrm>
                        <a:off x="6318120"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Rectangle 17"/>
              <p:cNvSpPr/>
              <p:nvPr/>
            </p:nvSpPr>
            <p:spPr>
              <a:xfrm>
                <a:off x="6264836" y="4643844"/>
                <a:ext cx="26623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r>
                        <a:rPr lang="fr-FR" sz="2000" b="0" i="1" dirty="0" smtClean="0">
                          <a:latin typeface="Cambria Math"/>
                        </a:rPr>
                        <m:t>=</m:t>
                      </m:r>
                      <m:d>
                        <m:dPr>
                          <m:ctrlPr>
                            <a:rPr lang="fr-FR" sz="2000" b="0" i="1" dirty="0" smtClean="0">
                              <a:latin typeface="Cambria Math"/>
                            </a:rPr>
                          </m:ctrlPr>
                        </m:dPr>
                        <m:e>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e>
                      </m:d>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8" name="Rectangle 17"/>
              <p:cNvSpPr>
                <a:spLocks noRot="1" noChangeAspect="1" noMove="1" noResize="1" noEditPoints="1" noAdjustHandles="1" noChangeArrowheads="1" noChangeShapeType="1" noTextEdit="1"/>
              </p:cNvSpPr>
              <p:nvPr/>
            </p:nvSpPr>
            <p:spPr>
              <a:xfrm>
                <a:off x="6264835" y="4643844"/>
                <a:ext cx="2662396" cy="400110"/>
              </a:xfrm>
              <a:prstGeom prst="rect">
                <a:avLst/>
              </a:prstGeom>
              <a:blipFill rotWithShape="1">
                <a:blip r:embed="rId25"/>
                <a:stretch>
                  <a:fillRect b="-6154"/>
                </a:stretch>
              </a:blipFill>
            </p:spPr>
            <p:txBody>
              <a:bodyPr/>
              <a:lstStyle/>
              <a:p>
                <a:r>
                  <a:rPr lang="fr-FR">
                    <a:noFill/>
                  </a:rPr>
                  <a:t> </a:t>
                </a:r>
              </a:p>
            </p:txBody>
          </p:sp>
        </mc:Fallback>
      </mc:AlternateContent>
      <p:sp>
        <p:nvSpPr>
          <p:cNvPr id="19" name="TextBox 18"/>
          <p:cNvSpPr txBox="1"/>
          <p:nvPr/>
        </p:nvSpPr>
        <p:spPr>
          <a:xfrm>
            <a:off x="2483769" y="5590984"/>
            <a:ext cx="6552728" cy="830997"/>
          </a:xfrm>
          <a:prstGeom prst="rect">
            <a:avLst/>
          </a:prstGeom>
          <a:noFill/>
        </p:spPr>
        <p:txBody>
          <a:bodyPr wrap="square" rtlCol="0">
            <a:spAutoFit/>
          </a:bodyPr>
          <a:lstStyle/>
          <a:p>
            <a:r>
              <a:rPr lang="fr-FR" sz="2400" dirty="0" smtClean="0"/>
              <a:t>L’ouverture permet de supprimer de l’objet les branches où l’élément structurant ne passe pas.</a:t>
            </a:r>
            <a:endParaRPr lang="fr-FR" sz="2400" dirty="0"/>
          </a:p>
        </p:txBody>
      </p:sp>
    </p:spTree>
    <p:extLst>
      <p:ext uri="{BB962C8B-B14F-4D97-AF65-F5344CB8AC3E}">
        <p14:creationId xmlns:p14="http://schemas.microsoft.com/office/powerpoint/2010/main" val="4195667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66</a:t>
            </a:fld>
            <a:endParaRPr lang="fr-FR" dirty="0"/>
          </a:p>
        </p:txBody>
      </p:sp>
      <p:sp>
        <p:nvSpPr>
          <p:cNvPr id="9" name="Text Placeholder 8"/>
          <p:cNvSpPr>
            <a:spLocks noGrp="1"/>
          </p:cNvSpPr>
          <p:nvPr>
            <p:ph type="body" sz="quarter" idx="13"/>
          </p:nvPr>
        </p:nvSpPr>
        <p:spPr/>
        <p:txBody>
          <a:bodyPr/>
          <a:lstStyle/>
          <a:p>
            <a:r>
              <a:rPr lang="fr-FR" dirty="0" smtClean="0"/>
              <a:t>On peut voir l’ouverture morphologique comme une peinture de l’objet </a:t>
            </a:r>
            <a:r>
              <a:rPr lang="fr-FR" i="1" dirty="0" smtClean="0"/>
              <a:t>I</a:t>
            </a:r>
            <a:r>
              <a:rPr lang="fr-FR" dirty="0" smtClean="0"/>
              <a:t> avec un pinceau de la forme de </a:t>
            </a:r>
            <a:r>
              <a:rPr lang="fr-FR" i="1" dirty="0" smtClean="0"/>
              <a:t>E</a:t>
            </a:r>
            <a:r>
              <a:rPr lang="fr-FR" dirty="0" smtClean="0"/>
              <a:t> :____________________________</a:t>
            </a:r>
          </a:p>
          <a:p>
            <a:r>
              <a:rPr lang="fr-FR" dirty="0" smtClean="0"/>
              <a:t>________________________________________________________</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2924947"/>
            <a:ext cx="3462635" cy="3462635"/>
          </a:xfrm>
          <a:prstGeom prst="rect">
            <a:avLst/>
          </a:prstGeom>
        </p:spPr>
      </p:pic>
      <p:pic>
        <p:nvPicPr>
          <p:cNvPr id="10" name="Picture 9"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1" y="2924946"/>
            <a:ext cx="3462635" cy="34626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5823" y="3140971"/>
            <a:ext cx="600635" cy="593651"/>
          </a:xfrm>
          <a:prstGeom prst="rect">
            <a:avLst/>
          </a:prstGeom>
        </p:spPr>
      </p:pic>
      <p:pic>
        <p:nvPicPr>
          <p:cNvPr id="12" name="Picture 2" descr="C:\Users\John\Enseignement\trunk\2012-2013\Master 2\Traitement Image\Cours Morpho\images\Results\006 - OuverturePeinture\formepeinte.pn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Effect>
                      <a14:brightnessContrast bright="89000" contrast="18000"/>
                    </a14:imgEffect>
                  </a14:imgLayer>
                </a14:imgProps>
              </a:ext>
              <a:ext uri="{28A0092B-C50C-407E-A947-70E740481C1C}">
                <a14:useLocalDpi xmlns:a14="http://schemas.microsoft.com/office/drawing/2010/main" val="0"/>
              </a:ext>
            </a:extLst>
          </a:blip>
          <a:srcRect/>
          <a:stretch>
            <a:fillRect/>
          </a:stretch>
        </p:blipFill>
        <p:spPr bwMode="auto">
          <a:xfrm>
            <a:off x="4404750" y="2924947"/>
            <a:ext cx="3462635" cy="34626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5940151" y="6381331"/>
                <a:ext cx="865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r>
                        <a:rPr lang="fr-FR" sz="2400" b="0" i="1" smtClean="0">
                          <a:latin typeface="Cambria Math"/>
                        </a:rPr>
                        <m:t>∘</m:t>
                      </m:r>
                      <m:r>
                        <a:rPr lang="fr-FR" sz="2400" b="0" i="1" smtClean="0">
                          <a:latin typeface="Cambria Math"/>
                        </a:rPr>
                        <m:t>𝐸</m:t>
                      </m:r>
                    </m:oMath>
                  </m:oMathPara>
                </a14:m>
                <a:endParaRPr lang="fr-FR"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940152" y="6381328"/>
                <a:ext cx="865878" cy="461665"/>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885921" y="6381331"/>
                <a:ext cx="3883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oMath>
                  </m:oMathPara>
                </a14:m>
                <a:endParaRPr lang="fr-FR"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885921" y="6381328"/>
                <a:ext cx="388375" cy="461665"/>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78296" y="3734619"/>
                <a:ext cx="395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𝐸</m:t>
                      </m:r>
                    </m:oMath>
                  </m:oMathPara>
                </a14:m>
                <a:endParaRPr lang="fr-FR" dirty="0"/>
              </a:p>
            </p:txBody>
          </p:sp>
        </mc:Choice>
        <mc:Fallback xmlns="">
          <p:sp>
            <p:nvSpPr>
              <p:cNvPr id="15" name="TextBox 14"/>
              <p:cNvSpPr txBox="1">
                <a:spLocks noRot="1" noChangeAspect="1" noMove="1" noResize="1" noEditPoints="1" noAdjustHandles="1" noChangeArrowheads="1" noChangeShapeType="1" noTextEdit="1"/>
              </p:cNvSpPr>
              <p:nvPr/>
            </p:nvSpPr>
            <p:spPr>
              <a:xfrm>
                <a:off x="8178295" y="3734619"/>
                <a:ext cx="395685" cy="369332"/>
              </a:xfrm>
              <a:prstGeom prst="rect">
                <a:avLst/>
              </a:prstGeom>
              <a:blipFill rotWithShape="1">
                <a:blip r:embed="rId10"/>
                <a:stretch>
                  <a:fillRect/>
                </a:stretch>
              </a:blipFill>
            </p:spPr>
            <p:txBody>
              <a:bodyPr/>
              <a:lstStyle/>
              <a:p>
                <a:r>
                  <a:rPr lang="fr-FR">
                    <a:noFill/>
                  </a:rPr>
                  <a:t> </a:t>
                </a:r>
              </a:p>
            </p:txBody>
          </p:sp>
        </mc:Fallback>
      </mc:AlternateContent>
      <p:pic>
        <p:nvPicPr>
          <p:cNvPr id="16" name="Picture 15"/>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75820" y="3140971"/>
            <a:ext cx="600635" cy="593651"/>
          </a:xfrm>
          <a:prstGeom prst="rect">
            <a:avLst/>
          </a:prstGeom>
          <a:solidFill>
            <a:schemeClr val="tx1"/>
          </a:solidFill>
        </p:spPr>
      </p:pic>
    </p:spTree>
    <p:extLst>
      <p:ext uri="{BB962C8B-B14F-4D97-AF65-F5344CB8AC3E}">
        <p14:creationId xmlns:p14="http://schemas.microsoft.com/office/powerpoint/2010/main" val="3526069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67</a:t>
            </a:fld>
            <a:endParaRPr lang="fr-FR" dirty="0"/>
          </a:p>
        </p:txBody>
      </p:sp>
      <p:pic>
        <p:nvPicPr>
          <p:cNvPr id="63490" name="Picture 2" descr="C:\Users\John\Enseignement\trunk\2012-2013\Master 2\Traitement Image\Cours Morpho\images\Results\005 - OuvertureBruit\bru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34034"/>
            <a:ext cx="5392296" cy="1348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8" y="3299311"/>
            <a:ext cx="3809999" cy="461665"/>
          </a:xfrm>
          <a:prstGeom prst="rect">
            <a:avLst/>
          </a:prstGeom>
          <a:noFill/>
        </p:spPr>
        <p:txBody>
          <a:bodyPr wrap="square" rtlCol="0">
            <a:spAutoFit/>
          </a:bodyPr>
          <a:lstStyle/>
          <a:p>
            <a:pPr algn="ctr"/>
            <a:r>
              <a:rPr lang="fr-FR" sz="2400" i="1" dirty="0" smtClean="0"/>
              <a:t>I</a:t>
            </a:r>
            <a:endParaRPr lang="fr-FR" sz="2400" i="1"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7704" y="3950258"/>
            <a:ext cx="5392296" cy="1348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15818" y="5487618"/>
            <a:ext cx="3809999" cy="461665"/>
          </a:xfrm>
          <a:prstGeom prst="rect">
            <a:avLst/>
          </a:prstGeom>
          <a:noFill/>
        </p:spPr>
        <p:txBody>
          <a:bodyPr wrap="square" rtlCol="0">
            <a:spAutoFit/>
          </a:bodyPr>
          <a:lstStyle/>
          <a:p>
            <a:pPr algn="ctr"/>
            <a:r>
              <a:rPr lang="fr-FR" sz="2400" i="1" dirty="0" smtClean="0"/>
              <a:t>__________________</a:t>
            </a:r>
            <a:endParaRPr lang="fr-FR" sz="2400" i="1" dirty="0"/>
          </a:p>
        </p:txBody>
      </p:sp>
    </p:spTree>
    <p:extLst>
      <p:ext uri="{BB962C8B-B14F-4D97-AF65-F5344CB8AC3E}">
        <p14:creationId xmlns:p14="http://schemas.microsoft.com/office/powerpoint/2010/main" val="37793716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68</a:t>
            </a:fld>
            <a:endParaRPr lang="fr-FR" dirty="0"/>
          </a:p>
        </p:txBody>
      </p:sp>
      <p:sp>
        <p:nvSpPr>
          <p:cNvPr id="9" name="Text Placeholder 8"/>
          <p:cNvSpPr>
            <a:spLocks noGrp="1"/>
          </p:cNvSpPr>
          <p:nvPr>
            <p:ph type="body" sz="quarter" idx="13"/>
          </p:nvPr>
        </p:nvSpPr>
        <p:spPr/>
        <p:txBody>
          <a:bodyPr/>
          <a:lstStyle/>
          <a:p>
            <a:r>
              <a:rPr lang="fr-FR" dirty="0" smtClean="0"/>
              <a:t>On peut proposer une autre définition, équivalente à la première :</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421660"/>
                <a:ext cx="8064896" cy="2015455"/>
              </a:xfrm>
            </p:spPr>
            <p:txBody>
              <a:bodyPr>
                <a:noAutofit/>
              </a:bodyPr>
              <a:lstStyle/>
              <a:p>
                <a:r>
                  <a:rPr lang="fr-FR" sz="2800" dirty="0" smtClean="0"/>
                  <a:t>Soit </a:t>
                </a:r>
                <a14:m>
                  <m:oMath xmlns:m="http://schemas.openxmlformats.org/officeDocument/2006/math">
                    <m:r>
                      <a:rPr lang="fr-FR" sz="2800" i="1">
                        <a:latin typeface="Cambria Math"/>
                      </a:rPr>
                      <m:t>𝐼</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r>
                      <a:rPr lang="fr-FR" sz="2800" i="1">
                        <a:latin typeface="Cambria Math"/>
                      </a:rPr>
                      <m:t> </m:t>
                    </m:r>
                    <m:r>
                      <a:rPr lang="fr-FR" sz="2800" i="1">
                        <a:latin typeface="Cambria Math"/>
                      </a:rPr>
                      <m:t>𝑒𝑡</m:t>
                    </m:r>
                    <m:r>
                      <a:rPr lang="fr-FR" sz="2800" i="1">
                        <a:latin typeface="Cambria Math"/>
                      </a:rPr>
                      <m:t> </m:t>
                    </m:r>
                    <m:r>
                      <a:rPr lang="fr-FR" sz="2800" i="1">
                        <a:latin typeface="Cambria Math"/>
                      </a:rPr>
                      <m:t>𝐸</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oMath>
                </a14:m>
                <a:r>
                  <a:rPr lang="fr-FR" sz="2800" dirty="0"/>
                  <a:t>, </a:t>
                </a:r>
                <a:r>
                  <a:rPr lang="fr-FR" sz="2800" b="1" dirty="0">
                    <a:solidFill>
                      <a:schemeClr val="tx1"/>
                    </a:solidFill>
                  </a:rPr>
                  <a:t>l’ouverture</a:t>
                </a:r>
                <a:r>
                  <a:rPr lang="fr-FR" sz="2800" dirty="0">
                    <a:solidFill>
                      <a:srgbClr val="C00000"/>
                    </a:solidFill>
                  </a:rPr>
                  <a:t> </a:t>
                </a:r>
                <a:r>
                  <a:rPr lang="fr-FR" sz="2800" dirty="0"/>
                  <a:t>de </a:t>
                </a:r>
                <a:r>
                  <a:rPr lang="fr-FR" sz="2800" i="1" dirty="0"/>
                  <a:t>I</a:t>
                </a:r>
                <a:r>
                  <a:rPr lang="fr-FR" sz="2800" dirty="0"/>
                  <a:t> par </a:t>
                </a:r>
                <a:r>
                  <a:rPr lang="fr-FR" sz="2800" i="1" dirty="0"/>
                  <a:t>E </a:t>
                </a:r>
                <a:r>
                  <a:rPr lang="fr-FR" sz="2800" dirty="0"/>
                  <a:t>est</a:t>
                </a:r>
              </a:p>
              <a:p>
                <a:pPr algn="ctr"/>
                <a:endParaRPr lang="fr-FR" sz="28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fr-FR" sz="2800" b="0" i="1" smtClean="0">
                          <a:latin typeface="Cambria Math"/>
                        </a:rPr>
                        <m:t>𝐼</m:t>
                      </m:r>
                      <m:r>
                        <a:rPr lang="fr-FR" sz="2800" b="0" i="1" smtClean="0">
                          <a:latin typeface="Cambria Math"/>
                        </a:rPr>
                        <m:t>∘</m:t>
                      </m:r>
                      <m:r>
                        <a:rPr lang="fr-FR" sz="2800" b="0" i="1" smtClean="0">
                          <a:latin typeface="Cambria Math"/>
                        </a:rPr>
                        <m:t>𝐸</m:t>
                      </m:r>
                      <m:r>
                        <a:rPr lang="fr-FR" sz="2800" b="0" i="1" smtClean="0">
                          <a:latin typeface="Cambria Math"/>
                        </a:rPr>
                        <m:t>=</m:t>
                      </m:r>
                    </m:oMath>
                  </m:oMathPara>
                </a14:m>
                <a:endParaRPr lang="fr-FR" sz="2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421660"/>
                <a:ext cx="8064896" cy="2015455"/>
              </a:xfrm>
              <a:blipFill rotWithShape="1">
                <a:blip r:embed="rId3"/>
                <a:stretch>
                  <a:fillRect l="-1355"/>
                </a:stretch>
              </a:blipFill>
            </p:spPr>
            <p:txBody>
              <a:bodyPr/>
              <a:lstStyle/>
              <a:p>
                <a:r>
                  <a:rPr lang="fr-FR">
                    <a:noFill/>
                  </a:rPr>
                  <a:t> </a:t>
                </a:r>
              </a:p>
            </p:txBody>
          </p:sp>
        </mc:Fallback>
      </mc:AlternateContent>
      <p:sp>
        <p:nvSpPr>
          <p:cNvPr id="6" name="TextBox 5"/>
          <p:cNvSpPr txBox="1"/>
          <p:nvPr/>
        </p:nvSpPr>
        <p:spPr>
          <a:xfrm>
            <a:off x="395538" y="5085184"/>
            <a:ext cx="5244577" cy="400110"/>
          </a:xfrm>
          <a:prstGeom prst="rect">
            <a:avLst/>
          </a:prstGeom>
          <a:noFill/>
        </p:spPr>
        <p:txBody>
          <a:bodyPr wrap="none" rtlCol="0">
            <a:spAutoFit/>
          </a:bodyPr>
          <a:lstStyle/>
          <a:p>
            <a:r>
              <a:rPr lang="fr-FR" sz="2000" dirty="0" smtClean="0"/>
              <a:t>Cette définition est à comparer à celle de l’érosion :</a:t>
            </a:r>
            <a:endParaRPr lang="fr-FR" sz="2000" dirty="0"/>
          </a:p>
        </p:txBody>
      </p:sp>
      <p:sp>
        <p:nvSpPr>
          <p:cNvPr id="7" name="TextBox 6"/>
          <p:cNvSpPr txBox="1"/>
          <p:nvPr/>
        </p:nvSpPr>
        <p:spPr>
          <a:xfrm>
            <a:off x="2883201" y="5589241"/>
            <a:ext cx="3312368" cy="707886"/>
          </a:xfrm>
          <a:prstGeom prst="rect">
            <a:avLst/>
          </a:prstGeom>
          <a:noFill/>
        </p:spPr>
        <p:txBody>
          <a:bodyPr wrap="square" rtlCol="0">
            <a:spAutoFit/>
          </a:bodyPr>
          <a:lstStyle/>
          <a:p>
            <a:endParaRPr lang="fr-FR" sz="2000" dirty="0" smtClean="0"/>
          </a:p>
          <a:p>
            <a:r>
              <a:rPr lang="fr-FR" sz="2000" dirty="0" smtClean="0"/>
              <a:t>________________________</a:t>
            </a:r>
            <a:endParaRPr lang="fr-FR" sz="2000" dirty="0"/>
          </a:p>
        </p:txBody>
      </p:sp>
    </p:spTree>
    <p:extLst>
      <p:ext uri="{BB962C8B-B14F-4D97-AF65-F5344CB8AC3E}">
        <p14:creationId xmlns:p14="http://schemas.microsoft.com/office/powerpoint/2010/main" val="2406418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La fermeture morphologique</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433056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a:t>
            </a:fld>
            <a:endParaRPr lang="fr-FR" dirty="0"/>
          </a:p>
        </p:txBody>
      </p:sp>
      <p:sp>
        <p:nvSpPr>
          <p:cNvPr id="8" name="Text Placeholder 7"/>
          <p:cNvSpPr>
            <a:spLocks noGrp="1"/>
          </p:cNvSpPr>
          <p:nvPr>
            <p:ph type="body" sz="quarter" idx="13"/>
          </p:nvPr>
        </p:nvSpPr>
        <p:spPr/>
        <p:txBody>
          <a:bodyPr/>
          <a:lstStyle/>
          <a:p>
            <a:r>
              <a:rPr lang="fr-FR" dirty="0" smtClean="0"/>
              <a:t>Dans les autres cas, on étudie précisément le phénomène et on cherche des transformations permettant d’obtenir le résultat souhaité.</a:t>
            </a:r>
          </a:p>
          <a:p>
            <a:endParaRPr lang="fr-FR" dirty="0"/>
          </a:p>
          <a:p>
            <a:r>
              <a:rPr lang="fr-FR" dirty="0" smtClean="0"/>
              <a:t>La morphologie mathématique fait partie de ce type d’approche.</a:t>
            </a:r>
            <a:endParaRPr lang="fr-FR" dirty="0"/>
          </a:p>
        </p:txBody>
      </p:sp>
    </p:spTree>
    <p:extLst>
      <p:ext uri="{BB962C8B-B14F-4D97-AF65-F5344CB8AC3E}">
        <p14:creationId xmlns:p14="http://schemas.microsoft.com/office/powerpoint/2010/main" val="20384480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70</a:t>
            </a:fld>
            <a:endParaRPr lang="fr-FR" dirty="0"/>
          </a:p>
        </p:txBody>
      </p:sp>
      <p:sp>
        <p:nvSpPr>
          <p:cNvPr id="9" name="Text Placeholder 8"/>
          <p:cNvSpPr>
            <a:spLocks noGrp="1"/>
          </p:cNvSpPr>
          <p:nvPr>
            <p:ph type="body" sz="quarter" idx="13"/>
          </p:nvPr>
        </p:nvSpPr>
        <p:spPr/>
        <p:txBody>
          <a:bodyPr/>
          <a:lstStyle/>
          <a:p>
            <a:r>
              <a:rPr lang="fr-FR" dirty="0" smtClean="0"/>
              <a:t>La fermeture morphologique est l’opération duale de l’ouverture, et consiste à réaliser une dilatation suivie d’une érosion.</a:t>
            </a:r>
            <a:endParaRPr lang="fr-FR" dirty="0"/>
          </a:p>
        </p:txBody>
      </p:sp>
      <mc:AlternateContent xmlns:mc="http://schemas.openxmlformats.org/markup-compatibility/2006" xmlns:a14="http://schemas.microsoft.com/office/drawing/2010/main">
        <mc:Choice Requires="a14">
          <p:sp>
            <p:nvSpPr>
              <p:cNvPr id="11" name="Content Placeholder 10"/>
              <p:cNvSpPr>
                <a:spLocks noGrp="1"/>
              </p:cNvSpPr>
              <p:nvPr>
                <p:ph sz="quarter" idx="14"/>
              </p:nvPr>
            </p:nvSpPr>
            <p:spPr>
              <a:xfrm>
                <a:off x="539553" y="3429000"/>
                <a:ext cx="8064896" cy="1656184"/>
              </a:xfrm>
            </p:spPr>
            <p:txBody>
              <a:bodyPr>
                <a:noAutofit/>
              </a:bodyPr>
              <a:lstStyle/>
              <a:p>
                <a:r>
                  <a:rPr lang="fr-FR" sz="2800" dirty="0" smtClean="0"/>
                  <a:t>Soit </a:t>
                </a:r>
                <a14:m>
                  <m:oMath xmlns:m="http://schemas.openxmlformats.org/officeDocument/2006/math">
                    <m:r>
                      <a:rPr lang="fr-FR" sz="2800" i="1">
                        <a:latin typeface="Cambria Math"/>
                      </a:rPr>
                      <m:t>𝐼</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r>
                      <a:rPr lang="fr-FR" sz="2800" i="1">
                        <a:latin typeface="Cambria Math"/>
                      </a:rPr>
                      <m:t> </m:t>
                    </m:r>
                    <m:r>
                      <a:rPr lang="fr-FR" sz="2800" i="1">
                        <a:latin typeface="Cambria Math"/>
                      </a:rPr>
                      <m:t>𝑒𝑡</m:t>
                    </m:r>
                    <m:r>
                      <a:rPr lang="fr-FR" sz="2800" i="1">
                        <a:latin typeface="Cambria Math"/>
                      </a:rPr>
                      <m:t> </m:t>
                    </m:r>
                    <m:r>
                      <a:rPr lang="fr-FR" sz="2800" i="1">
                        <a:latin typeface="Cambria Math"/>
                      </a:rPr>
                      <m:t>𝐸</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oMath>
                </a14:m>
                <a:r>
                  <a:rPr lang="fr-FR" sz="2800" dirty="0"/>
                  <a:t>, on définit </a:t>
                </a:r>
                <a:r>
                  <a:rPr lang="fr-FR" sz="2800" b="1" dirty="0" smtClean="0">
                    <a:solidFill>
                      <a:schemeClr val="tx1"/>
                    </a:solidFill>
                  </a:rPr>
                  <a:t>la fermeture</a:t>
                </a:r>
                <a:r>
                  <a:rPr lang="fr-FR" sz="2800" dirty="0" smtClean="0">
                    <a:solidFill>
                      <a:schemeClr val="tx1"/>
                    </a:solidFill>
                  </a:rPr>
                  <a:t> </a:t>
                </a:r>
                <a:r>
                  <a:rPr lang="fr-FR" sz="2800" dirty="0"/>
                  <a:t>de I par E comme</a:t>
                </a:r>
              </a:p>
              <a:p>
                <a:pPr algn="ctr"/>
                <a14:m>
                  <m:oMathPara xmlns:m="http://schemas.openxmlformats.org/officeDocument/2006/math">
                    <m:oMathParaPr>
                      <m:jc m:val="centerGroup"/>
                    </m:oMathParaPr>
                    <m:oMath xmlns:m="http://schemas.openxmlformats.org/officeDocument/2006/math">
                      <m:r>
                        <a:rPr lang="fr-FR" sz="2800" i="1">
                          <a:latin typeface="Cambria Math"/>
                        </a:rPr>
                        <m:t>𝐼</m:t>
                      </m:r>
                      <m:r>
                        <a:rPr lang="fr-FR" sz="2800" b="0" i="1" smtClean="0">
                          <a:latin typeface="Cambria Math"/>
                        </a:rPr>
                        <m:t>⦁</m:t>
                      </m:r>
                      <m:r>
                        <a:rPr lang="fr-FR" sz="2800" i="1">
                          <a:latin typeface="Cambria Math"/>
                          <a:ea typeface="Cambria Math"/>
                        </a:rPr>
                        <m:t>𝐸</m:t>
                      </m:r>
                      <m:r>
                        <a:rPr lang="fr-FR" sz="2800" i="1">
                          <a:latin typeface="Cambria Math"/>
                          <a:ea typeface="Cambria Math"/>
                        </a:rPr>
                        <m:t>=</m:t>
                      </m:r>
                    </m:oMath>
                  </m:oMathPara>
                </a14:m>
                <a:endParaRPr lang="fr-FR" sz="2800" dirty="0"/>
              </a:p>
            </p:txBody>
          </p:sp>
        </mc:Choice>
        <mc:Fallback xmlns="">
          <p:sp>
            <p:nvSpPr>
              <p:cNvPr id="11" name="Content Placeholder 10"/>
              <p:cNvSpPr>
                <a:spLocks noGrp="1" noRot="1" noChangeAspect="1" noMove="1" noResize="1" noEditPoints="1" noAdjustHandles="1" noChangeArrowheads="1" noChangeShapeType="1" noTextEdit="1"/>
              </p:cNvSpPr>
              <p:nvPr>
                <p:ph sz="quarter" idx="14"/>
              </p:nvPr>
            </p:nvSpPr>
            <p:spPr>
              <a:xfrm>
                <a:off x="539553" y="3429000"/>
                <a:ext cx="8064896" cy="1656184"/>
              </a:xfrm>
              <a:blipFill rotWithShape="1">
                <a:blip r:embed="rId2"/>
                <a:stretch>
                  <a:fillRect l="-1355" r="-1355"/>
                </a:stretch>
              </a:blipFill>
            </p:spPr>
            <p:txBody>
              <a:bodyPr/>
              <a:lstStyle/>
              <a:p>
                <a:r>
                  <a:rPr lang="fr-FR">
                    <a:noFill/>
                  </a:rPr>
                  <a:t> </a:t>
                </a:r>
              </a:p>
            </p:txBody>
          </p:sp>
        </mc:Fallback>
      </mc:AlternateContent>
    </p:spTree>
    <p:extLst>
      <p:ext uri="{BB962C8B-B14F-4D97-AF65-F5344CB8AC3E}">
        <p14:creationId xmlns:p14="http://schemas.microsoft.com/office/powerpoint/2010/main" val="34224506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morphologique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71</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u="sng" dirty="0"/>
                  <a:t>Exemple :</a:t>
                </a:r>
                <a:r>
                  <a:rPr lang="fr-FR" dirty="0"/>
                  <a:t> calculer le résultat de </a:t>
                </a:r>
                <a14:m>
                  <m:oMath xmlns:m="http://schemas.openxmlformats.org/officeDocument/2006/math">
                    <m:r>
                      <a:rPr lang="fr-FR" i="1">
                        <a:latin typeface="Cambria Math"/>
                      </a:rPr>
                      <m:t>𝐼</m:t>
                    </m:r>
                    <m:r>
                      <a:rPr lang="fr-FR" i="1" smtClean="0">
                        <a:latin typeface="Cambria Math"/>
                      </a:rPr>
                      <m:t>⦁</m:t>
                    </m:r>
                    <m:sSub>
                      <m:sSubPr>
                        <m:ctrlPr>
                          <a:rPr lang="fr-FR" i="1">
                            <a:latin typeface="Cambria Math"/>
                          </a:rPr>
                        </m:ctrlPr>
                      </m:sSubPr>
                      <m:e>
                        <m:r>
                          <m:rPr>
                            <m:sty m:val="p"/>
                          </m:rPr>
                          <a:rPr lang="fr-FR">
                            <a:latin typeface="Cambria Math"/>
                          </a:rPr>
                          <m:t>Γ</m:t>
                        </m:r>
                      </m:e>
                      <m:sub>
                        <m:r>
                          <a:rPr lang="fr-FR" i="1">
                            <a:latin typeface="Cambria Math"/>
                          </a:rPr>
                          <m:t>8</m:t>
                        </m:r>
                      </m:sub>
                    </m:sSub>
                  </m:oMath>
                </a14:m>
                <a:endParaRPr lang="fr-FR" dirty="0"/>
              </a:p>
              <a:p>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92542053"/>
              </p:ext>
            </p:extLst>
          </p:nvPr>
        </p:nvGraphicFramePr>
        <p:xfrm>
          <a:off x="251520" y="2121109"/>
          <a:ext cx="2305051" cy="2474912"/>
        </p:xfrm>
        <a:graphic>
          <a:graphicData uri="http://schemas.openxmlformats.org/presentationml/2006/ole">
            <mc:AlternateContent xmlns:mc="http://schemas.openxmlformats.org/markup-compatibility/2006">
              <mc:Choice xmlns:v="urn:schemas-microsoft-com:vml" Requires="v">
                <p:oleObj spid="_x0000_s20379" name="Worksheet" r:id="rId5" imgW="2581390" imgH="2771820" progId="Excel.Sheet.12">
                  <p:embed/>
                </p:oleObj>
              </mc:Choice>
              <mc:Fallback>
                <p:oleObj name="Worksheet" r:id="rId5" imgW="2581390" imgH="2771820" progId="Excel.Sheet.12">
                  <p:embed/>
                  <p:pic>
                    <p:nvPicPr>
                      <p:cNvPr id="0" name=""/>
                      <p:cNvPicPr>
                        <a:picLocks noChangeAspect="1" noChangeArrowheads="1"/>
                      </p:cNvPicPr>
                      <p:nvPr/>
                    </p:nvPicPr>
                    <p:blipFill>
                      <a:blip r:embed="rId6"/>
                      <a:srcRect/>
                      <a:stretch>
                        <a:fillRect/>
                      </a:stretch>
                    </p:blipFill>
                    <p:spPr bwMode="auto">
                      <a:xfrm>
                        <a:off x="251520" y="2121109"/>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41544066"/>
              </p:ext>
            </p:extLst>
          </p:nvPr>
        </p:nvGraphicFramePr>
        <p:xfrm>
          <a:off x="967023" y="5301208"/>
          <a:ext cx="745067" cy="720080"/>
        </p:xfrm>
        <a:graphic>
          <a:graphicData uri="http://schemas.openxmlformats.org/presentationml/2006/ole">
            <mc:AlternateContent xmlns:mc="http://schemas.openxmlformats.org/markup-compatibility/2006">
              <mc:Choice xmlns:v="urn:schemas-microsoft-com:vml" Requires="v">
                <p:oleObj spid="_x0000_s20380" name="Worksheet" r:id="rId8" imgW="866857" imgH="838080" progId="Excel.Sheet.12">
                  <p:embed/>
                </p:oleObj>
              </mc:Choice>
              <mc:Fallback>
                <p:oleObj name="Worksheet" r:id="rId8" imgW="866857" imgH="838080" progId="Excel.Sheet.12">
                  <p:embed/>
                  <p:pic>
                    <p:nvPicPr>
                      <p:cNvPr id="0" name=""/>
                      <p:cNvPicPr>
                        <a:picLocks noChangeAspect="1" noChangeArrowheads="1"/>
                      </p:cNvPicPr>
                      <p:nvPr/>
                    </p:nvPicPr>
                    <p:blipFill>
                      <a:blip r:embed="rId9"/>
                      <a:srcRect/>
                      <a:stretch>
                        <a:fillRect/>
                      </a:stretch>
                    </p:blipFill>
                    <p:spPr bwMode="auto">
                      <a:xfrm>
                        <a:off x="967023" y="5301208"/>
                        <a:ext cx="745067" cy="72008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2" name="Rectangle 11"/>
              <p:cNvSpPr/>
              <p:nvPr/>
            </p:nvSpPr>
            <p:spPr>
              <a:xfrm>
                <a:off x="4071378" y="4643844"/>
                <a:ext cx="95308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2" name="Rectangle 11"/>
              <p:cNvSpPr>
                <a:spLocks noRot="1" noChangeAspect="1" noMove="1" noResize="1" noEditPoints="1" noAdjustHandles="1" noChangeArrowheads="1" noChangeShapeType="1" noTextEdit="1"/>
              </p:cNvSpPr>
              <p:nvPr/>
            </p:nvSpPr>
            <p:spPr>
              <a:xfrm>
                <a:off x="4071376" y="4643844"/>
                <a:ext cx="953081" cy="400110"/>
              </a:xfrm>
              <a:prstGeom prst="rect">
                <a:avLst/>
              </a:prstGeom>
              <a:blipFill rotWithShape="1">
                <a:blip r:embed="rId10"/>
                <a:stretch>
                  <a:fillRect b="-61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15617" y="6021288"/>
                <a:ext cx="4782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3" name="Rectangle 12"/>
              <p:cNvSpPr>
                <a:spLocks noRot="1" noChangeAspect="1" noMove="1" noResize="1" noEditPoints="1" noAdjustHandles="1" noChangeArrowheads="1" noChangeShapeType="1" noTextEdit="1"/>
              </p:cNvSpPr>
              <p:nvPr/>
            </p:nvSpPr>
            <p:spPr>
              <a:xfrm>
                <a:off x="1115616" y="6021288"/>
                <a:ext cx="478271" cy="400110"/>
              </a:xfrm>
              <a:prstGeom prst="rect">
                <a:avLst/>
              </a:prstGeom>
              <a:blipFill rotWithShape="1">
                <a:blip r:embed="rId11"/>
                <a:stretch>
                  <a:fillRect/>
                </a:stretch>
              </a:blipFill>
            </p:spPr>
            <p:txBody>
              <a:bodyPr/>
              <a:lstStyle/>
              <a:p>
                <a:r>
                  <a:rPr lang="fr-FR">
                    <a:noFill/>
                  </a:rPr>
                  <a:t> </a:t>
                </a:r>
              </a:p>
            </p:txBody>
          </p:sp>
        </mc:Fallback>
      </mc:AlternateContent>
      <p:sp>
        <p:nvSpPr>
          <p:cNvPr id="14" name="TextBox 13"/>
          <p:cNvSpPr txBox="1"/>
          <p:nvPr/>
        </p:nvSpPr>
        <p:spPr>
          <a:xfrm>
            <a:off x="1249881" y="4643844"/>
            <a:ext cx="272832" cy="400110"/>
          </a:xfrm>
          <a:prstGeom prst="rect">
            <a:avLst/>
          </a:prstGeom>
          <a:noFill/>
        </p:spPr>
        <p:txBody>
          <a:bodyPr wrap="none" rtlCol="0">
            <a:spAutoFit/>
          </a:bodyPr>
          <a:lstStyle/>
          <a:p>
            <a:r>
              <a:rPr lang="fr-FR" sz="2000" i="1" dirty="0" smtClean="0"/>
              <a:t>I</a:t>
            </a:r>
            <a:endParaRPr lang="fr-FR" sz="2000" i="1" dirty="0"/>
          </a:p>
        </p:txBody>
      </p:sp>
      <p:graphicFrame>
        <p:nvGraphicFramePr>
          <p:cNvPr id="15" name="Object 14" hidden="1"/>
          <p:cNvGraphicFramePr>
            <a:graphicFrameLocks noChangeAspect="1"/>
          </p:cNvGraphicFramePr>
          <p:nvPr>
            <p:extLst>
              <p:ext uri="{D42A27DB-BD31-4B8C-83A1-F6EECF244321}">
                <p14:modId xmlns:p14="http://schemas.microsoft.com/office/powerpoint/2010/main" val="2400175285"/>
              </p:ext>
            </p:extLst>
          </p:nvPr>
        </p:nvGraphicFramePr>
        <p:xfrm>
          <a:off x="3356437" y="2132858"/>
          <a:ext cx="2305051" cy="2474913"/>
        </p:xfrm>
        <a:graphic>
          <a:graphicData uri="http://schemas.openxmlformats.org/presentationml/2006/ole">
            <mc:AlternateContent xmlns:mc="http://schemas.openxmlformats.org/markup-compatibility/2006">
              <mc:Choice xmlns:v="urn:schemas-microsoft-com:vml" Requires="v">
                <p:oleObj spid="_x0000_s20381" name="Worksheet" r:id="rId13" imgW="2581390" imgH="2771820" progId="Excel.Sheet.12">
                  <p:embed/>
                </p:oleObj>
              </mc:Choice>
              <mc:Fallback>
                <p:oleObj name="Worksheet" r:id="rId13" imgW="2581390" imgH="2771820" progId="Excel.Sheet.12">
                  <p:embed/>
                  <p:pic>
                    <p:nvPicPr>
                      <p:cNvPr id="0" name=""/>
                      <p:cNvPicPr>
                        <a:picLocks noChangeAspect="1" noChangeArrowheads="1"/>
                      </p:cNvPicPr>
                      <p:nvPr/>
                    </p:nvPicPr>
                    <p:blipFill>
                      <a:blip r:embed="rId14"/>
                      <a:srcRect/>
                      <a:stretch>
                        <a:fillRect/>
                      </a:stretch>
                    </p:blipFill>
                    <p:spPr bwMode="auto">
                      <a:xfrm>
                        <a:off x="3356437"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Rectangle 17"/>
              <p:cNvSpPr/>
              <p:nvPr/>
            </p:nvSpPr>
            <p:spPr>
              <a:xfrm>
                <a:off x="6372202" y="4643844"/>
                <a:ext cx="25370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r>
                        <a:rPr lang="fr-FR" sz="2000" b="0" i="1" dirty="0" smtClean="0">
                          <a:latin typeface="Cambria Math"/>
                        </a:rPr>
                        <m:t>=</m:t>
                      </m:r>
                      <m:d>
                        <m:dPr>
                          <m:ctrlPr>
                            <a:rPr lang="fr-FR" sz="2000" b="0" i="1" dirty="0" smtClean="0">
                              <a:latin typeface="Cambria Math"/>
                            </a:rPr>
                          </m:ctrlPr>
                        </m:dPr>
                        <m:e>
                          <m:r>
                            <a:rPr lang="fr-FR" sz="2000" b="0" i="1" dirty="0" smtClean="0">
                              <a:latin typeface="Cambria Math"/>
                            </a:rPr>
                            <m:t>𝐼</m:t>
                          </m:r>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e>
                      </m:d>
                      <m:r>
                        <a:rPr lang="fr-FR" sz="2000" b="0" i="1" dirty="0" smtClean="0">
                          <a:latin typeface="Cambria Math"/>
                        </a:rPr>
                        <m:t>⊖</m:t>
                      </m:r>
                      <m:sSub>
                        <m:sSubPr>
                          <m:ctrlPr>
                            <a:rPr lang="fr-FR" sz="2000" b="0" i="1" dirty="0" smtClean="0">
                              <a:latin typeface="Cambria Math"/>
                            </a:rPr>
                          </m:ctrlPr>
                        </m:sSubPr>
                        <m:e>
                          <m:r>
                            <m:rPr>
                              <m:sty m:val="p"/>
                            </m:rPr>
                            <a:rPr lang="fr-FR" sz="2000" b="0" i="0" dirty="0" smtClean="0">
                              <a:latin typeface="Cambria Math"/>
                            </a:rPr>
                            <m:t>Γ</m:t>
                          </m:r>
                        </m:e>
                        <m:sub>
                          <m:r>
                            <a:rPr lang="fr-FR" sz="2000" b="0" i="1" dirty="0" smtClean="0">
                              <a:latin typeface="Cambria Math"/>
                            </a:rPr>
                            <m:t>8</m:t>
                          </m:r>
                        </m:sub>
                      </m:sSub>
                    </m:oMath>
                  </m:oMathPara>
                </a14:m>
                <a:endParaRPr lang="fr-FR" sz="2000" i="1" dirty="0"/>
              </a:p>
            </p:txBody>
          </p:sp>
        </mc:Choice>
        <mc:Fallback xmlns="">
          <p:sp>
            <p:nvSpPr>
              <p:cNvPr id="18" name="Rectangle 17"/>
              <p:cNvSpPr>
                <a:spLocks noRot="1" noChangeAspect="1" noMove="1" noResize="1" noEditPoints="1" noAdjustHandles="1" noChangeArrowheads="1" noChangeShapeType="1" noTextEdit="1"/>
              </p:cNvSpPr>
              <p:nvPr/>
            </p:nvSpPr>
            <p:spPr>
              <a:xfrm>
                <a:off x="6372202" y="4643844"/>
                <a:ext cx="2537040" cy="400110"/>
              </a:xfrm>
              <a:prstGeom prst="rect">
                <a:avLst/>
              </a:prstGeom>
              <a:blipFill rotWithShape="1">
                <a:blip r:embed="rId15"/>
                <a:stretch>
                  <a:fillRect b="-6154"/>
                </a:stretch>
              </a:blipFill>
            </p:spPr>
            <p:txBody>
              <a:bodyPr/>
              <a:lstStyle/>
              <a:p>
                <a:r>
                  <a:rPr lang="fr-FR">
                    <a:noFill/>
                  </a:rPr>
                  <a:t> </a:t>
                </a:r>
              </a:p>
            </p:txBody>
          </p:sp>
        </mc:Fallback>
      </mc:AlternateContent>
      <p:sp>
        <p:nvSpPr>
          <p:cNvPr id="19" name="TextBox 18"/>
          <p:cNvSpPr txBox="1"/>
          <p:nvPr/>
        </p:nvSpPr>
        <p:spPr>
          <a:xfrm>
            <a:off x="2483769" y="5590984"/>
            <a:ext cx="6552728" cy="830997"/>
          </a:xfrm>
          <a:prstGeom prst="rect">
            <a:avLst/>
          </a:prstGeom>
          <a:noFill/>
        </p:spPr>
        <p:txBody>
          <a:bodyPr wrap="square" rtlCol="0">
            <a:spAutoFit/>
          </a:bodyPr>
          <a:lstStyle/>
          <a:p>
            <a:r>
              <a:rPr lang="fr-FR" sz="2400" dirty="0" smtClean="0"/>
              <a:t>La fermeture permet de boucher les trous ou les petites « encoches » sur les bords de l’objet.</a:t>
            </a:r>
            <a:endParaRPr lang="fr-FR" sz="2400" dirty="0"/>
          </a:p>
        </p:txBody>
      </p:sp>
      <p:graphicFrame>
        <p:nvGraphicFramePr>
          <p:cNvPr id="21" name="Object 20"/>
          <p:cNvGraphicFramePr>
            <a:graphicFrameLocks noChangeAspect="1"/>
          </p:cNvGraphicFramePr>
          <p:nvPr>
            <p:extLst>
              <p:ext uri="{D42A27DB-BD31-4B8C-83A1-F6EECF244321}">
                <p14:modId xmlns:p14="http://schemas.microsoft.com/office/powerpoint/2010/main" val="308166793"/>
              </p:ext>
            </p:extLst>
          </p:nvPr>
        </p:nvGraphicFramePr>
        <p:xfrm>
          <a:off x="6372200" y="2132858"/>
          <a:ext cx="2305051" cy="2474913"/>
        </p:xfrm>
        <a:graphic>
          <a:graphicData uri="http://schemas.openxmlformats.org/presentationml/2006/ole">
            <mc:AlternateContent xmlns:mc="http://schemas.openxmlformats.org/markup-compatibility/2006">
              <mc:Choice xmlns:v="urn:schemas-microsoft-com:vml" Requires="v">
                <p:oleObj spid="_x0000_s20382" name="Worksheet" r:id="rId17" imgW="2581390" imgH="2771820" progId="Excel.Sheet.12">
                  <p:embed/>
                </p:oleObj>
              </mc:Choice>
              <mc:Fallback>
                <p:oleObj name="Worksheet" r:id="rId17" imgW="2581390" imgH="2771820" progId="Excel.Sheet.12">
                  <p:embed/>
                  <p:pic>
                    <p:nvPicPr>
                      <p:cNvPr id="0" name="Object 14"/>
                      <p:cNvPicPr>
                        <a:picLocks noChangeAspect="1" noChangeArrowheads="1"/>
                      </p:cNvPicPr>
                      <p:nvPr/>
                    </p:nvPicPr>
                    <p:blipFill>
                      <a:blip r:embed="rId18"/>
                      <a:srcRect/>
                      <a:stretch>
                        <a:fillRect/>
                      </a:stretch>
                    </p:blipFill>
                    <p:spPr bwMode="auto">
                      <a:xfrm>
                        <a:off x="6372200"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23495826"/>
              </p:ext>
            </p:extLst>
          </p:nvPr>
        </p:nvGraphicFramePr>
        <p:xfrm>
          <a:off x="3356437" y="2132858"/>
          <a:ext cx="2305051" cy="2474913"/>
        </p:xfrm>
        <a:graphic>
          <a:graphicData uri="http://schemas.openxmlformats.org/presentationml/2006/ole">
            <mc:AlternateContent xmlns:mc="http://schemas.openxmlformats.org/markup-compatibility/2006">
              <mc:Choice xmlns:v="urn:schemas-microsoft-com:vml" Requires="v">
                <p:oleObj spid="_x0000_s20383" name="Worksheet" r:id="rId20" imgW="2581390" imgH="2771820" progId="Excel.Sheet.12">
                  <p:embed/>
                </p:oleObj>
              </mc:Choice>
              <mc:Fallback>
                <p:oleObj name="Worksheet" r:id="rId20" imgW="2581390" imgH="2771820" progId="Excel.Sheet.12">
                  <p:embed/>
                  <p:pic>
                    <p:nvPicPr>
                      <p:cNvPr id="0" name="Object 14"/>
                      <p:cNvPicPr>
                        <a:picLocks noChangeAspect="1" noChangeArrowheads="1"/>
                      </p:cNvPicPr>
                      <p:nvPr/>
                    </p:nvPicPr>
                    <p:blipFill>
                      <a:blip r:embed="rId18"/>
                      <a:srcRect/>
                      <a:stretch>
                        <a:fillRect/>
                      </a:stretch>
                    </p:blipFill>
                    <p:spPr bwMode="auto">
                      <a:xfrm>
                        <a:off x="3356437"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hidden="1"/>
          <p:cNvGraphicFramePr>
            <a:graphicFrameLocks noChangeAspect="1"/>
          </p:cNvGraphicFramePr>
          <p:nvPr>
            <p:extLst>
              <p:ext uri="{D42A27DB-BD31-4B8C-83A1-F6EECF244321}">
                <p14:modId xmlns:p14="http://schemas.microsoft.com/office/powerpoint/2010/main" val="2995816662"/>
              </p:ext>
            </p:extLst>
          </p:nvPr>
        </p:nvGraphicFramePr>
        <p:xfrm>
          <a:off x="6372200" y="2132858"/>
          <a:ext cx="2305051" cy="2474913"/>
        </p:xfrm>
        <a:graphic>
          <a:graphicData uri="http://schemas.openxmlformats.org/presentationml/2006/ole">
            <mc:AlternateContent xmlns:mc="http://schemas.openxmlformats.org/markup-compatibility/2006">
              <mc:Choice xmlns:v="urn:schemas-microsoft-com:vml" Requires="v">
                <p:oleObj spid="_x0000_s20384" name="Worksheet" r:id="rId22" imgW="2581390" imgH="2771820" progId="Excel.Sheet.12">
                  <p:embed/>
                </p:oleObj>
              </mc:Choice>
              <mc:Fallback>
                <p:oleObj name="Worksheet" r:id="rId22" imgW="2581390" imgH="2771820" progId="Excel.Sheet.12">
                  <p:embed/>
                  <p:pic>
                    <p:nvPicPr>
                      <p:cNvPr id="0" name="Object 16"/>
                      <p:cNvPicPr>
                        <a:picLocks noChangeAspect="1" noChangeArrowheads="1"/>
                      </p:cNvPicPr>
                      <p:nvPr/>
                    </p:nvPicPr>
                    <p:blipFill>
                      <a:blip r:embed="rId18"/>
                      <a:srcRect/>
                      <a:stretch>
                        <a:fillRect/>
                      </a:stretch>
                    </p:blipFill>
                    <p:spPr bwMode="auto">
                      <a:xfrm>
                        <a:off x="6372200" y="2132858"/>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88687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La fermeture morphologique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72</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On peut voir la fermeture morphologique comme une </a:t>
                </a:r>
                <a:r>
                  <a:rPr lang="fr-FR" dirty="0" smtClean="0">
                    <a:solidFill>
                      <a:schemeClr val="tx1"/>
                    </a:solidFill>
                  </a:rPr>
                  <a:t>peinture du complémentaire de l’objet </a:t>
                </a:r>
                <a:r>
                  <a:rPr lang="fr-FR" i="1" dirty="0" smtClean="0">
                    <a:solidFill>
                      <a:schemeClr val="tx1"/>
                    </a:solidFill>
                  </a:rPr>
                  <a:t>I</a:t>
                </a:r>
                <a:r>
                  <a:rPr lang="fr-FR" dirty="0" smtClean="0">
                    <a:solidFill>
                      <a:schemeClr val="tx1"/>
                    </a:solidFill>
                  </a:rPr>
                  <a:t> avec un pinceau de la forme de </a:t>
                </a:r>
                <a14:m>
                  <m:oMath xmlns:m="http://schemas.openxmlformats.org/officeDocument/2006/math">
                    <m:acc>
                      <m:accPr>
                        <m:chr m:val="̆"/>
                        <m:ctrlPr>
                          <a:rPr lang="fr-FR" i="1" dirty="0" smtClean="0">
                            <a:solidFill>
                              <a:schemeClr val="tx1"/>
                            </a:solidFill>
                            <a:latin typeface="Cambria Math"/>
                          </a:rPr>
                        </m:ctrlPr>
                      </m:accPr>
                      <m:e>
                        <m:r>
                          <a:rPr lang="fr-FR" b="0" i="1" dirty="0" smtClean="0">
                            <a:solidFill>
                              <a:schemeClr val="tx1"/>
                            </a:solidFill>
                            <a:latin typeface="Cambria Math"/>
                          </a:rPr>
                          <m:t>𝐸</m:t>
                        </m:r>
                      </m:e>
                    </m:acc>
                  </m:oMath>
                </a14:m>
                <a:r>
                  <a:rPr lang="fr-FR" dirty="0" smtClean="0">
                    <a:solidFill>
                      <a:srgbClr val="C00000"/>
                    </a:solidFill>
                  </a:rPr>
                  <a:t> </a:t>
                </a:r>
                <a:r>
                  <a:rPr lang="fr-FR" dirty="0" smtClean="0"/>
                  <a:t>: </a:t>
                </a:r>
                <a:endParaRPr lang="fr-FR" dirty="0"/>
              </a:p>
              <a:p>
                <a:r>
                  <a:rPr lang="fr-FR" dirty="0" smtClean="0"/>
                  <a:t>________________________________________________________</a:t>
                </a:r>
              </a:p>
              <a:p>
                <a:r>
                  <a:rPr lang="fr-FR" dirty="0" smtClean="0"/>
                  <a:t>________________________________________________________</a:t>
                </a: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19776424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Propriétés de la fermeture et de l’ouverture</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27418926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l’ouverture et de la fermeture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74</a:t>
            </a:fld>
            <a:endParaRPr lang="fr-FR" dirty="0"/>
          </a:p>
        </p:txBody>
      </p:sp>
      <p:sp>
        <p:nvSpPr>
          <p:cNvPr id="9" name="Text Placeholder 8"/>
          <p:cNvSpPr>
            <a:spLocks noGrp="1"/>
          </p:cNvSpPr>
          <p:nvPr>
            <p:ph type="body" sz="quarter" idx="13"/>
          </p:nvPr>
        </p:nvSpPr>
        <p:spPr/>
        <p:txBody>
          <a:bodyPr/>
          <a:lstStyle/>
          <a:p>
            <a:r>
              <a:rPr lang="fr-FR" dirty="0" smtClean="0"/>
              <a:t>Quel que soit l’élément structurant, l’ouverture est anti-extensive et la fermeture est extensive.</a:t>
            </a:r>
          </a:p>
          <a:p>
            <a:endParaRPr lang="fr-FR" dirty="0"/>
          </a:p>
          <a:p>
            <a:endParaRPr lang="fr-FR" dirty="0" smtClean="0"/>
          </a:p>
          <a:p>
            <a:endParaRPr lang="fr-FR" dirty="0"/>
          </a:p>
          <a:p>
            <a:endParaRPr lang="fr-FR" dirty="0" smtClean="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3141738"/>
                <a:ext cx="8064896" cy="1583407"/>
              </a:xfrm>
            </p:spPr>
            <p:txBody>
              <a:bodyPr/>
              <a:lstStyle/>
              <a:p>
                <a:r>
                  <a:rPr lang="fr-FR" dirty="0" smtClean="0"/>
                  <a:t>Pour tout </a:t>
                </a:r>
                <a14:m>
                  <m:oMath xmlns:m="http://schemas.openxmlformats.org/officeDocument/2006/math">
                    <m:r>
                      <a:rPr lang="fr-FR" b="0" i="1" smtClean="0">
                        <a:latin typeface="Cambria Math"/>
                      </a:rPr>
                      <m:t>𝐼</m:t>
                    </m:r>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pour tout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a:t>
                </a:r>
              </a:p>
              <a:p>
                <a:endParaRPr lang="fr-FR" dirty="0"/>
              </a:p>
              <a:p>
                <a:endParaRPr lang="fr-FR"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3141738"/>
                <a:ext cx="8064896" cy="1583407"/>
              </a:xfrm>
              <a:blipFill rotWithShape="1">
                <a:blip r:embed="rId3"/>
                <a:stretch>
                  <a:fillRect l="-979"/>
                </a:stretch>
              </a:blipFill>
            </p:spPr>
            <p:txBody>
              <a:bodyPr/>
              <a:lstStyle/>
              <a:p>
                <a:r>
                  <a:rPr lang="fr-FR">
                    <a:noFill/>
                  </a:rPr>
                  <a:t> </a:t>
                </a:r>
              </a:p>
            </p:txBody>
          </p:sp>
        </mc:Fallback>
      </mc:AlternateContent>
    </p:spTree>
    <p:extLst>
      <p:ext uri="{BB962C8B-B14F-4D97-AF65-F5344CB8AC3E}">
        <p14:creationId xmlns:p14="http://schemas.microsoft.com/office/powerpoint/2010/main" val="16754703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l’ouverture et de la fermeture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75</a:t>
            </a:fld>
            <a:endParaRPr lang="fr-FR" dirty="0"/>
          </a:p>
        </p:txBody>
      </p:sp>
      <p:sp>
        <p:nvSpPr>
          <p:cNvPr id="9" name="Text Placeholder 8"/>
          <p:cNvSpPr>
            <a:spLocks noGrp="1"/>
          </p:cNvSpPr>
          <p:nvPr>
            <p:ph type="body" sz="quarter" idx="13"/>
          </p:nvPr>
        </p:nvSpPr>
        <p:spPr/>
        <p:txBody>
          <a:bodyPr/>
          <a:lstStyle/>
          <a:p>
            <a:r>
              <a:rPr lang="fr-FR" dirty="0" smtClean="0"/>
              <a:t>L’érosion et la dilatation possèdent ces propriétés seulement si l’élément structurant contient l’origine. Pourquoi pas la fermeture et l’ouverture ?</a:t>
            </a:r>
          </a:p>
          <a:p>
            <a:endParaRPr lang="fr-FR" dirty="0"/>
          </a:p>
          <a:p>
            <a:endParaRPr lang="fr-FR" dirty="0" smtClean="0"/>
          </a:p>
          <a:p>
            <a:endParaRPr lang="fr-FR" dirty="0"/>
          </a:p>
          <a:p>
            <a:endParaRPr lang="fr-FR" dirty="0" smtClean="0"/>
          </a:p>
        </p:txBody>
      </p:sp>
      <p:graphicFrame>
        <p:nvGraphicFramePr>
          <p:cNvPr id="10" name="Object 9"/>
          <p:cNvGraphicFramePr>
            <a:graphicFrameLocks noChangeAspect="1"/>
          </p:cNvGraphicFramePr>
          <p:nvPr>
            <p:extLst>
              <p:ext uri="{D42A27DB-BD31-4B8C-83A1-F6EECF244321}">
                <p14:modId xmlns:p14="http://schemas.microsoft.com/office/powerpoint/2010/main" val="106095409"/>
              </p:ext>
            </p:extLst>
          </p:nvPr>
        </p:nvGraphicFramePr>
        <p:xfrm>
          <a:off x="251520" y="2431087"/>
          <a:ext cx="2305051" cy="2474912"/>
        </p:xfrm>
        <a:graphic>
          <a:graphicData uri="http://schemas.openxmlformats.org/presentationml/2006/ole">
            <mc:AlternateContent xmlns:mc="http://schemas.openxmlformats.org/markup-compatibility/2006">
              <mc:Choice xmlns:v="urn:schemas-microsoft-com:vml" Requires="v">
                <p:oleObj spid="_x0000_s21388" name="Worksheet" r:id="rId5" imgW="2581390" imgH="2771820" progId="Excel.Sheet.12">
                  <p:embed/>
                </p:oleObj>
              </mc:Choice>
              <mc:Fallback>
                <p:oleObj name="Worksheet" r:id="rId5" imgW="2581390" imgH="2771820" progId="Excel.Sheet.12">
                  <p:embed/>
                  <p:pic>
                    <p:nvPicPr>
                      <p:cNvPr id="0" name=""/>
                      <p:cNvPicPr>
                        <a:picLocks noChangeAspect="1" noChangeArrowheads="1"/>
                      </p:cNvPicPr>
                      <p:nvPr/>
                    </p:nvPicPr>
                    <p:blipFill>
                      <a:blip r:embed="rId6"/>
                      <a:srcRect/>
                      <a:stretch>
                        <a:fillRect/>
                      </a:stretch>
                    </p:blipFill>
                    <p:spPr bwMode="auto">
                      <a:xfrm>
                        <a:off x="251520" y="2431087"/>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07387152"/>
              </p:ext>
            </p:extLst>
          </p:nvPr>
        </p:nvGraphicFramePr>
        <p:xfrm>
          <a:off x="1763690" y="5229201"/>
          <a:ext cx="958973" cy="926812"/>
        </p:xfrm>
        <a:graphic>
          <a:graphicData uri="http://schemas.openxmlformats.org/presentationml/2006/ole">
            <mc:AlternateContent xmlns:mc="http://schemas.openxmlformats.org/markup-compatibility/2006">
              <mc:Choice xmlns:v="urn:schemas-microsoft-com:vml" Requires="v">
                <p:oleObj spid="_x0000_s21389" name="Worksheet" r:id="rId8" imgW="866857" imgH="838080" progId="Excel.Sheet.12">
                  <p:embed/>
                </p:oleObj>
              </mc:Choice>
              <mc:Fallback>
                <p:oleObj name="Worksheet" r:id="rId8" imgW="866857" imgH="838080" progId="Excel.Sheet.12">
                  <p:embed/>
                  <p:pic>
                    <p:nvPicPr>
                      <p:cNvPr id="0" name=""/>
                      <p:cNvPicPr>
                        <a:picLocks noChangeAspect="1" noChangeArrowheads="1"/>
                      </p:cNvPicPr>
                      <p:nvPr/>
                    </p:nvPicPr>
                    <p:blipFill>
                      <a:blip r:embed="rId9"/>
                      <a:srcRect/>
                      <a:stretch>
                        <a:fillRect/>
                      </a:stretch>
                    </p:blipFill>
                    <p:spPr bwMode="auto">
                      <a:xfrm>
                        <a:off x="1763690" y="5229201"/>
                        <a:ext cx="958973" cy="926812"/>
                      </a:xfrm>
                      <a:prstGeom prst="rect">
                        <a:avLst/>
                      </a:prstGeom>
                      <a:noFill/>
                      <a:ln>
                        <a:noFill/>
                      </a:ln>
                    </p:spPr>
                  </p:pic>
                </p:oleObj>
              </mc:Fallback>
            </mc:AlternateContent>
          </a:graphicData>
        </a:graphic>
      </p:graphicFrame>
      <p:sp>
        <p:nvSpPr>
          <p:cNvPr id="12" name="Rectangle 11"/>
          <p:cNvSpPr/>
          <p:nvPr/>
        </p:nvSpPr>
        <p:spPr>
          <a:xfrm>
            <a:off x="3828605" y="4953821"/>
            <a:ext cx="1723549" cy="400110"/>
          </a:xfrm>
          <a:prstGeom prst="rect">
            <a:avLst/>
          </a:prstGeom>
        </p:spPr>
        <p:txBody>
          <a:bodyPr wrap="none">
            <a:spAutoFit/>
          </a:bodyPr>
          <a:lstStyle/>
          <a:p>
            <a:r>
              <a:rPr lang="fr-FR" sz="2000" i="1" dirty="0" smtClean="0"/>
              <a:t>____________</a:t>
            </a:r>
            <a:endParaRPr lang="fr-FR" sz="2000" i="1" dirty="0"/>
          </a:p>
        </p:txBody>
      </p:sp>
      <mc:AlternateContent xmlns:mc="http://schemas.openxmlformats.org/markup-compatibility/2006" xmlns:a14="http://schemas.microsoft.com/office/drawing/2010/main">
        <mc:Choice Requires="a14">
          <p:sp>
            <p:nvSpPr>
              <p:cNvPr id="13" name="Rectangle 12"/>
              <p:cNvSpPr/>
              <p:nvPr/>
            </p:nvSpPr>
            <p:spPr>
              <a:xfrm>
                <a:off x="2051722" y="6156012"/>
                <a:ext cx="4190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a:rPr>
                        <m:t>𝐸</m:t>
                      </m:r>
                    </m:oMath>
                  </m:oMathPara>
                </a14:m>
                <a:endParaRPr lang="fr-FR" sz="2000" i="1" dirty="0"/>
              </a:p>
            </p:txBody>
          </p:sp>
        </mc:Choice>
        <mc:Fallback xmlns="">
          <p:sp>
            <p:nvSpPr>
              <p:cNvPr id="13" name="Rectangle 12"/>
              <p:cNvSpPr>
                <a:spLocks noRot="1" noChangeAspect="1" noMove="1" noResize="1" noEditPoints="1" noAdjustHandles="1" noChangeArrowheads="1" noChangeShapeType="1" noTextEdit="1"/>
              </p:cNvSpPr>
              <p:nvPr/>
            </p:nvSpPr>
            <p:spPr>
              <a:xfrm>
                <a:off x="2051720" y="6156012"/>
                <a:ext cx="419089" cy="400110"/>
              </a:xfrm>
              <a:prstGeom prst="rect">
                <a:avLst/>
              </a:prstGeom>
              <a:blipFill rotWithShape="1">
                <a:blip r:embed="rId10"/>
                <a:stretch>
                  <a:fillRect/>
                </a:stretch>
              </a:blipFill>
            </p:spPr>
            <p:txBody>
              <a:bodyPr/>
              <a:lstStyle/>
              <a:p>
                <a:r>
                  <a:rPr lang="fr-FR">
                    <a:noFill/>
                  </a:rPr>
                  <a:t> </a:t>
                </a:r>
              </a:p>
            </p:txBody>
          </p:sp>
        </mc:Fallback>
      </mc:AlternateContent>
      <p:sp>
        <p:nvSpPr>
          <p:cNvPr id="14" name="TextBox 13"/>
          <p:cNvSpPr txBox="1"/>
          <p:nvPr/>
        </p:nvSpPr>
        <p:spPr>
          <a:xfrm>
            <a:off x="1249881" y="4953821"/>
            <a:ext cx="272832" cy="400110"/>
          </a:xfrm>
          <a:prstGeom prst="rect">
            <a:avLst/>
          </a:prstGeom>
          <a:noFill/>
        </p:spPr>
        <p:txBody>
          <a:bodyPr wrap="none" rtlCol="0">
            <a:spAutoFit/>
          </a:bodyPr>
          <a:lstStyle/>
          <a:p>
            <a:r>
              <a:rPr lang="fr-FR" sz="2000" i="1" dirty="0" smtClean="0"/>
              <a:t>I</a:t>
            </a:r>
            <a:endParaRPr lang="fr-FR" sz="2000" i="1" dirty="0"/>
          </a:p>
        </p:txBody>
      </p:sp>
      <p:graphicFrame>
        <p:nvGraphicFramePr>
          <p:cNvPr id="15" name="Object 14"/>
          <p:cNvGraphicFramePr>
            <a:graphicFrameLocks noChangeAspect="1"/>
          </p:cNvGraphicFramePr>
          <p:nvPr>
            <p:extLst>
              <p:ext uri="{D42A27DB-BD31-4B8C-83A1-F6EECF244321}">
                <p14:modId xmlns:p14="http://schemas.microsoft.com/office/powerpoint/2010/main" val="1243169747"/>
              </p:ext>
            </p:extLst>
          </p:nvPr>
        </p:nvGraphicFramePr>
        <p:xfrm>
          <a:off x="3347864" y="2420891"/>
          <a:ext cx="2305051" cy="2474913"/>
        </p:xfrm>
        <a:graphic>
          <a:graphicData uri="http://schemas.openxmlformats.org/presentationml/2006/ole">
            <mc:AlternateContent xmlns:mc="http://schemas.openxmlformats.org/markup-compatibility/2006">
              <mc:Choice xmlns:v="urn:schemas-microsoft-com:vml" Requires="v">
                <p:oleObj spid="_x0000_s21390" name="Worksheet" r:id="rId12" imgW="2581390" imgH="2771820" progId="Excel.Sheet.12">
                  <p:embed/>
                </p:oleObj>
              </mc:Choice>
              <mc:Fallback>
                <p:oleObj name="Worksheet" r:id="rId12" imgW="2581390" imgH="2771820" progId="Excel.Sheet.12">
                  <p:embed/>
                  <p:pic>
                    <p:nvPicPr>
                      <p:cNvPr id="0" name=""/>
                      <p:cNvPicPr>
                        <a:picLocks noChangeAspect="1" noChangeArrowheads="1"/>
                      </p:cNvPicPr>
                      <p:nvPr/>
                    </p:nvPicPr>
                    <p:blipFill>
                      <a:blip r:embed="rId13"/>
                      <a:srcRect/>
                      <a:stretch>
                        <a:fillRect/>
                      </a:stretch>
                    </p:blipFill>
                    <p:spPr bwMode="auto">
                      <a:xfrm>
                        <a:off x="3347864" y="2420891"/>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6372202" y="4953821"/>
            <a:ext cx="2108269" cy="400110"/>
          </a:xfrm>
          <a:prstGeom prst="rect">
            <a:avLst/>
          </a:prstGeom>
        </p:spPr>
        <p:txBody>
          <a:bodyPr wrap="none">
            <a:spAutoFit/>
          </a:bodyPr>
          <a:lstStyle/>
          <a:p>
            <a:r>
              <a:rPr lang="fr-FR" sz="2000" i="1" dirty="0" smtClean="0"/>
              <a:t>_______________</a:t>
            </a:r>
            <a:endParaRPr lang="fr-FR" sz="2000" i="1" dirty="0"/>
          </a:p>
        </p:txBody>
      </p:sp>
      <p:graphicFrame>
        <p:nvGraphicFramePr>
          <p:cNvPr id="17" name="Object 16"/>
          <p:cNvGraphicFramePr>
            <a:graphicFrameLocks noChangeAspect="1"/>
          </p:cNvGraphicFramePr>
          <p:nvPr>
            <p:extLst>
              <p:ext uri="{D42A27DB-BD31-4B8C-83A1-F6EECF244321}">
                <p14:modId xmlns:p14="http://schemas.microsoft.com/office/powerpoint/2010/main" val="2850527691"/>
              </p:ext>
            </p:extLst>
          </p:nvPr>
        </p:nvGraphicFramePr>
        <p:xfrm>
          <a:off x="6224052" y="2420891"/>
          <a:ext cx="2305051" cy="2474913"/>
        </p:xfrm>
        <a:graphic>
          <a:graphicData uri="http://schemas.openxmlformats.org/presentationml/2006/ole">
            <mc:AlternateContent xmlns:mc="http://schemas.openxmlformats.org/markup-compatibility/2006">
              <mc:Choice xmlns:v="urn:schemas-microsoft-com:vml" Requires="v">
                <p:oleObj spid="_x0000_s21391" name="Worksheet" r:id="rId15" imgW="2581390" imgH="2771820" progId="Excel.Sheet.12">
                  <p:embed/>
                </p:oleObj>
              </mc:Choice>
              <mc:Fallback>
                <p:oleObj name="Worksheet" r:id="rId15" imgW="2581390" imgH="2771820" progId="Excel.Sheet.12">
                  <p:embed/>
                  <p:pic>
                    <p:nvPicPr>
                      <p:cNvPr id="0" name=""/>
                      <p:cNvPicPr>
                        <a:picLocks noChangeAspect="1" noChangeArrowheads="1"/>
                      </p:cNvPicPr>
                      <p:nvPr/>
                    </p:nvPicPr>
                    <p:blipFill>
                      <a:blip r:embed="rId16"/>
                      <a:srcRect/>
                      <a:stretch>
                        <a:fillRect/>
                      </a:stretch>
                    </p:blipFill>
                    <p:spPr bwMode="auto">
                      <a:xfrm>
                        <a:off x="6224052" y="2420891"/>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61072775"/>
              </p:ext>
            </p:extLst>
          </p:nvPr>
        </p:nvGraphicFramePr>
        <p:xfrm>
          <a:off x="6224052" y="2420889"/>
          <a:ext cx="2305051" cy="2474912"/>
        </p:xfrm>
        <a:graphic>
          <a:graphicData uri="http://schemas.openxmlformats.org/presentationml/2006/ole">
            <mc:AlternateContent xmlns:mc="http://schemas.openxmlformats.org/markup-compatibility/2006">
              <mc:Choice xmlns:v="urn:schemas-microsoft-com:vml" Requires="v">
                <p:oleObj spid="_x0000_s21392" name="Worksheet" r:id="rId18" imgW="2581390" imgH="2771820" progId="Excel.Sheet.12">
                  <p:embed/>
                </p:oleObj>
              </mc:Choice>
              <mc:Fallback>
                <p:oleObj name="Worksheet" r:id="rId18" imgW="2581390" imgH="2771820" progId="Excel.Sheet.12">
                  <p:embed/>
                  <p:pic>
                    <p:nvPicPr>
                      <p:cNvPr id="0" name="Object 16"/>
                      <p:cNvPicPr>
                        <a:picLocks noChangeAspect="1" noChangeArrowheads="1"/>
                      </p:cNvPicPr>
                      <p:nvPr/>
                    </p:nvPicPr>
                    <p:blipFill>
                      <a:blip r:embed="rId19"/>
                      <a:srcRect/>
                      <a:stretch>
                        <a:fillRect/>
                      </a:stretch>
                    </p:blipFill>
                    <p:spPr bwMode="auto">
                      <a:xfrm>
                        <a:off x="6224052" y="2420889"/>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347865" y="5661249"/>
            <a:ext cx="5688632" cy="707886"/>
          </a:xfrm>
          <a:prstGeom prst="rect">
            <a:avLst/>
          </a:prstGeom>
          <a:noFill/>
        </p:spPr>
        <p:txBody>
          <a:bodyPr wrap="square" rtlCol="0">
            <a:spAutoFit/>
          </a:bodyPr>
          <a:lstStyle/>
          <a:p>
            <a:r>
              <a:rPr lang="fr-FR" sz="2000" dirty="0" smtClean="0"/>
              <a:t>Si l’érosion fait « sortir » le résultat de I, la dilatation qui suit ________________________________.</a:t>
            </a:r>
            <a:endParaRPr lang="fr-FR" sz="2000" dirty="0"/>
          </a:p>
        </p:txBody>
      </p:sp>
      <p:graphicFrame>
        <p:nvGraphicFramePr>
          <p:cNvPr id="2" name="Object 1"/>
          <p:cNvGraphicFramePr>
            <a:graphicFrameLocks noChangeAspect="1"/>
          </p:cNvGraphicFramePr>
          <p:nvPr>
            <p:extLst>
              <p:ext uri="{D42A27DB-BD31-4B8C-83A1-F6EECF244321}">
                <p14:modId xmlns:p14="http://schemas.microsoft.com/office/powerpoint/2010/main" val="4057629222"/>
              </p:ext>
            </p:extLst>
          </p:nvPr>
        </p:nvGraphicFramePr>
        <p:xfrm>
          <a:off x="3347864" y="2420889"/>
          <a:ext cx="2305051" cy="2474912"/>
        </p:xfrm>
        <a:graphic>
          <a:graphicData uri="http://schemas.openxmlformats.org/presentationml/2006/ole">
            <mc:AlternateContent xmlns:mc="http://schemas.openxmlformats.org/markup-compatibility/2006">
              <mc:Choice xmlns:v="urn:schemas-microsoft-com:vml" Requires="v">
                <p:oleObj spid="_x0000_s21393" name="Worksheet" r:id="rId21" imgW="2581390" imgH="2771820" progId="Excel.Sheet.12">
                  <p:embed/>
                </p:oleObj>
              </mc:Choice>
              <mc:Fallback>
                <p:oleObj name="Worksheet" r:id="rId21" imgW="2581390" imgH="2771820" progId="Excel.Sheet.12">
                  <p:embed/>
                  <p:pic>
                    <p:nvPicPr>
                      <p:cNvPr id="0" name="Object 14"/>
                      <p:cNvPicPr>
                        <a:picLocks noChangeAspect="1" noChangeArrowheads="1"/>
                      </p:cNvPicPr>
                      <p:nvPr/>
                    </p:nvPicPr>
                    <p:blipFill>
                      <a:blip r:embed="rId22"/>
                      <a:srcRect/>
                      <a:stretch>
                        <a:fillRect/>
                      </a:stretch>
                    </p:blipFill>
                    <p:spPr bwMode="auto">
                      <a:xfrm>
                        <a:off x="3347864" y="2420889"/>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hidden="1"/>
          <p:cNvGraphicFramePr>
            <a:graphicFrameLocks noChangeAspect="1"/>
          </p:cNvGraphicFramePr>
          <p:nvPr>
            <p:extLst>
              <p:ext uri="{D42A27DB-BD31-4B8C-83A1-F6EECF244321}">
                <p14:modId xmlns:p14="http://schemas.microsoft.com/office/powerpoint/2010/main" val="2413515559"/>
              </p:ext>
            </p:extLst>
          </p:nvPr>
        </p:nvGraphicFramePr>
        <p:xfrm>
          <a:off x="6224052" y="2420889"/>
          <a:ext cx="2305051" cy="2474912"/>
        </p:xfrm>
        <a:graphic>
          <a:graphicData uri="http://schemas.openxmlformats.org/presentationml/2006/ole">
            <mc:AlternateContent xmlns:mc="http://schemas.openxmlformats.org/markup-compatibility/2006">
              <mc:Choice xmlns:v="urn:schemas-microsoft-com:vml" Requires="v">
                <p:oleObj spid="_x0000_s21394" name="Worksheet" r:id="rId24" imgW="2581390" imgH="2771820" progId="Excel.Sheet.12">
                  <p:embed/>
                </p:oleObj>
              </mc:Choice>
              <mc:Fallback>
                <p:oleObj name="Worksheet" r:id="rId24" imgW="2581390" imgH="2771820" progId="Excel.Sheet.12">
                  <p:embed/>
                  <p:pic>
                    <p:nvPicPr>
                      <p:cNvPr id="0" name="Object 1"/>
                      <p:cNvPicPr>
                        <a:picLocks noChangeAspect="1" noChangeArrowheads="1"/>
                      </p:cNvPicPr>
                      <p:nvPr/>
                    </p:nvPicPr>
                    <p:blipFill>
                      <a:blip r:embed="rId22"/>
                      <a:srcRect/>
                      <a:stretch>
                        <a:fillRect/>
                      </a:stretch>
                    </p:blipFill>
                    <p:spPr bwMode="auto">
                      <a:xfrm>
                        <a:off x="6224052" y="2420889"/>
                        <a:ext cx="2305051"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2843809" y="2420888"/>
            <a:ext cx="1584176"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7734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 l’ouverture et de la fermeture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76</a:t>
            </a:fld>
            <a:endParaRPr lang="fr-FR" dirty="0"/>
          </a:p>
        </p:txBody>
      </p:sp>
      <p:sp>
        <p:nvSpPr>
          <p:cNvPr id="9" name="Text Placeholder 8"/>
          <p:cNvSpPr>
            <a:spLocks noGrp="1"/>
          </p:cNvSpPr>
          <p:nvPr>
            <p:ph type="body" sz="quarter" idx="13"/>
          </p:nvPr>
        </p:nvSpPr>
        <p:spPr/>
        <p:txBody>
          <a:bodyPr/>
          <a:lstStyle/>
          <a:p>
            <a:r>
              <a:rPr lang="fr-FR" dirty="0" smtClean="0"/>
              <a:t>L’ouverture et la fermeture sont toutes deux des </a:t>
            </a:r>
            <a:r>
              <a:rPr lang="fr-FR" b="1" dirty="0" smtClean="0"/>
              <a:t>opérateurs croissants du point de vue de l’image</a:t>
            </a:r>
            <a:r>
              <a:rPr lang="fr-FR" dirty="0" smtClean="0"/>
              <a:t> :</a:t>
            </a:r>
          </a:p>
          <a:p>
            <a:endParaRPr lang="fr-FR" b="1" dirty="0"/>
          </a:p>
          <a:p>
            <a:endParaRPr lang="fr-FR" b="1" dirty="0" smtClean="0"/>
          </a:p>
          <a:p>
            <a:endParaRPr lang="fr-FR" b="1" dirty="0"/>
          </a:p>
          <a:p>
            <a:endParaRPr lang="fr-FR" sz="1200" dirty="0" smtClean="0"/>
          </a:p>
          <a:p>
            <a:r>
              <a:rPr lang="fr-FR" dirty="0" smtClean="0"/>
              <a:t>Du </a:t>
            </a:r>
            <a:r>
              <a:rPr lang="fr-FR" b="1" dirty="0" smtClean="0"/>
              <a:t>point de vue de l’élément structurant</a:t>
            </a:r>
            <a:r>
              <a:rPr lang="fr-FR" dirty="0" smtClean="0"/>
              <a:t>, </a:t>
            </a:r>
            <a:r>
              <a:rPr lang="fr-FR" b="1" dirty="0" smtClean="0"/>
              <a:t>l’ouverture est décroissante </a:t>
            </a:r>
            <a:r>
              <a:rPr lang="fr-FR" dirty="0" smtClean="0"/>
              <a:t>tandis que </a:t>
            </a:r>
            <a:r>
              <a:rPr lang="fr-FR" b="1" dirty="0" smtClean="0"/>
              <a:t>la fermeture est croissante</a:t>
            </a:r>
            <a:r>
              <a:rPr lang="fr-FR" b="1" dirty="0" smtClean="0">
                <a:solidFill>
                  <a:srgbClr val="C00000"/>
                </a:solidFill>
              </a:rPr>
              <a:t> </a:t>
            </a:r>
            <a:r>
              <a:rPr lang="fr-FR" dirty="0" smtClean="0"/>
              <a:t>:</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a:xfrm>
                <a:off x="539553" y="2350194"/>
                <a:ext cx="8064896" cy="1438846"/>
              </a:xfrm>
            </p:spPr>
            <p:txBody>
              <a:bodyPr>
                <a:noAutofit/>
              </a:bodyPr>
              <a:lstStyle/>
              <a:p>
                <a:r>
                  <a:rPr lang="fr-FR" dirty="0" smtClean="0"/>
                  <a:t>Si </a:t>
                </a:r>
                <a14:m>
                  <m:oMath xmlns:m="http://schemas.openxmlformats.org/officeDocument/2006/math">
                    <m:sSub>
                      <m:sSubPr>
                        <m:ctrlPr>
                          <a:rPr lang="fr-FR" i="1" smtClean="0">
                            <a:latin typeface="Cambria Math"/>
                          </a:rPr>
                        </m:ctrlPr>
                      </m:sSubPr>
                      <m:e>
                        <m:r>
                          <a:rPr lang="fr-FR" b="0" i="1" smtClean="0">
                            <a:latin typeface="Cambria Math"/>
                          </a:rPr>
                          <m:t>𝐴</m:t>
                        </m:r>
                      </m:e>
                      <m:sub>
                        <m:r>
                          <a:rPr lang="fr-FR" b="0" i="1" smtClean="0">
                            <a:latin typeface="Cambria Math"/>
                          </a:rPr>
                          <m:t>1</m:t>
                        </m:r>
                      </m:sub>
                    </m:sSub>
                    <m:r>
                      <a:rPr lang="fr-FR" b="0" i="1" smtClean="0">
                        <a:latin typeface="Cambria Math"/>
                      </a:rPr>
                      <m:t>⊂</m:t>
                    </m:r>
                    <m:sSub>
                      <m:sSubPr>
                        <m:ctrlPr>
                          <a:rPr lang="fr-FR" b="0" i="1" smtClean="0">
                            <a:latin typeface="Cambria Math"/>
                          </a:rPr>
                        </m:ctrlPr>
                      </m:sSubPr>
                      <m:e>
                        <m:r>
                          <a:rPr lang="fr-FR" b="0" i="1" smtClean="0">
                            <a:latin typeface="Cambria Math"/>
                          </a:rPr>
                          <m:t>𝐴</m:t>
                        </m:r>
                      </m:e>
                      <m:sub>
                        <m:r>
                          <a:rPr lang="fr-FR" b="0" i="1" smtClean="0">
                            <a:latin typeface="Cambria Math"/>
                          </a:rPr>
                          <m:t>2</m:t>
                        </m:r>
                      </m:sub>
                    </m:sSub>
                  </m:oMath>
                </a14:m>
                <a:r>
                  <a:rPr lang="fr-FR" dirty="0" smtClean="0"/>
                  <a:t>, alors</a:t>
                </a:r>
              </a:p>
              <a:p>
                <a:pPr algn="ctr"/>
                <a:endParaRPr lang="fr-FR" sz="2800" baseline="-25000" dirty="0" smtClean="0"/>
              </a:p>
              <a:p>
                <a:pPr algn="ctr"/>
                <a:endParaRPr lang="fr-FR" sz="2800" baseline="-250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xfrm>
                <a:off x="539553" y="2350194"/>
                <a:ext cx="8064896" cy="1438846"/>
              </a:xfrm>
              <a:blipFill rotWithShape="1">
                <a:blip r:embed="rId2"/>
                <a:stretch>
                  <a:fillRect l="-9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Content Placeholder 5"/>
              <p:cNvSpPr txBox="1">
                <a:spLocks/>
              </p:cNvSpPr>
              <p:nvPr/>
            </p:nvSpPr>
            <p:spPr>
              <a:xfrm>
                <a:off x="539553" y="5014490"/>
                <a:ext cx="8064896" cy="1510854"/>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Si </a:t>
                </a:r>
                <a14:m>
                  <m:oMath xmlns:m="http://schemas.openxmlformats.org/officeDocument/2006/math">
                    <m:sSub>
                      <m:sSubPr>
                        <m:ctrlPr>
                          <a:rPr lang="fr-FR" i="1" smtClean="0">
                            <a:latin typeface="Cambria Math"/>
                          </a:rPr>
                        </m:ctrlPr>
                      </m:sSubPr>
                      <m:e>
                        <m:r>
                          <a:rPr lang="fr-FR" b="0" i="1" smtClean="0">
                            <a:latin typeface="Cambria Math"/>
                          </a:rPr>
                          <m:t>𝐸</m:t>
                        </m:r>
                      </m:e>
                      <m:sub>
                        <m:r>
                          <a:rPr lang="fr-FR" i="1" smtClean="0">
                            <a:latin typeface="Cambria Math"/>
                          </a:rPr>
                          <m:t>1</m:t>
                        </m:r>
                      </m:sub>
                    </m:sSub>
                    <m:r>
                      <a:rPr lang="fr-FR" i="1" smtClean="0">
                        <a:latin typeface="Cambria Math"/>
                      </a:rPr>
                      <m:t>⊂</m:t>
                    </m:r>
                    <m:sSub>
                      <m:sSubPr>
                        <m:ctrlPr>
                          <a:rPr lang="fr-FR" i="1" smtClean="0">
                            <a:latin typeface="Cambria Math"/>
                          </a:rPr>
                        </m:ctrlPr>
                      </m:sSubPr>
                      <m:e>
                        <m:r>
                          <a:rPr lang="fr-FR" b="0" i="1" smtClean="0">
                            <a:latin typeface="Cambria Math"/>
                          </a:rPr>
                          <m:t>𝐸</m:t>
                        </m:r>
                      </m:e>
                      <m:sub>
                        <m:r>
                          <a:rPr lang="fr-FR" i="1" smtClean="0">
                            <a:latin typeface="Cambria Math"/>
                          </a:rPr>
                          <m:t>2</m:t>
                        </m:r>
                      </m:sub>
                    </m:sSub>
                  </m:oMath>
                </a14:m>
                <a:r>
                  <a:rPr lang="fr-FR" dirty="0" smtClean="0"/>
                  <a:t>, alors</a:t>
                </a:r>
              </a:p>
              <a:p>
                <a:pPr algn="ctr"/>
                <a:endParaRPr lang="fr-FR" sz="2800" baseline="-25000" dirty="0"/>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539553" y="5014490"/>
                <a:ext cx="8064896" cy="1510854"/>
              </a:xfrm>
              <a:prstGeom prst="rect">
                <a:avLst/>
              </a:prstGeom>
              <a:blipFill rotWithShape="1">
                <a:blip r:embed="rId3"/>
                <a:stretch>
                  <a:fillRect l="-979"/>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436814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Propriétés de l’ouverture et de la fermeture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77</a:t>
            </a:fld>
            <a:endParaRPr lang="fr-FR" dirty="0"/>
          </a:p>
        </p:txBody>
      </p:sp>
      <p:sp>
        <p:nvSpPr>
          <p:cNvPr id="9" name="Text Placeholder 8"/>
          <p:cNvSpPr>
            <a:spLocks noGrp="1"/>
          </p:cNvSpPr>
          <p:nvPr>
            <p:ph type="body" sz="quarter" idx="13"/>
          </p:nvPr>
        </p:nvSpPr>
        <p:spPr/>
        <p:txBody>
          <a:bodyPr/>
          <a:lstStyle/>
          <a:p>
            <a:r>
              <a:rPr lang="fr-FR" dirty="0" smtClean="0"/>
              <a:t>La dernière propriété de l’ouverture et de la fermeture, </a:t>
            </a:r>
            <a:r>
              <a:rPr lang="fr-FR" b="1" dirty="0" smtClean="0"/>
              <a:t>qui est essentielle à connaître</a:t>
            </a:r>
            <a:r>
              <a:rPr lang="fr-FR" dirty="0" smtClean="0"/>
              <a:t>, est </a:t>
            </a:r>
            <a:r>
              <a:rPr lang="fr-FR" b="1" dirty="0" smtClean="0"/>
              <a:t>___________________</a:t>
            </a:r>
            <a:endParaRPr lang="fr-FR" dirty="0" smtClean="0"/>
          </a:p>
          <a:p>
            <a:endParaRPr lang="fr-FR" dirty="0"/>
          </a:p>
          <a:p>
            <a:endParaRPr lang="fr-FR" dirty="0" smtClean="0"/>
          </a:p>
          <a:p>
            <a:endParaRPr lang="fr-FR" dirty="0"/>
          </a:p>
          <a:p>
            <a:endParaRPr lang="fr-FR" dirty="0" smtClean="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996955"/>
                <a:ext cx="8064896" cy="1583407"/>
              </a:xfrm>
            </p:spPr>
            <p:txBody>
              <a:bodyPr/>
              <a:lstStyle/>
              <a:p>
                <a:r>
                  <a:rPr lang="fr-FR" dirty="0" smtClean="0"/>
                  <a:t>Pour tout </a:t>
                </a:r>
                <a14:m>
                  <m:oMath xmlns:m="http://schemas.openxmlformats.org/officeDocument/2006/math">
                    <m:r>
                      <a:rPr lang="fr-FR" b="0" i="1" smtClean="0">
                        <a:latin typeface="Cambria Math"/>
                      </a:rPr>
                      <m:t>𝐼</m:t>
                    </m:r>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pour tout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a:t>
                </a:r>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996955"/>
                <a:ext cx="8064896" cy="1583407"/>
              </a:xfrm>
              <a:blipFill rotWithShape="1">
                <a:blip r:embed="rId3"/>
                <a:stretch>
                  <a:fillRect l="-979"/>
                </a:stretch>
              </a:blipFill>
            </p:spPr>
            <p:txBody>
              <a:bodyPr/>
              <a:lstStyle/>
              <a:p>
                <a:r>
                  <a:rPr lang="fr-FR">
                    <a:noFill/>
                  </a:rPr>
                  <a:t> </a:t>
                </a:r>
              </a:p>
            </p:txBody>
          </p:sp>
        </mc:Fallback>
      </mc:AlternateContent>
      <p:sp>
        <p:nvSpPr>
          <p:cNvPr id="6" name="TextBox 5"/>
          <p:cNvSpPr txBox="1"/>
          <p:nvPr/>
        </p:nvSpPr>
        <p:spPr>
          <a:xfrm>
            <a:off x="323531" y="5445227"/>
            <a:ext cx="8712968" cy="830997"/>
          </a:xfrm>
          <a:prstGeom prst="rect">
            <a:avLst/>
          </a:prstGeom>
          <a:noFill/>
        </p:spPr>
        <p:txBody>
          <a:bodyPr wrap="square" rtlCol="0">
            <a:spAutoFit/>
          </a:bodyPr>
          <a:lstStyle/>
          <a:p>
            <a:r>
              <a:rPr lang="fr-FR" sz="2400" dirty="0" smtClean="0"/>
              <a:t>Il </a:t>
            </a:r>
            <a:r>
              <a:rPr lang="fr-FR" sz="2400" b="1" dirty="0" smtClean="0"/>
              <a:t>n’est pas utile</a:t>
            </a:r>
            <a:r>
              <a:rPr lang="fr-FR" sz="2400" dirty="0" smtClean="0"/>
              <a:t> de répéter plusieurs fois une même ouverture ou une même fermeture sur la même image !</a:t>
            </a:r>
            <a:endParaRPr lang="fr-FR" sz="2400" dirty="0"/>
          </a:p>
        </p:txBody>
      </p:sp>
    </p:spTree>
    <p:extLst>
      <p:ext uri="{BB962C8B-B14F-4D97-AF65-F5344CB8AC3E}">
        <p14:creationId xmlns:p14="http://schemas.microsoft.com/office/powerpoint/2010/main" val="33082642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Cas pratiques</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7829515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Cas pratique : supprimer du bruit</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79</a:t>
            </a:fld>
            <a:endParaRPr lang="fr-FR" dirty="0"/>
          </a:p>
        </p:txBody>
      </p:sp>
      <p:sp>
        <p:nvSpPr>
          <p:cNvPr id="9" name="Text Placeholder 8"/>
          <p:cNvSpPr>
            <a:spLocks noGrp="1"/>
          </p:cNvSpPr>
          <p:nvPr>
            <p:ph type="body" sz="quarter" idx="13"/>
          </p:nvPr>
        </p:nvSpPr>
        <p:spPr/>
        <p:txBody>
          <a:bodyPr/>
          <a:lstStyle/>
          <a:p>
            <a:r>
              <a:rPr lang="fr-FR" dirty="0" smtClean="0"/>
              <a:t>Comment supprimer le bruit et extraire les outils de l’image ?</a:t>
            </a:r>
            <a:endParaRPr lang="fr-FR" dirty="0"/>
          </a:p>
        </p:txBody>
      </p:sp>
      <p:sp>
        <p:nvSpPr>
          <p:cNvPr id="2" name="Text Placeholder 1"/>
          <p:cNvSpPr>
            <a:spLocks noGrp="1"/>
          </p:cNvSpPr>
          <p:nvPr>
            <p:ph type="body" sz="quarter" idx="14"/>
          </p:nvPr>
        </p:nvSpPr>
        <p:spPr>
          <a:xfrm>
            <a:off x="5292082" y="1772817"/>
            <a:ext cx="3601095" cy="2448272"/>
          </a:xfrm>
        </p:spPr>
        <p:txBody>
          <a:bodyPr/>
          <a:lstStyle/>
          <a:p>
            <a:r>
              <a:rPr lang="fr-FR" dirty="0"/>
              <a:t>Im </a:t>
            </a:r>
            <a:r>
              <a:rPr lang="fr-FR" dirty="0" smtClean="0"/>
              <a:t>= </a:t>
            </a:r>
            <a:r>
              <a:rPr lang="fr-FR" dirty="0" err="1"/>
              <a:t>imread</a:t>
            </a:r>
            <a:r>
              <a:rPr lang="fr-FR" dirty="0"/>
              <a:t>('tools_noise.png</a:t>
            </a:r>
            <a:r>
              <a:rPr lang="fr-FR" dirty="0" smtClean="0"/>
              <a:t>');</a:t>
            </a:r>
          </a:p>
          <a:p>
            <a:r>
              <a:rPr lang="fr-FR" dirty="0"/>
              <a:t>D = </a:t>
            </a:r>
            <a:r>
              <a:rPr lang="fr-FR" dirty="0" err="1"/>
              <a:t>strel</a:t>
            </a:r>
            <a:r>
              <a:rPr lang="fr-FR" dirty="0"/>
              <a:t>('</a:t>
            </a:r>
            <a:r>
              <a:rPr lang="fr-FR" dirty="0" err="1"/>
              <a:t>disk</a:t>
            </a:r>
            <a:r>
              <a:rPr lang="fr-FR" dirty="0"/>
              <a:t>', 3);</a:t>
            </a:r>
          </a:p>
          <a:p>
            <a:r>
              <a:rPr lang="fr-FR" dirty="0" smtClean="0"/>
              <a:t>Op1 </a:t>
            </a:r>
            <a:r>
              <a:rPr lang="fr-FR" dirty="0"/>
              <a:t>= </a:t>
            </a:r>
            <a:r>
              <a:rPr lang="fr-FR" dirty="0" err="1"/>
              <a:t>imopen</a:t>
            </a:r>
            <a:r>
              <a:rPr lang="fr-FR" dirty="0"/>
              <a:t>(Im, D</a:t>
            </a:r>
            <a:r>
              <a:rPr lang="fr-FR" dirty="0" smtClean="0"/>
              <a:t>);</a:t>
            </a:r>
          </a:p>
          <a:p>
            <a:r>
              <a:rPr lang="fr-FR" dirty="0" smtClean="0"/>
              <a:t>L </a:t>
            </a:r>
            <a:r>
              <a:rPr lang="fr-FR" dirty="0"/>
              <a:t>= </a:t>
            </a:r>
            <a:r>
              <a:rPr lang="fr-FR" dirty="0" err="1"/>
              <a:t>strel</a:t>
            </a:r>
            <a:r>
              <a:rPr lang="fr-FR" dirty="0"/>
              <a:t>('line', 30, 0);</a:t>
            </a:r>
          </a:p>
          <a:p>
            <a:r>
              <a:rPr lang="fr-FR" dirty="0" smtClean="0"/>
              <a:t>Op2 </a:t>
            </a:r>
            <a:r>
              <a:rPr lang="fr-FR" dirty="0"/>
              <a:t>= </a:t>
            </a:r>
            <a:r>
              <a:rPr lang="fr-FR" dirty="0" err="1"/>
              <a:t>imopen</a:t>
            </a:r>
            <a:r>
              <a:rPr lang="fr-FR" dirty="0"/>
              <a:t>(Im, L);</a:t>
            </a:r>
          </a:p>
          <a:p>
            <a:r>
              <a:rPr lang="fr-FR" dirty="0" err="1" smtClean="0"/>
              <a:t>Add</a:t>
            </a:r>
            <a:r>
              <a:rPr lang="fr-FR" dirty="0" smtClean="0"/>
              <a:t> </a:t>
            </a:r>
            <a:r>
              <a:rPr lang="fr-FR" dirty="0"/>
              <a:t>= Op1 + Op2</a:t>
            </a:r>
            <a:r>
              <a:rPr lang="fr-FR" dirty="0" smtClean="0"/>
              <a:t>;</a:t>
            </a:r>
          </a:p>
          <a:p>
            <a:r>
              <a:rPr lang="fr-FR" dirty="0" smtClean="0"/>
              <a:t>Gamma4 </a:t>
            </a:r>
            <a:r>
              <a:rPr lang="fr-FR" dirty="0"/>
              <a:t>= </a:t>
            </a:r>
            <a:r>
              <a:rPr lang="fr-FR" dirty="0" err="1"/>
              <a:t>strel</a:t>
            </a:r>
            <a:r>
              <a:rPr lang="fr-FR" dirty="0"/>
              <a:t>('</a:t>
            </a:r>
            <a:r>
              <a:rPr lang="fr-FR" dirty="0" err="1"/>
              <a:t>diamond</a:t>
            </a:r>
            <a:r>
              <a:rPr lang="fr-FR" dirty="0"/>
              <a:t>', 1);</a:t>
            </a:r>
          </a:p>
          <a:p>
            <a:r>
              <a:rPr lang="fr-FR" dirty="0" smtClean="0"/>
              <a:t>Op3 </a:t>
            </a:r>
            <a:r>
              <a:rPr lang="fr-FR" dirty="0"/>
              <a:t>= </a:t>
            </a:r>
            <a:r>
              <a:rPr lang="fr-FR" dirty="0" err="1" smtClean="0"/>
              <a:t>imopen</a:t>
            </a:r>
            <a:r>
              <a:rPr lang="fr-FR" dirty="0" smtClean="0"/>
              <a:t>(</a:t>
            </a:r>
            <a:r>
              <a:rPr lang="fr-FR" dirty="0" err="1" smtClean="0"/>
              <a:t>Add</a:t>
            </a:r>
            <a:r>
              <a:rPr lang="fr-FR" dirty="0" smtClean="0"/>
              <a:t>, </a:t>
            </a:r>
            <a:r>
              <a:rPr lang="fr-FR" dirty="0"/>
              <a:t>Gamma4);</a:t>
            </a:r>
          </a:p>
        </p:txBody>
      </p:sp>
      <p:pic>
        <p:nvPicPr>
          <p:cNvPr id="65538" name="Picture 2" descr="C:\Users\John\Enseignement\trunk\2012-2013\Master 2\Traitement Image\Cours Morpho\images\Results\007 - BruitOutils\tools_no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08" y="1916835"/>
            <a:ext cx="2592288" cy="1836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6408" y="3717032"/>
            <a:ext cx="2592288" cy="369332"/>
          </a:xfrm>
          <a:prstGeom prst="rect">
            <a:avLst/>
          </a:prstGeom>
          <a:noFill/>
        </p:spPr>
        <p:txBody>
          <a:bodyPr wrap="square" rtlCol="0">
            <a:spAutoFit/>
          </a:bodyPr>
          <a:lstStyle/>
          <a:p>
            <a:pPr algn="ctr"/>
            <a:r>
              <a:rPr lang="fr-FR" i="1" dirty="0" smtClean="0"/>
              <a:t>Im</a:t>
            </a:r>
            <a:endParaRPr lang="fr-FR" i="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6410" y="4365107"/>
            <a:ext cx="2592287" cy="18362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6408" y="6209977"/>
            <a:ext cx="2592288" cy="369332"/>
          </a:xfrm>
          <a:prstGeom prst="rect">
            <a:avLst/>
          </a:prstGeom>
          <a:noFill/>
        </p:spPr>
        <p:txBody>
          <a:bodyPr wrap="square" rtlCol="0">
            <a:spAutoFit/>
          </a:bodyPr>
          <a:lstStyle/>
          <a:p>
            <a:pPr algn="ctr"/>
            <a:r>
              <a:rPr lang="fr-FR" i="1" dirty="0" smtClean="0"/>
              <a:t>_____________</a:t>
            </a:r>
            <a:endParaRPr lang="fr-FR" i="1"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47866" y="4365105"/>
            <a:ext cx="2592287" cy="18362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347864" y="6209977"/>
            <a:ext cx="2592288" cy="369332"/>
          </a:xfrm>
          <a:prstGeom prst="rect">
            <a:avLst/>
          </a:prstGeom>
          <a:noFill/>
        </p:spPr>
        <p:txBody>
          <a:bodyPr wrap="square" rtlCol="0">
            <a:spAutoFit/>
          </a:bodyPr>
          <a:lstStyle/>
          <a:p>
            <a:pPr algn="ctr"/>
            <a:r>
              <a:rPr lang="fr-FR" i="1" dirty="0" smtClean="0"/>
              <a:t>____________</a:t>
            </a:r>
            <a:endParaRPr lang="fr-FR" i="1" dirty="0"/>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72203" y="4365105"/>
            <a:ext cx="2592285" cy="183620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372200" y="6209977"/>
            <a:ext cx="2592288" cy="369332"/>
          </a:xfrm>
          <a:prstGeom prst="rect">
            <a:avLst/>
          </a:prstGeom>
          <a:noFill/>
        </p:spPr>
        <p:txBody>
          <a:bodyPr wrap="square" rtlCol="0">
            <a:spAutoFit/>
          </a:bodyPr>
          <a:lstStyle/>
          <a:p>
            <a:pPr algn="ctr"/>
            <a:r>
              <a:rPr lang="fr-FR" i="1" dirty="0" smtClean="0"/>
              <a:t>____________</a:t>
            </a:r>
            <a:endParaRPr lang="fr-FR" i="1" dirty="0"/>
          </a:p>
        </p:txBody>
      </p:sp>
    </p:spTree>
    <p:extLst>
      <p:ext uri="{BB962C8B-B14F-4D97-AF65-F5344CB8AC3E}">
        <p14:creationId xmlns:p14="http://schemas.microsoft.com/office/powerpoint/2010/main" val="397222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a:t>
            </a:fld>
            <a:endParaRPr lang="fr-FR" dirty="0"/>
          </a:p>
        </p:txBody>
      </p:sp>
      <p:sp>
        <p:nvSpPr>
          <p:cNvPr id="8" name="Text Placeholder 7"/>
          <p:cNvSpPr>
            <a:spLocks noGrp="1"/>
          </p:cNvSpPr>
          <p:nvPr>
            <p:ph type="body" sz="quarter" idx="13"/>
          </p:nvPr>
        </p:nvSpPr>
        <p:spPr/>
        <p:txBody>
          <a:bodyPr/>
          <a:lstStyle/>
          <a:p>
            <a:r>
              <a:rPr lang="fr-FR" dirty="0" smtClean="0"/>
              <a:t>Petit historique de la morphologie (merci </a:t>
            </a:r>
            <a:r>
              <a:rPr lang="fr-FR" dirty="0" err="1" smtClean="0"/>
              <a:t>wikipedia</a:t>
            </a:r>
            <a:r>
              <a:rPr lang="fr-FR" dirty="0" smtClean="0"/>
              <a:t>)</a:t>
            </a:r>
          </a:p>
          <a:p>
            <a:pPr lvl="1"/>
            <a:endParaRPr lang="fr-FR" dirty="0" smtClean="0"/>
          </a:p>
          <a:p>
            <a:pPr lvl="1"/>
            <a:r>
              <a:rPr lang="fr-FR" dirty="0" smtClean="0"/>
              <a:t>Développée par </a:t>
            </a:r>
            <a:r>
              <a:rPr lang="fr-FR" b="1" dirty="0" smtClean="0"/>
              <a:t>Georges </a:t>
            </a:r>
            <a:r>
              <a:rPr lang="fr-FR" b="1" dirty="0" err="1" smtClean="0"/>
              <a:t>Matheron</a:t>
            </a:r>
            <a:r>
              <a:rPr lang="fr-FR" b="1" dirty="0" smtClean="0"/>
              <a:t> et Jean Serra </a:t>
            </a:r>
            <a:r>
              <a:rPr lang="fr-FR" dirty="0" smtClean="0"/>
              <a:t>en 1964, à l’Ecole de Mines de Paris</a:t>
            </a:r>
          </a:p>
          <a:p>
            <a:pPr lvl="1"/>
            <a:endParaRPr lang="fr-FR" dirty="0"/>
          </a:p>
          <a:p>
            <a:pPr lvl="1"/>
            <a:r>
              <a:rPr lang="fr-FR" dirty="0" smtClean="0"/>
              <a:t>Initialement dans le but de répondre à des problèmes liés à l’exploitation minière</a:t>
            </a:r>
          </a:p>
          <a:p>
            <a:pPr lvl="1"/>
            <a:endParaRPr lang="fr-FR" dirty="0"/>
          </a:p>
          <a:p>
            <a:pPr lvl="1"/>
            <a:r>
              <a:rPr lang="fr-FR" dirty="0" smtClean="0"/>
              <a:t>Utilisée dans beaucoup de domaines où le traitement d’images est nécessaire : biologie, multimédia, …</a:t>
            </a:r>
          </a:p>
        </p:txBody>
      </p:sp>
    </p:spTree>
    <p:extLst>
      <p:ext uri="{BB962C8B-B14F-4D97-AF65-F5344CB8AC3E}">
        <p14:creationId xmlns:p14="http://schemas.microsoft.com/office/powerpoint/2010/main" val="17791591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Cas pratique : supprimer du </a:t>
            </a:r>
            <a:r>
              <a:rPr lang="fr-FR" dirty="0" smtClean="0"/>
              <a:t>bruit (2)</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80</a:t>
            </a:fld>
            <a:endParaRPr lang="fr-FR" dirty="0"/>
          </a:p>
        </p:txBody>
      </p:sp>
      <p:sp>
        <p:nvSpPr>
          <p:cNvPr id="9" name="Text Placeholder 8"/>
          <p:cNvSpPr>
            <a:spLocks noGrp="1"/>
          </p:cNvSpPr>
          <p:nvPr>
            <p:ph type="body" sz="quarter" idx="13"/>
          </p:nvPr>
        </p:nvSpPr>
        <p:spPr/>
        <p:txBody>
          <a:bodyPr/>
          <a:lstStyle/>
          <a:p>
            <a:r>
              <a:rPr lang="fr-FR" dirty="0"/>
              <a:t>Comment supprimer le bruit et extraire les </a:t>
            </a:r>
            <a:r>
              <a:rPr lang="fr-FR" dirty="0" smtClean="0"/>
              <a:t>lettres de </a:t>
            </a:r>
            <a:r>
              <a:rPr lang="fr-FR" dirty="0"/>
              <a:t>l’image </a:t>
            </a:r>
            <a:r>
              <a:rPr lang="fr-FR" dirty="0" smtClean="0"/>
              <a:t>?</a:t>
            </a:r>
            <a:endParaRPr lang="fr-FR" dirty="0"/>
          </a:p>
        </p:txBody>
      </p:sp>
      <p:sp>
        <p:nvSpPr>
          <p:cNvPr id="2" name="Text Placeholder 1"/>
          <p:cNvSpPr>
            <a:spLocks noGrp="1"/>
          </p:cNvSpPr>
          <p:nvPr>
            <p:ph type="body" sz="quarter" idx="14"/>
          </p:nvPr>
        </p:nvSpPr>
        <p:spPr>
          <a:xfrm>
            <a:off x="5292082" y="1844824"/>
            <a:ext cx="3601095" cy="4536926"/>
          </a:xfrm>
        </p:spPr>
        <p:txBody>
          <a:bodyPr/>
          <a:lstStyle/>
          <a:p>
            <a:r>
              <a:rPr lang="fr-FR" dirty="0" smtClean="0"/>
              <a:t>Im = </a:t>
            </a:r>
            <a:r>
              <a:rPr lang="fr-FR" dirty="0" err="1" smtClean="0"/>
              <a:t>imread</a:t>
            </a:r>
            <a:r>
              <a:rPr lang="fr-FR" dirty="0"/>
              <a:t>(</a:t>
            </a:r>
            <a:r>
              <a:rPr lang="fr-FR" dirty="0" smtClean="0"/>
              <a:t>'bonjourbruit.png‘);</a:t>
            </a:r>
          </a:p>
          <a:p>
            <a:r>
              <a:rPr lang="fr-FR" dirty="0" smtClean="0"/>
              <a:t>Gamma4 </a:t>
            </a:r>
            <a:r>
              <a:rPr lang="fr-FR" dirty="0"/>
              <a:t>= </a:t>
            </a:r>
            <a:r>
              <a:rPr lang="fr-FR" dirty="0" err="1"/>
              <a:t>strel</a:t>
            </a:r>
            <a:r>
              <a:rPr lang="fr-FR" dirty="0"/>
              <a:t>('</a:t>
            </a:r>
            <a:r>
              <a:rPr lang="fr-FR" dirty="0" err="1"/>
              <a:t>diamond</a:t>
            </a:r>
            <a:r>
              <a:rPr lang="fr-FR" dirty="0"/>
              <a:t>', 1);</a:t>
            </a:r>
          </a:p>
          <a:p>
            <a:r>
              <a:rPr lang="fr-FR" dirty="0" smtClean="0"/>
              <a:t>C </a:t>
            </a:r>
            <a:r>
              <a:rPr lang="fr-FR" dirty="0"/>
              <a:t>= </a:t>
            </a:r>
            <a:r>
              <a:rPr lang="fr-FR" dirty="0" err="1" smtClean="0"/>
              <a:t>imclose</a:t>
            </a:r>
            <a:r>
              <a:rPr lang="fr-FR" dirty="0" smtClean="0"/>
              <a:t>(Im, Gamma4);</a:t>
            </a:r>
          </a:p>
          <a:p>
            <a:r>
              <a:rPr lang="fr-FR" dirty="0" smtClean="0"/>
              <a:t>DeuxGamma8 </a:t>
            </a:r>
            <a:r>
              <a:rPr lang="fr-FR" dirty="0"/>
              <a:t>= </a:t>
            </a:r>
            <a:r>
              <a:rPr lang="fr-FR" dirty="0" err="1"/>
              <a:t>strel</a:t>
            </a:r>
            <a:r>
              <a:rPr lang="fr-FR" dirty="0"/>
              <a:t>('square', 5);</a:t>
            </a:r>
          </a:p>
          <a:p>
            <a:r>
              <a:rPr lang="fr-FR" dirty="0" smtClean="0"/>
              <a:t>R </a:t>
            </a:r>
            <a:r>
              <a:rPr lang="fr-FR" dirty="0"/>
              <a:t>= </a:t>
            </a:r>
            <a:r>
              <a:rPr lang="fr-FR" dirty="0" err="1"/>
              <a:t>imopen</a:t>
            </a:r>
            <a:r>
              <a:rPr lang="fr-FR" dirty="0"/>
              <a:t>(C, </a:t>
            </a:r>
            <a:r>
              <a:rPr lang="fr-FR" dirty="0" smtClean="0"/>
              <a:t>DeuxGamma8);</a:t>
            </a:r>
            <a:endParaRPr lang="fr-F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00250"/>
            <a:ext cx="3810000" cy="952500"/>
          </a:xfrm>
          <a:prstGeom prst="rect">
            <a:avLst/>
          </a:prstGeom>
        </p:spPr>
      </p:pic>
      <p:sp>
        <p:nvSpPr>
          <p:cNvPr id="7" name="TextBox 6"/>
          <p:cNvSpPr txBox="1"/>
          <p:nvPr/>
        </p:nvSpPr>
        <p:spPr>
          <a:xfrm>
            <a:off x="251520" y="2924944"/>
            <a:ext cx="3810000" cy="369332"/>
          </a:xfrm>
          <a:prstGeom prst="rect">
            <a:avLst/>
          </a:prstGeom>
          <a:noFill/>
        </p:spPr>
        <p:txBody>
          <a:bodyPr wrap="square" rtlCol="0">
            <a:spAutoFit/>
          </a:bodyPr>
          <a:lstStyle/>
          <a:p>
            <a:pPr algn="ctr"/>
            <a:r>
              <a:rPr lang="fr-FR" i="1" dirty="0" smtClean="0"/>
              <a:t>Im</a:t>
            </a:r>
            <a:endParaRPr lang="fr-FR" i="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573016"/>
            <a:ext cx="3810000" cy="952500"/>
          </a:xfrm>
          <a:prstGeom prst="rect">
            <a:avLst/>
          </a:prstGeom>
        </p:spPr>
      </p:pic>
      <p:sp>
        <p:nvSpPr>
          <p:cNvPr id="11" name="TextBox 10"/>
          <p:cNvSpPr txBox="1"/>
          <p:nvPr/>
        </p:nvSpPr>
        <p:spPr>
          <a:xfrm>
            <a:off x="251520" y="4497710"/>
            <a:ext cx="3810000" cy="369332"/>
          </a:xfrm>
          <a:prstGeom prst="rect">
            <a:avLst/>
          </a:prstGeom>
          <a:noFill/>
        </p:spPr>
        <p:txBody>
          <a:bodyPr wrap="square" rtlCol="0">
            <a:spAutoFit/>
          </a:bodyPr>
          <a:lstStyle/>
          <a:p>
            <a:pPr algn="ctr"/>
            <a:r>
              <a:rPr lang="fr-FR" i="1" dirty="0" smtClean="0"/>
              <a:t>______________________</a:t>
            </a:r>
            <a:endParaRPr lang="fr-FR" i="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231318"/>
            <a:ext cx="3810000" cy="952500"/>
          </a:xfrm>
          <a:prstGeom prst="rect">
            <a:avLst/>
          </a:prstGeom>
        </p:spPr>
      </p:pic>
      <p:sp>
        <p:nvSpPr>
          <p:cNvPr id="13" name="TextBox 12"/>
          <p:cNvSpPr txBox="1"/>
          <p:nvPr/>
        </p:nvSpPr>
        <p:spPr>
          <a:xfrm>
            <a:off x="251520" y="6156012"/>
            <a:ext cx="3810000" cy="369332"/>
          </a:xfrm>
          <a:prstGeom prst="rect">
            <a:avLst/>
          </a:prstGeom>
          <a:noFill/>
        </p:spPr>
        <p:txBody>
          <a:bodyPr wrap="square" rtlCol="0">
            <a:spAutoFit/>
          </a:bodyPr>
          <a:lstStyle/>
          <a:p>
            <a:pPr algn="ctr"/>
            <a:r>
              <a:rPr lang="fr-FR" i="1" dirty="0" smtClean="0"/>
              <a:t>_____________________</a:t>
            </a:r>
            <a:endParaRPr lang="fr-FR" i="1" dirty="0"/>
          </a:p>
        </p:txBody>
      </p:sp>
    </p:spTree>
    <p:extLst>
      <p:ext uri="{BB962C8B-B14F-4D97-AF65-F5344CB8AC3E}">
        <p14:creationId xmlns:p14="http://schemas.microsoft.com/office/powerpoint/2010/main" val="25432808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Cas pratique : </a:t>
            </a:r>
            <a:r>
              <a:rPr lang="fr-FR" dirty="0" smtClean="0"/>
              <a:t>les résidus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81</a:t>
            </a:fld>
            <a:endParaRPr lang="fr-FR" dirty="0"/>
          </a:p>
        </p:txBody>
      </p:sp>
      <p:sp>
        <p:nvSpPr>
          <p:cNvPr id="9" name="Text Placeholder 8"/>
          <p:cNvSpPr>
            <a:spLocks noGrp="1"/>
          </p:cNvSpPr>
          <p:nvPr>
            <p:ph type="body" sz="quarter" idx="13"/>
          </p:nvPr>
        </p:nvSpPr>
        <p:spPr/>
        <p:txBody>
          <a:bodyPr/>
          <a:lstStyle/>
          <a:p>
            <a:r>
              <a:rPr lang="fr-FR" dirty="0" smtClean="0"/>
              <a:t>Quelles parties de mon terrain où je faisais atterrir mon drone (voir diapo 55) puis-je vendre car elles ne me serviront jamais ?</a:t>
            </a:r>
            <a:endParaRPr lang="fr-FR" dirty="0"/>
          </a:p>
        </p:txBody>
      </p:sp>
      <p:sp>
        <p:nvSpPr>
          <p:cNvPr id="2" name="Text Placeholder 1"/>
          <p:cNvSpPr>
            <a:spLocks noGrp="1"/>
          </p:cNvSpPr>
          <p:nvPr>
            <p:ph type="body" sz="quarter" idx="14"/>
          </p:nvPr>
        </p:nvSpPr>
        <p:spPr>
          <a:xfrm>
            <a:off x="5292082" y="2348880"/>
            <a:ext cx="3601095" cy="1296144"/>
          </a:xfrm>
        </p:spPr>
        <p:txBody>
          <a:bodyPr/>
          <a:lstStyle/>
          <a:p>
            <a:r>
              <a:rPr lang="fr-FR" dirty="0"/>
              <a:t>Terrain = </a:t>
            </a:r>
            <a:r>
              <a:rPr lang="fr-FR" dirty="0" err="1"/>
              <a:t>imread</a:t>
            </a:r>
            <a:r>
              <a:rPr lang="fr-FR" dirty="0"/>
              <a:t>('trace.png');</a:t>
            </a:r>
          </a:p>
          <a:p>
            <a:r>
              <a:rPr lang="fr-FR" dirty="0"/>
              <a:t>Dr = </a:t>
            </a:r>
            <a:r>
              <a:rPr lang="fr-FR" dirty="0" err="1"/>
              <a:t>imread</a:t>
            </a:r>
            <a:r>
              <a:rPr lang="fr-FR" dirty="0"/>
              <a:t>('drone.png');</a:t>
            </a:r>
          </a:p>
          <a:p>
            <a:r>
              <a:rPr lang="fr-FR" dirty="0"/>
              <a:t>Op = </a:t>
            </a:r>
            <a:r>
              <a:rPr lang="fr-FR" dirty="0" err="1"/>
              <a:t>imopen</a:t>
            </a:r>
            <a:r>
              <a:rPr lang="fr-FR" dirty="0"/>
              <a:t>(Terrain, </a:t>
            </a:r>
            <a:r>
              <a:rPr lang="fr-FR" dirty="0" err="1"/>
              <a:t>logical</a:t>
            </a:r>
            <a:r>
              <a:rPr lang="fr-FR" dirty="0"/>
              <a:t>(Dr</a:t>
            </a:r>
            <a:r>
              <a:rPr lang="fr-FR" dirty="0" smtClean="0"/>
              <a:t>));</a:t>
            </a:r>
          </a:p>
          <a:p>
            <a:r>
              <a:rPr lang="fr-FR" dirty="0"/>
              <a:t>R = Terrain - Op;</a:t>
            </a:r>
          </a:p>
        </p:txBody>
      </p:sp>
      <p:pic>
        <p:nvPicPr>
          <p:cNvPr id="7" name="Picture 5" descr="C:\Users\John\Enseignement\trunk\2012-2013\Master 2\Traitement Image\Cours Morpho\images\Results\003 - Exemple Erosion Drone\tr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486049"/>
            <a:ext cx="2310659" cy="2477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John\Enseignement\trunk\2012-2013\Master 2\Traitement Image\Cours Morpho\images\Results\003 - Exemple Erosion Drone\dr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554" y="2708920"/>
            <a:ext cx="468725" cy="5067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5576" y="4973106"/>
            <a:ext cx="882614" cy="400110"/>
          </a:xfrm>
          <a:prstGeom prst="rect">
            <a:avLst/>
          </a:prstGeom>
          <a:noFill/>
        </p:spPr>
        <p:txBody>
          <a:bodyPr wrap="none" rtlCol="0">
            <a:spAutoFit/>
          </a:bodyPr>
          <a:lstStyle/>
          <a:p>
            <a:r>
              <a:rPr lang="fr-FR" sz="2000" i="1" dirty="0" smtClean="0"/>
              <a:t>Terrain</a:t>
            </a:r>
            <a:endParaRPr lang="fr-FR" sz="2000" i="1" dirty="0"/>
          </a:p>
        </p:txBody>
      </p:sp>
      <p:sp>
        <p:nvSpPr>
          <p:cNvPr id="14" name="TextBox 13"/>
          <p:cNvSpPr txBox="1"/>
          <p:nvPr/>
        </p:nvSpPr>
        <p:spPr>
          <a:xfrm>
            <a:off x="3816552" y="3212976"/>
            <a:ext cx="433132" cy="369332"/>
          </a:xfrm>
          <a:prstGeom prst="rect">
            <a:avLst/>
          </a:prstGeom>
          <a:noFill/>
        </p:spPr>
        <p:txBody>
          <a:bodyPr wrap="none" rtlCol="0">
            <a:spAutoFit/>
          </a:bodyPr>
          <a:lstStyle/>
          <a:p>
            <a:r>
              <a:rPr lang="fr-FR" i="1" dirty="0" smtClean="0"/>
              <a:t>Dr</a:t>
            </a:r>
            <a:endParaRPr lang="fr-FR" i="1" dirty="0"/>
          </a:p>
        </p:txBody>
      </p:sp>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99793" y="3789040"/>
            <a:ext cx="2304256" cy="24703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27786" y="6413378"/>
            <a:ext cx="2570927" cy="400110"/>
          </a:xfrm>
          <a:prstGeom prst="rect">
            <a:avLst/>
          </a:prstGeom>
          <a:noFill/>
        </p:spPr>
        <p:txBody>
          <a:bodyPr wrap="square" rtlCol="0">
            <a:spAutoFit/>
          </a:bodyPr>
          <a:lstStyle/>
          <a:p>
            <a:r>
              <a:rPr lang="fr-FR" sz="2000" i="1" dirty="0" smtClean="0"/>
              <a:t>__________________</a:t>
            </a:r>
            <a:endParaRPr lang="fr-FR" sz="2000" i="1" dirty="0"/>
          </a:p>
        </p:txBody>
      </p:sp>
      <p:pic>
        <p:nvPicPr>
          <p:cNvPr id="17"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24129" y="3789040"/>
            <a:ext cx="2304256" cy="24703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364090" y="6413378"/>
            <a:ext cx="3134191" cy="400110"/>
          </a:xfrm>
          <a:prstGeom prst="rect">
            <a:avLst/>
          </a:prstGeom>
          <a:noFill/>
        </p:spPr>
        <p:txBody>
          <a:bodyPr wrap="none" rtlCol="0">
            <a:spAutoFit/>
          </a:bodyPr>
          <a:lstStyle/>
          <a:p>
            <a:r>
              <a:rPr lang="fr-FR" sz="2000" i="1" dirty="0" smtClean="0"/>
              <a:t>_______________________</a:t>
            </a:r>
            <a:endParaRPr lang="fr-FR" sz="2000" i="1" dirty="0"/>
          </a:p>
        </p:txBody>
      </p:sp>
    </p:spTree>
    <p:extLst>
      <p:ext uri="{BB962C8B-B14F-4D97-AF65-F5344CB8AC3E}">
        <p14:creationId xmlns:p14="http://schemas.microsoft.com/office/powerpoint/2010/main" val="41809655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Les résidus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82</a:t>
            </a:fld>
            <a:endParaRPr lang="fr-FR" dirty="0"/>
          </a:p>
        </p:txBody>
      </p:sp>
      <p:sp>
        <p:nvSpPr>
          <p:cNvPr id="9" name="Text Placeholder 8"/>
          <p:cNvSpPr>
            <a:spLocks noGrp="1"/>
          </p:cNvSpPr>
          <p:nvPr>
            <p:ph type="body" sz="quarter" idx="13"/>
          </p:nvPr>
        </p:nvSpPr>
        <p:spPr/>
        <p:txBody>
          <a:bodyPr/>
          <a:lstStyle/>
          <a:p>
            <a:r>
              <a:rPr lang="fr-FR" dirty="0" smtClean="0"/>
              <a:t>On appelle généralement </a:t>
            </a:r>
            <a:r>
              <a:rPr lang="fr-FR" b="1" dirty="0" smtClean="0"/>
              <a:t>résidu</a:t>
            </a:r>
            <a:r>
              <a:rPr lang="fr-FR" dirty="0" smtClean="0"/>
              <a:t> la partie « modifiée » par une transformation morphologique.</a:t>
            </a:r>
          </a:p>
          <a:p>
            <a:endParaRPr lang="fr-FR" dirty="0"/>
          </a:p>
          <a:p>
            <a:r>
              <a:rPr lang="fr-FR" dirty="0" smtClean="0"/>
              <a:t>Par exemple, le </a:t>
            </a:r>
            <a:r>
              <a:rPr lang="fr-FR" b="1" dirty="0" smtClean="0"/>
              <a:t>résidu </a:t>
            </a:r>
            <a:r>
              <a:rPr lang="fr-FR" b="1" i="1" dirty="0" smtClean="0"/>
              <a:t>R</a:t>
            </a:r>
            <a:r>
              <a:rPr lang="fr-FR" b="1" dirty="0" smtClean="0"/>
              <a:t> de l’ouverture </a:t>
            </a:r>
            <a:r>
              <a:rPr lang="fr-FR" dirty="0" smtClean="0"/>
              <a:t>d’une image </a:t>
            </a:r>
            <a:r>
              <a:rPr lang="fr-FR" i="1" dirty="0" smtClean="0"/>
              <a:t>I</a:t>
            </a:r>
            <a:r>
              <a:rPr lang="fr-FR" dirty="0" smtClean="0"/>
              <a:t> par un élément structurant </a:t>
            </a:r>
            <a:r>
              <a:rPr lang="fr-FR" i="1" dirty="0" smtClean="0"/>
              <a:t>E</a:t>
            </a:r>
            <a:r>
              <a:rPr lang="fr-FR" dirty="0" smtClean="0"/>
              <a:t> permet d’obtenir les parties  de </a:t>
            </a:r>
            <a:r>
              <a:rPr lang="fr-FR" i="1" dirty="0" smtClean="0"/>
              <a:t>I</a:t>
            </a:r>
            <a:r>
              <a:rPr lang="fr-FR" dirty="0" smtClean="0"/>
              <a:t> éliminées par l’ouverture :</a:t>
            </a:r>
          </a:p>
          <a:p>
            <a:pPr algn="ctr"/>
            <a:endParaRPr lang="fr-FR" b="0" dirty="0"/>
          </a:p>
          <a:p>
            <a:pPr algn="ctr"/>
            <a:r>
              <a:rPr lang="fr-FR" dirty="0" smtClean="0"/>
              <a:t>________________________</a:t>
            </a:r>
            <a:endParaRPr lang="fr-FR" b="0" dirty="0" smtClean="0"/>
          </a:p>
        </p:txBody>
      </p:sp>
    </p:spTree>
    <p:extLst>
      <p:ext uri="{BB962C8B-B14F-4D97-AF65-F5344CB8AC3E}">
        <p14:creationId xmlns:p14="http://schemas.microsoft.com/office/powerpoint/2010/main" val="42725348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Les filtres par reconstruction</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Tree>
    <p:extLst>
      <p:ext uri="{BB962C8B-B14F-4D97-AF65-F5344CB8AC3E}">
        <p14:creationId xmlns:p14="http://schemas.microsoft.com/office/powerpoint/2010/main" val="42127848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Dilatation conditionnelle</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36098405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85</a:t>
            </a:fld>
            <a:endParaRPr lang="fr-FR" dirty="0"/>
          </a:p>
        </p:txBody>
      </p:sp>
      <p:sp>
        <p:nvSpPr>
          <p:cNvPr id="9" name="Text Placeholder 8"/>
          <p:cNvSpPr>
            <a:spLocks noGrp="1"/>
          </p:cNvSpPr>
          <p:nvPr>
            <p:ph type="body" sz="quarter" idx="13"/>
          </p:nvPr>
        </p:nvSpPr>
        <p:spPr/>
        <p:txBody>
          <a:bodyPr/>
          <a:lstStyle/>
          <a:p>
            <a:r>
              <a:rPr lang="fr-FR" dirty="0" smtClean="0"/>
              <a:t>L’ouverture et la fermeture ne préservent pas les bords des objets.</a:t>
            </a:r>
          </a:p>
          <a:p>
            <a:endParaRPr lang="fr-FR" dirty="0"/>
          </a:p>
          <a:p>
            <a:r>
              <a:rPr lang="fr-FR" dirty="0" smtClean="0"/>
              <a:t>Ex : Comment récupérer uniquement les cigares sur cette image ?</a:t>
            </a:r>
            <a:endParaRPr lang="fr-FR" dirty="0"/>
          </a:p>
        </p:txBody>
      </p:sp>
      <p:pic>
        <p:nvPicPr>
          <p:cNvPr id="60419" name="Picture 3" descr="C:\Users\John\Enseignement\trunk\2012-2013\Master 2\Traitement Image\Cours Morpho\images\Results\010 - OuvertureProblemeBords\ouverture_10Gamm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2924944"/>
            <a:ext cx="21050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C:\Users\John\Enseignement\trunk\2012-2013\Master 2\Traitement Image\Cours Morpho\images\Results\010 - OuvertureProblemeBords\pie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52" y="2924944"/>
            <a:ext cx="2105025"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6228020"/>
            <a:ext cx="272832" cy="400110"/>
          </a:xfrm>
          <a:prstGeom prst="rect">
            <a:avLst/>
          </a:prstGeom>
          <a:noFill/>
        </p:spPr>
        <p:txBody>
          <a:bodyPr wrap="none" rtlCol="0">
            <a:spAutoFit/>
          </a:bodyPr>
          <a:lstStyle/>
          <a:p>
            <a:r>
              <a:rPr lang="fr-FR" sz="2000" i="1" dirty="0" smtClean="0"/>
              <a:t>I</a:t>
            </a:r>
            <a:endParaRPr lang="fr-FR" sz="2000" i="1" dirty="0"/>
          </a:p>
        </p:txBody>
      </p:sp>
      <p:sp>
        <p:nvSpPr>
          <p:cNvPr id="6" name="TextBox 5"/>
          <p:cNvSpPr txBox="1"/>
          <p:nvPr/>
        </p:nvSpPr>
        <p:spPr>
          <a:xfrm>
            <a:off x="7236298" y="5939988"/>
            <a:ext cx="1723549" cy="400110"/>
          </a:xfrm>
          <a:prstGeom prst="rect">
            <a:avLst/>
          </a:prstGeom>
          <a:noFill/>
        </p:spPr>
        <p:txBody>
          <a:bodyPr wrap="none" rtlCol="0">
            <a:spAutoFit/>
          </a:bodyPr>
          <a:lstStyle/>
          <a:p>
            <a:r>
              <a:rPr lang="fr-FR" sz="2000" dirty="0" smtClean="0"/>
              <a:t>____________</a:t>
            </a:r>
            <a:endParaRPr lang="fr-FR" sz="2000" dirty="0"/>
          </a:p>
        </p:txBody>
      </p:sp>
    </p:spTree>
    <p:extLst>
      <p:ext uri="{BB962C8B-B14F-4D97-AF65-F5344CB8AC3E}">
        <p14:creationId xmlns:p14="http://schemas.microsoft.com/office/powerpoint/2010/main" val="7621982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86</a:t>
            </a:fld>
            <a:endParaRPr lang="fr-FR" dirty="0"/>
          </a:p>
        </p:txBody>
      </p:sp>
      <p:sp>
        <p:nvSpPr>
          <p:cNvPr id="9" name="Text Placeholder 8"/>
          <p:cNvSpPr>
            <a:spLocks noGrp="1"/>
          </p:cNvSpPr>
          <p:nvPr>
            <p:ph type="body" sz="quarter" idx="13"/>
          </p:nvPr>
        </p:nvSpPr>
        <p:spPr/>
        <p:txBody>
          <a:bodyPr/>
          <a:lstStyle/>
          <a:p>
            <a:r>
              <a:rPr lang="fr-FR" dirty="0" smtClean="0"/>
              <a:t>On propose la </a:t>
            </a:r>
            <a:r>
              <a:rPr lang="fr-FR" b="1" dirty="0" smtClean="0"/>
              <a:t>dilatation conditionnelle</a:t>
            </a:r>
            <a:r>
              <a:rPr lang="fr-FR" dirty="0" smtClean="0"/>
              <a:t>, qui permet d’effectuer une dilatation tout en restant dans certaines limites.</a:t>
            </a:r>
          </a:p>
          <a:p>
            <a:endParaRPr lang="fr-FR" dirty="0"/>
          </a:p>
          <a:p>
            <a:endParaRPr lang="fr-FR" dirty="0" smtClean="0"/>
          </a:p>
          <a:p>
            <a:endParaRPr lang="fr-FR" dirty="0"/>
          </a:p>
          <a:p>
            <a:endParaRPr lang="fr-FR" dirty="0" smtClean="0"/>
          </a:p>
          <a:p>
            <a:endParaRPr lang="fr-FR" dirty="0" smtClean="0"/>
          </a:p>
          <a:p>
            <a:endParaRPr lang="fr-FR" dirty="0"/>
          </a:p>
          <a:p>
            <a:r>
              <a:rPr lang="fr-FR" dirty="0" smtClean="0"/>
              <a:t>On restreint le résultat de la dilatation de </a:t>
            </a:r>
            <a:r>
              <a:rPr lang="fr-FR" i="1" dirty="0" smtClean="0"/>
              <a:t>M</a:t>
            </a:r>
            <a:r>
              <a:rPr lang="fr-FR" dirty="0" smtClean="0"/>
              <a:t> par </a:t>
            </a:r>
            <a:r>
              <a:rPr lang="fr-FR" i="1" dirty="0" smtClean="0"/>
              <a:t>E</a:t>
            </a:r>
            <a:r>
              <a:rPr lang="fr-FR" dirty="0" smtClean="0"/>
              <a:t> à l’ensemble </a:t>
            </a:r>
            <a:r>
              <a:rPr lang="fr-FR" i="1" dirty="0" smtClean="0"/>
              <a:t>I</a:t>
            </a:r>
            <a:r>
              <a:rPr lang="fr-FR" dirty="0" smtClean="0"/>
              <a:t>.</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926258"/>
                <a:ext cx="8064896" cy="1726878"/>
              </a:xfrm>
            </p:spPr>
            <p:txBody>
              <a:bodyPr>
                <a:noAutofit/>
              </a:bodyPr>
              <a:lstStyle/>
              <a:p>
                <a:r>
                  <a:rPr lang="fr-FR" sz="2800" dirty="0" smtClean="0"/>
                  <a:t>Soient </a:t>
                </a:r>
                <a:r>
                  <a:rPr lang="fr-FR" sz="2800" i="1" dirty="0" smtClean="0"/>
                  <a:t>I </a:t>
                </a:r>
                <a:r>
                  <a:rPr lang="fr-FR" sz="2800" dirty="0" smtClean="0"/>
                  <a:t>et </a:t>
                </a:r>
                <a:r>
                  <a:rPr lang="fr-FR" sz="2800" i="1" dirty="0" smtClean="0"/>
                  <a:t>M</a:t>
                </a:r>
                <a:r>
                  <a:rPr lang="fr-FR" sz="2800" dirty="0" smtClean="0"/>
                  <a:t> </a:t>
                </a:r>
                <a14:m>
                  <m:oMath xmlns:m="http://schemas.openxmlformats.org/officeDocument/2006/math">
                    <m:r>
                      <a:rPr lang="fr-FR" sz="2800" b="0" i="1" smtClean="0">
                        <a:latin typeface="Cambria Math"/>
                      </a:rPr>
                      <m:t>⊂</m:t>
                    </m:r>
                    <m:sSup>
                      <m:sSupPr>
                        <m:ctrlPr>
                          <a:rPr lang="fr-FR" sz="2800" b="0" i="1" smtClean="0">
                            <a:latin typeface="Cambria Math"/>
                          </a:rPr>
                        </m:ctrlPr>
                      </m:sSupPr>
                      <m:e>
                        <m:r>
                          <a:rPr lang="fr-FR" sz="2800" i="1">
                            <a:latin typeface="Cambria Math"/>
                          </a:rPr>
                          <m:t>ℤ</m:t>
                        </m:r>
                      </m:e>
                      <m:sup>
                        <m:r>
                          <a:rPr lang="fr-FR" sz="2800" b="0" i="1" smtClean="0">
                            <a:latin typeface="Cambria Math"/>
                          </a:rPr>
                          <m:t>𝑛</m:t>
                        </m:r>
                      </m:sup>
                    </m:sSup>
                  </m:oMath>
                </a14:m>
                <a:r>
                  <a:rPr lang="fr-FR" sz="2800" dirty="0" smtClean="0"/>
                  <a:t>, et soit </a:t>
                </a:r>
                <a14:m>
                  <m:oMath xmlns:m="http://schemas.openxmlformats.org/officeDocument/2006/math">
                    <m:r>
                      <a:rPr lang="fr-FR" sz="2800" b="0" i="1" smtClean="0">
                        <a:latin typeface="Cambria Math"/>
                      </a:rPr>
                      <m:t>𝐸</m:t>
                    </m:r>
                    <m:r>
                      <a:rPr lang="fr-FR" sz="2800" b="0" i="1" smtClean="0">
                        <a:latin typeface="Cambria Math"/>
                      </a:rPr>
                      <m:t>⊂</m:t>
                    </m:r>
                    <m:sSup>
                      <m:sSupPr>
                        <m:ctrlPr>
                          <a:rPr lang="fr-FR" sz="2800" b="0" i="1" smtClean="0">
                            <a:latin typeface="Cambria Math"/>
                          </a:rPr>
                        </m:ctrlPr>
                      </m:sSupPr>
                      <m:e>
                        <m:r>
                          <a:rPr lang="fr-FR" sz="2800" b="0" i="1" smtClean="0">
                            <a:latin typeface="Cambria Math"/>
                          </a:rPr>
                          <m:t>ℤ</m:t>
                        </m:r>
                      </m:e>
                      <m:sup>
                        <m:r>
                          <a:rPr lang="fr-FR" sz="2800" b="0" i="1" smtClean="0">
                            <a:latin typeface="Cambria Math"/>
                          </a:rPr>
                          <m:t>𝑛</m:t>
                        </m:r>
                      </m:sup>
                    </m:sSup>
                  </m:oMath>
                </a14:m>
                <a:r>
                  <a:rPr lang="fr-FR" sz="2800" dirty="0" smtClean="0"/>
                  <a:t>, la </a:t>
                </a:r>
                <a:r>
                  <a:rPr lang="fr-FR" sz="2800" b="1" dirty="0" smtClean="0">
                    <a:solidFill>
                      <a:schemeClr val="tx1"/>
                    </a:solidFill>
                  </a:rPr>
                  <a:t>dilatation conditionnelle </a:t>
                </a:r>
                <a:r>
                  <a:rPr lang="fr-FR" sz="2800" dirty="0" smtClean="0"/>
                  <a:t>de </a:t>
                </a:r>
                <a:r>
                  <a:rPr lang="fr-FR" sz="2800" i="1" dirty="0" smtClean="0"/>
                  <a:t>M</a:t>
                </a:r>
                <a:r>
                  <a:rPr lang="fr-FR" sz="2800" dirty="0" smtClean="0"/>
                  <a:t> par </a:t>
                </a:r>
                <a:r>
                  <a:rPr lang="fr-FR" sz="2800" i="1" dirty="0" smtClean="0"/>
                  <a:t>E</a:t>
                </a:r>
                <a:r>
                  <a:rPr lang="fr-FR" sz="2800" dirty="0" smtClean="0"/>
                  <a:t> restreinte à </a:t>
                </a:r>
                <a:r>
                  <a:rPr lang="fr-FR" sz="2800" i="1" dirty="0" smtClean="0"/>
                  <a:t>I</a:t>
                </a:r>
                <a:r>
                  <a:rPr lang="fr-FR" sz="2800" dirty="0" smtClean="0"/>
                  <a:t> est</a:t>
                </a:r>
              </a:p>
              <a:p>
                <a:pPr algn="ctr"/>
                <a14:m>
                  <m:oMath xmlns:m="http://schemas.openxmlformats.org/officeDocument/2006/math">
                    <m:r>
                      <a:rPr lang="fr-FR" sz="2800" b="0" i="1" smtClean="0">
                        <a:latin typeface="Cambria Math"/>
                      </a:rPr>
                      <m:t>𝑀</m:t>
                    </m:r>
                    <m:sSub>
                      <m:sSubPr>
                        <m:ctrlPr>
                          <a:rPr lang="fr-FR" sz="2800" b="0" i="1" smtClean="0">
                            <a:latin typeface="Cambria Math"/>
                          </a:rPr>
                        </m:ctrlPr>
                      </m:sSubPr>
                      <m:e>
                        <m:r>
                          <a:rPr lang="fr-FR" sz="2800" b="0" i="1" smtClean="0">
                            <a:latin typeface="Cambria Math"/>
                          </a:rPr>
                          <m:t>⊕</m:t>
                        </m:r>
                      </m:e>
                      <m:sub>
                        <m:r>
                          <a:rPr lang="fr-FR" sz="2800" b="0" i="1" smtClean="0">
                            <a:latin typeface="Cambria Math"/>
                          </a:rPr>
                          <m:t>𝐼</m:t>
                        </m:r>
                      </m:sub>
                    </m:sSub>
                    <m:r>
                      <a:rPr lang="fr-FR" sz="2800" b="0" i="1" smtClean="0">
                        <a:latin typeface="Cambria Math"/>
                      </a:rPr>
                      <m:t>𝐸</m:t>
                    </m:r>
                    <m:r>
                      <a:rPr lang="fr-FR" sz="2800" b="0" i="1" smtClean="0">
                        <a:latin typeface="Cambria Math"/>
                      </a:rPr>
                      <m:t>=</m:t>
                    </m:r>
                  </m:oMath>
                </a14:m>
                <a:r>
                  <a:rPr lang="fr-FR" sz="2800" dirty="0" smtClean="0"/>
                  <a:t>______________</a:t>
                </a:r>
                <a:endParaRPr lang="fr-FR" sz="2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926258"/>
                <a:ext cx="8064896" cy="1726878"/>
              </a:xfrm>
              <a:blipFill rotWithShape="1">
                <a:blip r:embed="rId3"/>
                <a:stretch>
                  <a:fillRect l="-1355" r="-1355" b="-7266"/>
                </a:stretch>
              </a:blipFill>
            </p:spPr>
            <p:txBody>
              <a:bodyPr/>
              <a:lstStyle/>
              <a:p>
                <a:r>
                  <a:rPr lang="fr-FR">
                    <a:noFill/>
                  </a:rPr>
                  <a:t> </a:t>
                </a:r>
              </a:p>
            </p:txBody>
          </p:sp>
        </mc:Fallback>
      </mc:AlternateContent>
    </p:spTree>
    <p:extLst>
      <p:ext uri="{BB962C8B-B14F-4D97-AF65-F5344CB8AC3E}">
        <p14:creationId xmlns:p14="http://schemas.microsoft.com/office/powerpoint/2010/main" val="2920048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87</a:t>
            </a:fld>
            <a:endParaRPr lang="fr-FR" dirty="0"/>
          </a:p>
        </p:txBody>
      </p:sp>
      <p:sp>
        <p:nvSpPr>
          <p:cNvPr id="9" name="Text Placeholder 8"/>
          <p:cNvSpPr>
            <a:spLocks noGrp="1"/>
          </p:cNvSpPr>
          <p:nvPr>
            <p:ph type="body" sz="quarter" idx="13"/>
          </p:nvPr>
        </p:nvSpPr>
        <p:spPr/>
        <p:txBody>
          <a:bodyPr/>
          <a:lstStyle/>
          <a:p>
            <a:r>
              <a:rPr lang="fr-FR" u="sng" dirty="0" smtClean="0"/>
              <a:t>Exemple :</a:t>
            </a:r>
            <a:r>
              <a:rPr lang="fr-FR" dirty="0" smtClean="0"/>
              <a:t> calculer le résultat de la dilatation conditionnelle de </a:t>
            </a:r>
            <a:r>
              <a:rPr lang="fr-FR" i="1" dirty="0" smtClean="0"/>
              <a:t>M</a:t>
            </a:r>
            <a:r>
              <a:rPr lang="fr-FR" dirty="0" smtClean="0"/>
              <a:t> par </a:t>
            </a:r>
            <a:r>
              <a:rPr lang="fr-FR" i="1" dirty="0" smtClean="0"/>
              <a:t>E</a:t>
            </a:r>
            <a:r>
              <a:rPr lang="fr-FR" dirty="0" smtClean="0"/>
              <a:t> restreinte à </a:t>
            </a:r>
            <a:r>
              <a:rPr lang="fr-FR" i="1" dirty="0" smtClean="0"/>
              <a:t>I</a:t>
            </a:r>
            <a:r>
              <a:rPr lang="fr-FR" dirty="0" smtClean="0"/>
              <a:t>.</a:t>
            </a:r>
            <a:endParaRPr lang="fr-FR" dirty="0"/>
          </a:p>
        </p:txBody>
      </p:sp>
      <p:graphicFrame>
        <p:nvGraphicFramePr>
          <p:cNvPr id="7" name="Object 6"/>
          <p:cNvGraphicFramePr>
            <a:graphicFrameLocks noChangeAspect="1"/>
          </p:cNvGraphicFramePr>
          <p:nvPr>
            <p:extLst>
              <p:ext uri="{D42A27DB-BD31-4B8C-83A1-F6EECF244321}">
                <p14:modId xmlns:p14="http://schemas.microsoft.com/office/powerpoint/2010/main" val="1482600305"/>
              </p:ext>
            </p:extLst>
          </p:nvPr>
        </p:nvGraphicFramePr>
        <p:xfrm>
          <a:off x="323528" y="2564905"/>
          <a:ext cx="2305051" cy="2474913"/>
        </p:xfrm>
        <a:graphic>
          <a:graphicData uri="http://schemas.openxmlformats.org/presentationml/2006/ole">
            <mc:AlternateContent xmlns:mc="http://schemas.openxmlformats.org/markup-compatibility/2006">
              <mc:Choice xmlns:v="urn:schemas-microsoft-com:vml" Requires="v">
                <p:oleObj spid="_x0000_s61723" name="Worksheet" r:id="rId5" imgW="2581390" imgH="2771820" progId="Excel.Sheet.12">
                  <p:embed/>
                </p:oleObj>
              </mc:Choice>
              <mc:Fallback>
                <p:oleObj name="Worksheet" r:id="rId5" imgW="2581390" imgH="2771820" progId="Excel.Sheet.12">
                  <p:embed/>
                  <p:pic>
                    <p:nvPicPr>
                      <p:cNvPr id="0" name=""/>
                      <p:cNvPicPr>
                        <a:picLocks noChangeAspect="1" noChangeArrowheads="1"/>
                      </p:cNvPicPr>
                      <p:nvPr/>
                    </p:nvPicPr>
                    <p:blipFill>
                      <a:blip r:embed="rId6"/>
                      <a:srcRect/>
                      <a:stretch>
                        <a:fillRect/>
                      </a:stretch>
                    </p:blipFill>
                    <p:spPr bwMode="auto">
                      <a:xfrm>
                        <a:off x="323528"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40198396"/>
              </p:ext>
            </p:extLst>
          </p:nvPr>
        </p:nvGraphicFramePr>
        <p:xfrm>
          <a:off x="323528" y="5598871"/>
          <a:ext cx="918859" cy="888043"/>
        </p:xfrm>
        <a:graphic>
          <a:graphicData uri="http://schemas.openxmlformats.org/presentationml/2006/ole">
            <mc:AlternateContent xmlns:mc="http://schemas.openxmlformats.org/markup-compatibility/2006">
              <mc:Choice xmlns:v="urn:schemas-microsoft-com:vml" Requires="v">
                <p:oleObj spid="_x0000_s61724" name="Worksheet" r:id="rId8" imgW="866857" imgH="838080" progId="Excel.Sheet.12">
                  <p:embed/>
                </p:oleObj>
              </mc:Choice>
              <mc:Fallback>
                <p:oleObj name="Worksheet" r:id="rId8" imgW="866857" imgH="838080" progId="Excel.Sheet.12">
                  <p:embed/>
                  <p:pic>
                    <p:nvPicPr>
                      <p:cNvPr id="0" name=""/>
                      <p:cNvPicPr>
                        <a:picLocks noChangeAspect="1" noChangeArrowheads="1"/>
                      </p:cNvPicPr>
                      <p:nvPr/>
                    </p:nvPicPr>
                    <p:blipFill>
                      <a:blip r:embed="rId9"/>
                      <a:srcRect/>
                      <a:stretch>
                        <a:fillRect/>
                      </a:stretch>
                    </p:blipFill>
                    <p:spPr bwMode="auto">
                      <a:xfrm>
                        <a:off x="323528" y="5598871"/>
                        <a:ext cx="918859" cy="888043"/>
                      </a:xfrm>
                      <a:prstGeom prst="rect">
                        <a:avLst/>
                      </a:prstGeom>
                      <a:noFill/>
                      <a:ln>
                        <a:noFill/>
                      </a:ln>
                      <a:extLst/>
                    </p:spPr>
                  </p:pic>
                </p:oleObj>
              </mc:Fallback>
            </mc:AlternateContent>
          </a:graphicData>
        </a:graphic>
      </p:graphicFrame>
      <p:sp>
        <p:nvSpPr>
          <p:cNvPr id="11" name="Rectangle 10"/>
          <p:cNvSpPr/>
          <p:nvPr/>
        </p:nvSpPr>
        <p:spPr>
          <a:xfrm>
            <a:off x="1229977" y="6197242"/>
            <a:ext cx="330540" cy="400110"/>
          </a:xfrm>
          <a:prstGeom prst="rect">
            <a:avLst/>
          </a:prstGeom>
        </p:spPr>
        <p:txBody>
          <a:bodyPr wrap="none">
            <a:spAutoFit/>
          </a:bodyPr>
          <a:lstStyle/>
          <a:p>
            <a:r>
              <a:rPr lang="fr-FR" sz="2000" i="1" dirty="0" smtClean="0"/>
              <a:t>E</a:t>
            </a:r>
            <a:endParaRPr lang="fr-FR" sz="2000" i="1" dirty="0"/>
          </a:p>
        </p:txBody>
      </p:sp>
      <p:sp>
        <p:nvSpPr>
          <p:cNvPr id="12" name="Rectangle 11"/>
          <p:cNvSpPr/>
          <p:nvPr/>
        </p:nvSpPr>
        <p:spPr>
          <a:xfrm>
            <a:off x="1259632" y="5075892"/>
            <a:ext cx="272832" cy="400110"/>
          </a:xfrm>
          <a:prstGeom prst="rect">
            <a:avLst/>
          </a:prstGeom>
        </p:spPr>
        <p:txBody>
          <a:bodyPr wrap="none">
            <a:spAutoFit/>
          </a:bodyPr>
          <a:lstStyle/>
          <a:p>
            <a:r>
              <a:rPr lang="fr-FR" sz="2000" i="1" dirty="0" smtClean="0"/>
              <a:t>I</a:t>
            </a:r>
            <a:endParaRPr lang="fr-FR" sz="2000" i="1" dirty="0"/>
          </a:p>
        </p:txBody>
      </p:sp>
      <p:graphicFrame>
        <p:nvGraphicFramePr>
          <p:cNvPr id="2" name="Object 1"/>
          <p:cNvGraphicFramePr>
            <a:graphicFrameLocks noChangeAspect="1"/>
          </p:cNvGraphicFramePr>
          <p:nvPr>
            <p:extLst>
              <p:ext uri="{D42A27DB-BD31-4B8C-83A1-F6EECF244321}">
                <p14:modId xmlns:p14="http://schemas.microsoft.com/office/powerpoint/2010/main" val="1371854185"/>
              </p:ext>
            </p:extLst>
          </p:nvPr>
        </p:nvGraphicFramePr>
        <p:xfrm>
          <a:off x="3347864" y="2564905"/>
          <a:ext cx="2305051" cy="2474913"/>
        </p:xfrm>
        <a:graphic>
          <a:graphicData uri="http://schemas.openxmlformats.org/presentationml/2006/ole">
            <mc:AlternateContent xmlns:mc="http://schemas.openxmlformats.org/markup-compatibility/2006">
              <mc:Choice xmlns:v="urn:schemas-microsoft-com:vml" Requires="v">
                <p:oleObj spid="_x0000_s61725" name="Worksheet" r:id="rId11" imgW="2581390" imgH="2771820" progId="Excel.Sheet.12">
                  <p:embed/>
                </p:oleObj>
              </mc:Choice>
              <mc:Fallback>
                <p:oleObj name="Worksheet" r:id="rId11" imgW="2581390" imgH="2771820" progId="Excel.Sheet.12">
                  <p:embed/>
                  <p:pic>
                    <p:nvPicPr>
                      <p:cNvPr id="0" name="Object 6"/>
                      <p:cNvPicPr>
                        <a:picLocks noChangeAspect="1" noChangeArrowheads="1"/>
                      </p:cNvPicPr>
                      <p:nvPr/>
                    </p:nvPicPr>
                    <p:blipFill>
                      <a:blip r:embed="rId12"/>
                      <a:srcRect/>
                      <a:stretch>
                        <a:fillRect/>
                      </a:stretch>
                    </p:blipFill>
                    <p:spPr bwMode="auto">
                      <a:xfrm>
                        <a:off x="3347864"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4283968" y="5075892"/>
            <a:ext cx="409086" cy="400110"/>
          </a:xfrm>
          <a:prstGeom prst="rect">
            <a:avLst/>
          </a:prstGeom>
        </p:spPr>
        <p:txBody>
          <a:bodyPr wrap="none">
            <a:spAutoFit/>
          </a:bodyPr>
          <a:lstStyle/>
          <a:p>
            <a:r>
              <a:rPr lang="fr-FR" sz="2000" i="1" dirty="0" smtClean="0"/>
              <a:t>M</a:t>
            </a:r>
            <a:endParaRPr lang="fr-FR" sz="2000" i="1" dirty="0"/>
          </a:p>
        </p:txBody>
      </p:sp>
      <p:graphicFrame>
        <p:nvGraphicFramePr>
          <p:cNvPr id="6" name="Object 5" hidden="1"/>
          <p:cNvGraphicFramePr>
            <a:graphicFrameLocks noChangeAspect="1"/>
          </p:cNvGraphicFramePr>
          <p:nvPr>
            <p:extLst>
              <p:ext uri="{D42A27DB-BD31-4B8C-83A1-F6EECF244321}">
                <p14:modId xmlns:p14="http://schemas.microsoft.com/office/powerpoint/2010/main" val="3457523046"/>
              </p:ext>
            </p:extLst>
          </p:nvPr>
        </p:nvGraphicFramePr>
        <p:xfrm>
          <a:off x="6372200" y="2569015"/>
          <a:ext cx="2305051" cy="2474913"/>
        </p:xfrm>
        <a:graphic>
          <a:graphicData uri="http://schemas.openxmlformats.org/presentationml/2006/ole">
            <mc:AlternateContent xmlns:mc="http://schemas.openxmlformats.org/markup-compatibility/2006">
              <mc:Choice xmlns:v="urn:schemas-microsoft-com:vml" Requires="v">
                <p:oleObj spid="_x0000_s61726" name="Worksheet" r:id="rId14" imgW="2581390" imgH="2771820" progId="Excel.Sheet.12">
                  <p:embed/>
                </p:oleObj>
              </mc:Choice>
              <mc:Fallback>
                <p:oleObj name="Worksheet" r:id="rId14" imgW="2581390" imgH="2771820" progId="Excel.Sheet.12">
                  <p:embed/>
                  <p:pic>
                    <p:nvPicPr>
                      <p:cNvPr id="0" name="Object 1"/>
                      <p:cNvPicPr>
                        <a:picLocks noChangeAspect="1" noChangeArrowheads="1"/>
                      </p:cNvPicPr>
                      <p:nvPr/>
                    </p:nvPicPr>
                    <p:blipFill>
                      <a:blip r:embed="rId15"/>
                      <a:srcRect/>
                      <a:stretch>
                        <a:fillRect/>
                      </a:stretch>
                    </p:blipFill>
                    <p:spPr bwMode="auto">
                      <a:xfrm>
                        <a:off x="6372200" y="256901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92736861"/>
              </p:ext>
            </p:extLst>
          </p:nvPr>
        </p:nvGraphicFramePr>
        <p:xfrm>
          <a:off x="6372200" y="2564905"/>
          <a:ext cx="2305051" cy="2474913"/>
        </p:xfrm>
        <a:graphic>
          <a:graphicData uri="http://schemas.openxmlformats.org/presentationml/2006/ole">
            <mc:AlternateContent xmlns:mc="http://schemas.openxmlformats.org/markup-compatibility/2006">
              <mc:Choice xmlns:v="urn:schemas-microsoft-com:vml" Requires="v">
                <p:oleObj spid="_x0000_s61727" name="Worksheet" r:id="rId17" imgW="2581390" imgH="2771820" progId="Excel.Sheet.12">
                  <p:embed/>
                </p:oleObj>
              </mc:Choice>
              <mc:Fallback>
                <p:oleObj name="Worksheet" r:id="rId17" imgW="2581390" imgH="2771820" progId="Excel.Sheet.12">
                  <p:embed/>
                  <p:pic>
                    <p:nvPicPr>
                      <p:cNvPr id="0" name="Object 5"/>
                      <p:cNvPicPr>
                        <a:picLocks noChangeAspect="1" noChangeArrowheads="1"/>
                      </p:cNvPicPr>
                      <p:nvPr/>
                    </p:nvPicPr>
                    <p:blipFill>
                      <a:blip r:embed="rId18"/>
                      <a:srcRect/>
                      <a:stretch>
                        <a:fillRect/>
                      </a:stretch>
                    </p:blipFill>
                    <p:spPr bwMode="auto">
                      <a:xfrm>
                        <a:off x="6372200"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7092280" y="5075811"/>
                <a:ext cx="110261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a:latin typeface="Cambria Math"/>
                        </a:rPr>
                        <m:t>𝑀</m:t>
                      </m:r>
                      <m:sSub>
                        <m:sSubPr>
                          <m:ctrlPr>
                            <a:rPr lang="fr-FR" sz="2000" i="1">
                              <a:latin typeface="Cambria Math"/>
                            </a:rPr>
                          </m:ctrlPr>
                        </m:sSubPr>
                        <m:e>
                          <m:r>
                            <a:rPr lang="fr-FR" sz="2000" i="1">
                              <a:latin typeface="Cambria Math"/>
                            </a:rPr>
                            <m:t>⊕</m:t>
                          </m:r>
                        </m:e>
                        <m:sub>
                          <m:r>
                            <a:rPr lang="fr-FR" sz="2000" i="1">
                              <a:latin typeface="Cambria Math"/>
                            </a:rPr>
                            <m:t>𝐼</m:t>
                          </m:r>
                        </m:sub>
                      </m:sSub>
                      <m:r>
                        <a:rPr lang="fr-FR" sz="2000" i="1">
                          <a:latin typeface="Cambria Math"/>
                        </a:rPr>
                        <m:t>𝐸</m:t>
                      </m:r>
                    </m:oMath>
                  </m:oMathPara>
                </a14:m>
                <a:endParaRPr lang="fr-FR"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092280" y="5075811"/>
                <a:ext cx="1102610" cy="400110"/>
              </a:xfrm>
              <a:prstGeom prst="rect">
                <a:avLst/>
              </a:prstGeom>
              <a:blipFill rotWithShape="1">
                <a:blip r:embed="rId19"/>
                <a:stretch>
                  <a:fillRect b="-6154"/>
                </a:stretch>
              </a:blipFill>
            </p:spPr>
            <p:txBody>
              <a:bodyPr/>
              <a:lstStyle/>
              <a:p>
                <a:r>
                  <a:rPr lang="fr-FR">
                    <a:noFill/>
                  </a:rPr>
                  <a:t> </a:t>
                </a:r>
              </a:p>
            </p:txBody>
          </p:sp>
        </mc:Fallback>
      </mc:AlternateContent>
    </p:spTree>
    <p:extLst>
      <p:ext uri="{BB962C8B-B14F-4D97-AF65-F5344CB8AC3E}">
        <p14:creationId xmlns:p14="http://schemas.microsoft.com/office/powerpoint/2010/main" val="27257581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88</a:t>
            </a:fld>
            <a:endParaRPr lang="fr-FR" dirty="0"/>
          </a:p>
        </p:txBody>
      </p:sp>
      <p:sp>
        <p:nvSpPr>
          <p:cNvPr id="9" name="Text Placeholder 8"/>
          <p:cNvSpPr>
            <a:spLocks noGrp="1"/>
          </p:cNvSpPr>
          <p:nvPr>
            <p:ph type="body" sz="quarter" idx="13"/>
          </p:nvPr>
        </p:nvSpPr>
        <p:spPr/>
        <p:txBody>
          <a:bodyPr/>
          <a:lstStyle/>
          <a:p>
            <a:r>
              <a:rPr lang="fr-FR" dirty="0" smtClean="0"/>
              <a:t>On peut répéter plusieurs fois le processus de dilatation conditionnelle : il s’agit de la </a:t>
            </a:r>
            <a:r>
              <a:rPr lang="fr-FR" b="1" dirty="0" smtClean="0"/>
              <a:t>dilatation géodésique de taille n</a:t>
            </a:r>
            <a:r>
              <a:rPr lang="fr-FR" dirty="0" smtClean="0"/>
              <a:t> </a:t>
            </a:r>
            <a:r>
              <a:rPr lang="fr-FR" dirty="0" smtClean="0">
                <a:solidFill>
                  <a:schemeClr val="tx1"/>
                </a:solidFill>
              </a:rPr>
              <a:t>:</a:t>
            </a:r>
            <a:endParaRPr lang="fr-FR" b="1" dirty="0" smtClean="0">
              <a:solidFill>
                <a:srgbClr val="C00000"/>
              </a:solidFill>
            </a:endParaRPr>
          </a:p>
          <a:p>
            <a:endParaRPr lang="fr-FR" dirty="0"/>
          </a:p>
          <a:p>
            <a:endParaRPr lang="fr-FR" dirty="0" smtClean="0"/>
          </a:p>
          <a:p>
            <a:endParaRPr lang="fr-FR" dirty="0"/>
          </a:p>
          <a:p>
            <a:endParaRPr lang="fr-FR" dirty="0" smtClean="0"/>
          </a:p>
          <a:p>
            <a:endParaRPr lang="fr-FR" dirty="0" smtClean="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638227"/>
                <a:ext cx="8064896" cy="1366838"/>
              </a:xfrm>
            </p:spPr>
            <p:txBody>
              <a:bodyPr>
                <a:normAutofit lnSpcReduction="10000"/>
              </a:bodyPr>
              <a:lstStyle/>
              <a:p>
                <a:r>
                  <a:rPr lang="fr-FR" dirty="0" smtClean="0"/>
                  <a:t>Soient </a:t>
                </a:r>
                <a:r>
                  <a:rPr lang="fr-FR" i="1" dirty="0" smtClean="0"/>
                  <a:t>I </a:t>
                </a:r>
                <a:r>
                  <a:rPr lang="fr-FR" dirty="0" smtClean="0"/>
                  <a:t>et </a:t>
                </a:r>
                <a:r>
                  <a:rPr lang="fr-FR" i="1" dirty="0" smtClean="0"/>
                  <a:t>M</a:t>
                </a:r>
                <a:r>
                  <a:rPr lang="fr-FR" dirty="0" smtClean="0"/>
                  <a:t> </a:t>
                </a:r>
                <a14:m>
                  <m:oMath xmlns:m="http://schemas.openxmlformats.org/officeDocument/2006/math">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soit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la </a:t>
                </a:r>
                <a:r>
                  <a:rPr lang="fr-FR" b="1" dirty="0" smtClean="0">
                    <a:solidFill>
                      <a:schemeClr val="tx1"/>
                    </a:solidFill>
                  </a:rPr>
                  <a:t>dilatation géodésique de taille n </a:t>
                </a:r>
                <a:r>
                  <a:rPr lang="fr-FR" dirty="0" smtClean="0"/>
                  <a:t>(de </a:t>
                </a:r>
                <a:r>
                  <a:rPr lang="fr-FR" i="1" dirty="0" smtClean="0"/>
                  <a:t>M</a:t>
                </a:r>
                <a:r>
                  <a:rPr lang="fr-FR" dirty="0" smtClean="0"/>
                  <a:t> par </a:t>
                </a:r>
                <a:r>
                  <a:rPr lang="fr-FR" i="1" dirty="0" smtClean="0"/>
                  <a:t>E</a:t>
                </a:r>
                <a:r>
                  <a:rPr lang="fr-FR" dirty="0" smtClean="0"/>
                  <a:t> restreinte à </a:t>
                </a:r>
                <a:r>
                  <a:rPr lang="fr-FR" i="1" dirty="0" smtClean="0"/>
                  <a:t>I</a:t>
                </a:r>
                <a:r>
                  <a:rPr lang="fr-FR" dirty="0" smtClean="0"/>
                  <a:t>) est</a:t>
                </a:r>
              </a:p>
              <a:p>
                <a:pPr algn="ctr"/>
                <a14:m>
                  <m:oMathPara xmlns:m="http://schemas.openxmlformats.org/officeDocument/2006/math">
                    <m:oMathParaPr>
                      <m:jc m:val="centerGroup"/>
                    </m:oMathParaPr>
                    <m:oMath xmlns:m="http://schemas.openxmlformats.org/officeDocument/2006/math">
                      <m:sSup>
                        <m:sSupPr>
                          <m:ctrlPr>
                            <a:rPr lang="fr-FR" i="1" dirty="0" smtClean="0">
                              <a:latin typeface="Cambria Math"/>
                            </a:rPr>
                          </m:ctrlPr>
                        </m:sSupPr>
                        <m:e>
                          <m:r>
                            <a:rPr lang="fr-FR" i="1">
                              <a:latin typeface="Cambria Math"/>
                            </a:rPr>
                            <m:t>(</m:t>
                          </m:r>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i="1">
                              <a:latin typeface="Cambria Math"/>
                            </a:rPr>
                            <m:t>𝐸</m:t>
                          </m:r>
                          <m:r>
                            <a:rPr lang="fr-FR" i="1">
                              <a:latin typeface="Cambria Math"/>
                            </a:rPr>
                            <m:t>)</m:t>
                          </m:r>
                        </m:e>
                        <m:sup>
                          <m:r>
                            <a:rPr lang="fr-FR" b="0" i="1" dirty="0" smtClean="0">
                              <a:latin typeface="Cambria Math"/>
                            </a:rPr>
                            <m:t>𝑛</m:t>
                          </m:r>
                        </m:sup>
                      </m:sSup>
                      <m:r>
                        <a:rPr lang="fr-FR" b="0" i="1" smtClean="0">
                          <a:latin typeface="Cambria Math"/>
                        </a:rPr>
                        <m:t>=((</m:t>
                      </m:r>
                      <m:d>
                        <m:dPr>
                          <m:ctrlPr>
                            <a:rPr lang="fr-FR" b="0" i="1" smtClean="0">
                              <a:latin typeface="Cambria Math"/>
                            </a:rPr>
                          </m:ctrlPr>
                        </m:dPr>
                        <m:e>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b="0" i="1" smtClean="0">
                              <a:latin typeface="Cambria Math"/>
                            </a:rPr>
                            <m:t>𝐸</m:t>
                          </m:r>
                        </m:e>
                      </m:d>
                      <m:sSub>
                        <m:sSubPr>
                          <m:ctrlPr>
                            <a:rPr lang="fr-FR" i="1">
                              <a:latin typeface="Cambria Math"/>
                            </a:rPr>
                          </m:ctrlPr>
                        </m:sSubPr>
                        <m:e>
                          <m:r>
                            <a:rPr lang="fr-FR" i="1">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sSub>
                        <m:sSubPr>
                          <m:ctrlPr>
                            <a:rPr lang="fr-FR" i="1">
                              <a:latin typeface="Cambria Math"/>
                            </a:rPr>
                          </m:ctrlPr>
                        </m:sSubPr>
                        <m:e>
                          <m:r>
                            <a:rPr lang="fr-FR" i="1">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2638226"/>
                <a:ext cx="8064896" cy="1366838"/>
              </a:xfrm>
              <a:blipFill rotWithShape="1">
                <a:blip r:embed="rId3"/>
                <a:stretch>
                  <a:fillRect l="-979" r="-979"/>
                </a:stretch>
              </a:blipFill>
            </p:spPr>
            <p:txBody>
              <a:bodyPr/>
              <a:lstStyle/>
              <a:p>
                <a:r>
                  <a:rPr lang="fr-FR">
                    <a:noFill/>
                  </a:rPr>
                  <a:t> </a:t>
                </a:r>
              </a:p>
            </p:txBody>
          </p:sp>
        </mc:Fallback>
      </mc:AlternateContent>
      <p:sp>
        <p:nvSpPr>
          <p:cNvPr id="10" name="Content Placeholder 1"/>
          <p:cNvSpPr txBox="1">
            <a:spLocks/>
          </p:cNvSpPr>
          <p:nvPr/>
        </p:nvSpPr>
        <p:spPr>
          <a:xfrm>
            <a:off x="539553" y="4725144"/>
            <a:ext cx="8064896" cy="1656184"/>
          </a:xfrm>
          <a:prstGeom prst="rect">
            <a:avLst/>
          </a:prstGeom>
          <a:noFill/>
          <a:ln w="38100" cap="flat" cmpd="sng" algn="ctr">
            <a:solidFill>
              <a:schemeClr val="tx1"/>
            </a:solidFill>
            <a:prstDash val="solid"/>
          </a:ln>
          <a:effectLst/>
        </p:spPr>
        <p:txBody>
          <a:bodyPr vert="horz" lIns="91440" tIns="45720" rIns="91440" bIns="45720" rtlCol="0">
            <a:no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La </a:t>
            </a:r>
            <a:r>
              <a:rPr lang="fr-FR" b="1" dirty="0">
                <a:solidFill>
                  <a:schemeClr val="tx1"/>
                </a:solidFill>
              </a:rPr>
              <a:t>dilatation géodésique </a:t>
            </a:r>
            <a:r>
              <a:rPr lang="fr-FR" dirty="0"/>
              <a:t>de </a:t>
            </a:r>
            <a:r>
              <a:rPr lang="fr-FR" i="1" dirty="0"/>
              <a:t>M</a:t>
            </a:r>
            <a:r>
              <a:rPr lang="fr-FR" dirty="0"/>
              <a:t> par </a:t>
            </a:r>
            <a:r>
              <a:rPr lang="fr-FR" i="1" dirty="0"/>
              <a:t>E</a:t>
            </a:r>
            <a:r>
              <a:rPr lang="fr-FR" dirty="0"/>
              <a:t> restreinte à </a:t>
            </a:r>
            <a:r>
              <a:rPr lang="fr-FR" i="1" dirty="0"/>
              <a:t>I</a:t>
            </a:r>
            <a:r>
              <a:rPr lang="fr-FR" dirty="0"/>
              <a:t> est</a:t>
            </a:r>
          </a:p>
          <a:p>
            <a:pPr algn="ctr"/>
            <a:r>
              <a:rPr lang="fr-FR" dirty="0" smtClean="0"/>
              <a:t>___________________________</a:t>
            </a:r>
          </a:p>
          <a:p>
            <a:pPr algn="ctr"/>
            <a:r>
              <a:rPr lang="fr-FR" dirty="0" smtClean="0"/>
              <a:t>(</a:t>
            </a:r>
            <a:r>
              <a:rPr lang="fr-FR" dirty="0"/>
              <a:t>répétition de la dilatation conditionnelle jusqu’à stabilité).</a:t>
            </a:r>
          </a:p>
        </p:txBody>
      </p:sp>
    </p:spTree>
    <p:extLst>
      <p:ext uri="{BB962C8B-B14F-4D97-AF65-F5344CB8AC3E}">
        <p14:creationId xmlns:p14="http://schemas.microsoft.com/office/powerpoint/2010/main" val="154989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1286814952"/>
              </p:ext>
            </p:extLst>
          </p:nvPr>
        </p:nvGraphicFramePr>
        <p:xfrm>
          <a:off x="3420665" y="2564905"/>
          <a:ext cx="2305051" cy="2474913"/>
        </p:xfrm>
        <a:graphic>
          <a:graphicData uri="http://schemas.openxmlformats.org/presentationml/2006/ole">
            <mc:AlternateContent xmlns:mc="http://schemas.openxmlformats.org/markup-compatibility/2006">
              <mc:Choice xmlns:v="urn:schemas-microsoft-com:vml" Requires="v">
                <p:oleObj spid="_x0000_s55027" name="Worksheet" r:id="rId5" imgW="2581390" imgH="2771820" progId="Excel.Sheet.12">
                  <p:embed/>
                </p:oleObj>
              </mc:Choice>
              <mc:Fallback>
                <p:oleObj name="Worksheet" r:id="rId5" imgW="2581390" imgH="2771820" progId="Excel.Shee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0665"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89</a:t>
            </a:fld>
            <a:endParaRPr lang="fr-FR" dirty="0"/>
          </a:p>
        </p:txBody>
      </p:sp>
      <p:sp>
        <p:nvSpPr>
          <p:cNvPr id="9" name="Text Placeholder 8"/>
          <p:cNvSpPr>
            <a:spLocks noGrp="1"/>
          </p:cNvSpPr>
          <p:nvPr>
            <p:ph type="body" sz="quarter" idx="13"/>
          </p:nvPr>
        </p:nvSpPr>
        <p:spPr/>
        <p:txBody>
          <a:bodyPr/>
          <a:lstStyle/>
          <a:p>
            <a:r>
              <a:rPr lang="fr-FR" u="sng" dirty="0" smtClean="0"/>
              <a:t>Exemple :</a:t>
            </a:r>
            <a:r>
              <a:rPr lang="fr-FR" dirty="0" smtClean="0"/>
              <a:t> calculer le résultat de la dilatation géodésique de </a:t>
            </a:r>
            <a:r>
              <a:rPr lang="fr-FR" i="1" dirty="0" smtClean="0"/>
              <a:t>M</a:t>
            </a:r>
            <a:r>
              <a:rPr lang="fr-FR" dirty="0" smtClean="0"/>
              <a:t> par </a:t>
            </a:r>
            <a:r>
              <a:rPr lang="fr-FR" i="1" dirty="0" smtClean="0"/>
              <a:t>E</a:t>
            </a:r>
            <a:r>
              <a:rPr lang="fr-FR" dirty="0" smtClean="0"/>
              <a:t> restreinte à </a:t>
            </a:r>
            <a:r>
              <a:rPr lang="fr-FR" i="1" dirty="0" smtClean="0"/>
              <a:t>I</a:t>
            </a:r>
            <a:r>
              <a:rPr lang="fr-FR" dirty="0" smtClean="0"/>
              <a:t>.</a:t>
            </a:r>
            <a:endParaRPr lang="fr-FR" dirty="0"/>
          </a:p>
        </p:txBody>
      </p:sp>
      <p:graphicFrame>
        <p:nvGraphicFramePr>
          <p:cNvPr id="2" name="Object 1"/>
          <p:cNvGraphicFramePr>
            <a:graphicFrameLocks noChangeAspect="1"/>
          </p:cNvGraphicFramePr>
          <p:nvPr>
            <p:extLst>
              <p:ext uri="{D42A27DB-BD31-4B8C-83A1-F6EECF244321}">
                <p14:modId xmlns:p14="http://schemas.microsoft.com/office/powerpoint/2010/main" val="1774823559"/>
              </p:ext>
            </p:extLst>
          </p:nvPr>
        </p:nvGraphicFramePr>
        <p:xfrm>
          <a:off x="323528" y="2564905"/>
          <a:ext cx="2305051" cy="2474913"/>
        </p:xfrm>
        <a:graphic>
          <a:graphicData uri="http://schemas.openxmlformats.org/presentationml/2006/ole">
            <mc:AlternateContent xmlns:mc="http://schemas.openxmlformats.org/markup-compatibility/2006">
              <mc:Choice xmlns:v="urn:schemas-microsoft-com:vml" Requires="v">
                <p:oleObj spid="_x0000_s55028" name="Worksheet" r:id="rId8" imgW="2581390" imgH="2771820" progId="Excel.Sheet.12">
                  <p:embed/>
                </p:oleObj>
              </mc:Choice>
              <mc:Fallback>
                <p:oleObj name="Worksheet" r:id="rId8" imgW="2581390" imgH="2771820" progId="Excel.Sheet.12">
                  <p:embed/>
                  <p:pic>
                    <p:nvPicPr>
                      <p:cNvPr id="0" name="Object 9"/>
                      <p:cNvPicPr>
                        <a:picLocks noChangeAspect="1" noChangeArrowheads="1"/>
                      </p:cNvPicPr>
                      <p:nvPr/>
                    </p:nvPicPr>
                    <p:blipFill>
                      <a:blip r:embed="rId9"/>
                      <a:srcRect/>
                      <a:stretch>
                        <a:fillRect/>
                      </a:stretch>
                    </p:blipFill>
                    <p:spPr bwMode="auto">
                      <a:xfrm>
                        <a:off x="323528"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29440790"/>
              </p:ext>
            </p:extLst>
          </p:nvPr>
        </p:nvGraphicFramePr>
        <p:xfrm>
          <a:off x="6372200" y="2564905"/>
          <a:ext cx="2305051" cy="2474913"/>
        </p:xfrm>
        <a:graphic>
          <a:graphicData uri="http://schemas.openxmlformats.org/presentationml/2006/ole">
            <mc:AlternateContent xmlns:mc="http://schemas.openxmlformats.org/markup-compatibility/2006">
              <mc:Choice xmlns:v="urn:schemas-microsoft-com:vml" Requires="v">
                <p:oleObj spid="_x0000_s55029" name="Worksheet" r:id="rId11" imgW="2581390" imgH="2771820" progId="Excel.Sheet.12">
                  <p:embed/>
                </p:oleObj>
              </mc:Choice>
              <mc:Fallback>
                <p:oleObj name="Worksheet" r:id="rId11" imgW="2581390" imgH="2771820" progId="Excel.Sheet.12">
                  <p:embed/>
                  <p:pic>
                    <p:nvPicPr>
                      <p:cNvPr id="0" name="Object 19"/>
                      <p:cNvPicPr>
                        <a:picLocks noChangeAspect="1" noChangeArrowheads="1"/>
                      </p:cNvPicPr>
                      <p:nvPr/>
                    </p:nvPicPr>
                    <p:blipFill>
                      <a:blip r:embed="rId12"/>
                      <a:srcRect/>
                      <a:stretch>
                        <a:fillRect/>
                      </a:stretch>
                    </p:blipFill>
                    <p:spPr bwMode="auto">
                      <a:xfrm>
                        <a:off x="6372200" y="2564905"/>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07857358"/>
              </p:ext>
            </p:extLst>
          </p:nvPr>
        </p:nvGraphicFramePr>
        <p:xfrm>
          <a:off x="323529" y="5478255"/>
          <a:ext cx="936104" cy="904710"/>
        </p:xfrm>
        <a:graphic>
          <a:graphicData uri="http://schemas.openxmlformats.org/presentationml/2006/ole">
            <mc:AlternateContent xmlns:mc="http://schemas.openxmlformats.org/markup-compatibility/2006">
              <mc:Choice xmlns:v="urn:schemas-microsoft-com:vml" Requires="v">
                <p:oleObj spid="_x0000_s55030" name="Worksheet" r:id="rId14" imgW="866857" imgH="838080" progId="Excel.Sheet.12">
                  <p:embed/>
                </p:oleObj>
              </mc:Choice>
              <mc:Fallback>
                <p:oleObj name="Worksheet" r:id="rId14" imgW="866857" imgH="838080" progId="Excel.Sheet.12">
                  <p:embed/>
                  <p:pic>
                    <p:nvPicPr>
                      <p:cNvPr id="0" name=""/>
                      <p:cNvPicPr>
                        <a:picLocks noChangeAspect="1" noChangeArrowheads="1"/>
                      </p:cNvPicPr>
                      <p:nvPr/>
                    </p:nvPicPr>
                    <p:blipFill>
                      <a:blip r:embed="rId15"/>
                      <a:srcRect/>
                      <a:stretch>
                        <a:fillRect/>
                      </a:stretch>
                    </p:blipFill>
                    <p:spPr bwMode="auto">
                      <a:xfrm>
                        <a:off x="323529" y="5478255"/>
                        <a:ext cx="936104" cy="904710"/>
                      </a:xfrm>
                      <a:prstGeom prst="rect">
                        <a:avLst/>
                      </a:prstGeom>
                      <a:noFill/>
                      <a:ln>
                        <a:noFill/>
                      </a:ln>
                      <a:extLst/>
                    </p:spPr>
                  </p:pic>
                </p:oleObj>
              </mc:Fallback>
            </mc:AlternateContent>
          </a:graphicData>
        </a:graphic>
      </p:graphicFrame>
      <p:sp>
        <p:nvSpPr>
          <p:cNvPr id="26" name="Rectangle 25"/>
          <p:cNvSpPr/>
          <p:nvPr/>
        </p:nvSpPr>
        <p:spPr>
          <a:xfrm>
            <a:off x="1297148" y="6093296"/>
            <a:ext cx="330540" cy="400110"/>
          </a:xfrm>
          <a:prstGeom prst="rect">
            <a:avLst/>
          </a:prstGeom>
        </p:spPr>
        <p:txBody>
          <a:bodyPr wrap="none">
            <a:spAutoFit/>
          </a:bodyPr>
          <a:lstStyle/>
          <a:p>
            <a:r>
              <a:rPr lang="fr-FR" sz="2000" i="1" dirty="0" smtClean="0"/>
              <a:t>E</a:t>
            </a:r>
            <a:endParaRPr lang="fr-FR" sz="2000" i="1" dirty="0"/>
          </a:p>
        </p:txBody>
      </p:sp>
      <p:sp>
        <p:nvSpPr>
          <p:cNvPr id="27" name="Rectangle 26"/>
          <p:cNvSpPr/>
          <p:nvPr/>
        </p:nvSpPr>
        <p:spPr>
          <a:xfrm>
            <a:off x="1259632" y="5075892"/>
            <a:ext cx="272832" cy="400110"/>
          </a:xfrm>
          <a:prstGeom prst="rect">
            <a:avLst/>
          </a:prstGeom>
        </p:spPr>
        <p:txBody>
          <a:bodyPr wrap="none">
            <a:spAutoFit/>
          </a:bodyPr>
          <a:lstStyle/>
          <a:p>
            <a:r>
              <a:rPr lang="fr-FR" sz="2000" i="1" dirty="0" smtClean="0"/>
              <a:t>I</a:t>
            </a:r>
            <a:endParaRPr lang="fr-FR" sz="2000" i="1" dirty="0"/>
          </a:p>
        </p:txBody>
      </p:sp>
      <p:sp>
        <p:nvSpPr>
          <p:cNvPr id="28" name="Rectangle 27"/>
          <p:cNvSpPr/>
          <p:nvPr/>
        </p:nvSpPr>
        <p:spPr>
          <a:xfrm>
            <a:off x="4427983" y="5085184"/>
            <a:ext cx="409086" cy="400110"/>
          </a:xfrm>
          <a:prstGeom prst="rect">
            <a:avLst/>
          </a:prstGeom>
        </p:spPr>
        <p:txBody>
          <a:bodyPr wrap="none">
            <a:spAutoFit/>
          </a:bodyPr>
          <a:lstStyle/>
          <a:p>
            <a:r>
              <a:rPr lang="fr-FR" sz="2000" i="1" dirty="0" smtClean="0"/>
              <a:t>M</a:t>
            </a:r>
            <a:endParaRPr lang="fr-FR" sz="2000" i="1" dirty="0"/>
          </a:p>
        </p:txBody>
      </p:sp>
      <mc:AlternateContent xmlns:mc="http://schemas.openxmlformats.org/markup-compatibility/2006" xmlns:a14="http://schemas.microsoft.com/office/drawing/2010/main">
        <mc:Choice Requires="a14">
          <p:sp>
            <p:nvSpPr>
              <p:cNvPr id="29" name="TextBox 28" hidden="1"/>
              <p:cNvSpPr txBox="1"/>
              <p:nvPr/>
            </p:nvSpPr>
            <p:spPr>
              <a:xfrm>
                <a:off x="4181069" y="5075892"/>
                <a:ext cx="9303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𝑀</m:t>
                      </m:r>
                      <m:r>
                        <a:rPr lang="fr-FR" b="0" i="1" smtClean="0">
                          <a:latin typeface="Cambria Math"/>
                        </a:rPr>
                        <m:t>⊕</m:t>
                      </m:r>
                      <m:r>
                        <a:rPr lang="fr-FR" b="0" i="1" smtClean="0">
                          <a:latin typeface="Cambria Math"/>
                        </a:rPr>
                        <m:t>𝐸</m:t>
                      </m:r>
                    </m:oMath>
                  </m:oMathPara>
                </a14:m>
                <a:endParaRPr lang="fr-FR" dirty="0"/>
              </a:p>
            </p:txBody>
          </p:sp>
        </mc:Choice>
        <mc:Fallback xmlns="">
          <p:sp>
            <p:nvSpPr>
              <p:cNvPr id="29" name="TextBox 28" hidden="1"/>
              <p:cNvSpPr txBox="1">
                <a:spLocks noRot="1" noChangeAspect="1" noMove="1" noResize="1" noEditPoints="1" noAdjustHandles="1" noChangeArrowheads="1" noChangeShapeType="1" noTextEdit="1"/>
              </p:cNvSpPr>
              <p:nvPr/>
            </p:nvSpPr>
            <p:spPr>
              <a:xfrm>
                <a:off x="4181066" y="5075892"/>
                <a:ext cx="930319" cy="369332"/>
              </a:xfrm>
              <a:prstGeom prst="rect">
                <a:avLst/>
              </a:prstGeom>
              <a:blipFill rotWithShape="1">
                <a:blip r:embed="rId16"/>
                <a:stretch>
                  <a:fillRect b="-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TextBox 30" hidden="1"/>
              <p:cNvSpPr txBox="1"/>
              <p:nvPr/>
            </p:nvSpPr>
            <p:spPr>
              <a:xfrm>
                <a:off x="3328807" y="5075892"/>
                <a:ext cx="25469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b="0" i="1" smtClean="0">
                              <a:latin typeface="Cambria Math"/>
                            </a:rPr>
                          </m:ctrlPr>
                        </m:dPr>
                        <m:e>
                          <m:r>
                            <a:rPr lang="fr-FR" b="0" i="1" smtClean="0">
                              <a:latin typeface="Cambria Math"/>
                            </a:rPr>
                            <m:t>𝑀</m:t>
                          </m:r>
                          <m:r>
                            <a:rPr lang="fr-FR" b="0" i="1" smtClean="0">
                              <a:latin typeface="Cambria Math"/>
                            </a:rPr>
                            <m:t>⊕</m:t>
                          </m:r>
                          <m:r>
                            <a:rPr lang="fr-FR" b="0" i="1" smtClean="0">
                              <a:latin typeface="Cambria Math"/>
                            </a:rPr>
                            <m:t>𝐸</m:t>
                          </m:r>
                        </m:e>
                      </m:d>
                      <m:r>
                        <a:rPr lang="fr-FR" b="0" i="1" smtClean="0">
                          <a:latin typeface="Cambria Math"/>
                        </a:rPr>
                        <m:t>∩</m:t>
                      </m:r>
                      <m:r>
                        <a:rPr lang="fr-FR" b="0" i="1" smtClean="0">
                          <a:latin typeface="Cambria Math"/>
                        </a:rPr>
                        <m:t>𝐼</m:t>
                      </m:r>
                      <m:r>
                        <a:rPr lang="fr-FR" b="0" i="1" smtClean="0">
                          <a:latin typeface="Cambria Math"/>
                        </a:rPr>
                        <m:t>=</m:t>
                      </m:r>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oMath>
                  </m:oMathPara>
                </a14:m>
                <a:endParaRPr lang="fr-FR" dirty="0"/>
              </a:p>
            </p:txBody>
          </p:sp>
        </mc:Choice>
        <mc:Fallback xmlns="">
          <p:sp>
            <p:nvSpPr>
              <p:cNvPr id="31" name="TextBox 30" hidden="1"/>
              <p:cNvSpPr txBox="1">
                <a:spLocks noRot="1" noChangeAspect="1" noMove="1" noResize="1" noEditPoints="1" noAdjustHandles="1" noChangeArrowheads="1" noChangeShapeType="1" noTextEdit="1"/>
              </p:cNvSpPr>
              <p:nvPr/>
            </p:nvSpPr>
            <p:spPr>
              <a:xfrm>
                <a:off x="3328805" y="5075892"/>
                <a:ext cx="2602827" cy="369332"/>
              </a:xfrm>
              <a:prstGeom prst="rect">
                <a:avLst/>
              </a:prstGeom>
              <a:blipFill rotWithShape="1">
                <a:blip r:embed="rId17"/>
                <a:stretch>
                  <a:fillRect b="-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TextBox 31" hidden="1"/>
              <p:cNvSpPr txBox="1"/>
              <p:nvPr/>
            </p:nvSpPr>
            <p:spPr>
              <a:xfrm>
                <a:off x="3814171" y="5075892"/>
                <a:ext cx="1608261" cy="369332"/>
              </a:xfrm>
              <a:prstGeom prst="rect">
                <a:avLst/>
              </a:prstGeom>
              <a:noFill/>
            </p:spPr>
            <p:txBody>
              <a:bodyPr wrap="none" rtlCol="0">
                <a:spAutoFit/>
              </a:bodyPr>
              <a:lstStyle/>
              <a:p>
                <a:r>
                  <a:rPr lang="fr-FR" b="0" dirty="0" smtClean="0"/>
                  <a:t>(</a:t>
                </a:r>
                <a14:m>
                  <m:oMath xmlns:m="http://schemas.openxmlformats.org/officeDocument/2006/math">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r>
                      <a:rPr lang="fr-FR" b="0" i="1" smtClean="0">
                        <a:latin typeface="Cambria Math"/>
                      </a:rPr>
                      <m:t>𝐸</m:t>
                    </m:r>
                  </m:oMath>
                </a14:m>
                <a:endParaRPr lang="fr-FR" dirty="0"/>
              </a:p>
            </p:txBody>
          </p:sp>
        </mc:Choice>
        <mc:Fallback xmlns="">
          <p:sp>
            <p:nvSpPr>
              <p:cNvPr id="32" name="TextBox 31" hidden="1"/>
              <p:cNvSpPr txBox="1">
                <a:spLocks noRot="1" noChangeAspect="1" noMove="1" noResize="1" noEditPoints="1" noAdjustHandles="1" noChangeArrowheads="1" noChangeShapeType="1" noTextEdit="1"/>
              </p:cNvSpPr>
              <p:nvPr/>
            </p:nvSpPr>
            <p:spPr>
              <a:xfrm>
                <a:off x="3814170" y="5075892"/>
                <a:ext cx="1664110" cy="369332"/>
              </a:xfrm>
              <a:prstGeom prst="rect">
                <a:avLst/>
              </a:prstGeom>
              <a:blipFill rotWithShape="1">
                <a:blip r:embed="rId18"/>
                <a:stretch>
                  <a:fillRect l="-3297"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TextBox 32" hidden="1"/>
              <p:cNvSpPr txBox="1"/>
              <p:nvPr/>
            </p:nvSpPr>
            <p:spPr>
              <a:xfrm>
                <a:off x="2829278" y="5075892"/>
                <a:ext cx="3490186" cy="369332"/>
              </a:xfrm>
              <a:prstGeom prst="rect">
                <a:avLst/>
              </a:prstGeom>
              <a:noFill/>
            </p:spPr>
            <p:txBody>
              <a:bodyPr wrap="none" rtlCol="0">
                <a:spAutoFit/>
              </a:bodyPr>
              <a:lstStyle/>
              <a:p>
                <a:r>
                  <a:rPr lang="fr-FR" b="0" dirty="0" smtClean="0"/>
                  <a:t>((</a:t>
                </a:r>
                <a14:m>
                  <m:oMath xmlns:m="http://schemas.openxmlformats.org/officeDocument/2006/math">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m:t>
                    </m:r>
                    <m:r>
                      <a:rPr lang="fr-FR" b="0" i="1" smtClean="0">
                        <a:latin typeface="Cambria Math"/>
                      </a:rPr>
                      <m:t>𝐸</m:t>
                    </m:r>
                    <m:r>
                      <a:rPr lang="fr-FR" b="0" i="1" smtClean="0">
                        <a:latin typeface="Cambria Math"/>
                      </a:rPr>
                      <m:t>)∩</m:t>
                    </m:r>
                    <m:r>
                      <a:rPr lang="fr-FR" b="0" i="1" smtClean="0">
                        <a:latin typeface="Cambria Math"/>
                      </a:rPr>
                      <m:t>𝐼</m:t>
                    </m:r>
                    <m:r>
                      <a:rPr lang="fr-FR" b="0" i="1" smtClean="0">
                        <a:latin typeface="Cambria Math"/>
                      </a:rPr>
                      <m:t>=(</m:t>
                    </m:r>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)²</m:t>
                    </m:r>
                  </m:oMath>
                </a14:m>
                <a:endParaRPr lang="fr-FR" dirty="0"/>
              </a:p>
            </p:txBody>
          </p:sp>
        </mc:Choice>
        <mc:Fallback xmlns="">
          <p:sp>
            <p:nvSpPr>
              <p:cNvPr id="33" name="TextBox 32" hidden="1"/>
              <p:cNvSpPr txBox="1">
                <a:spLocks noRot="1" noChangeAspect="1" noMove="1" noResize="1" noEditPoints="1" noAdjustHandles="1" noChangeArrowheads="1" noChangeShapeType="1" noTextEdit="1"/>
              </p:cNvSpPr>
              <p:nvPr/>
            </p:nvSpPr>
            <p:spPr>
              <a:xfrm>
                <a:off x="2829277" y="5075892"/>
                <a:ext cx="3567964" cy="369332"/>
              </a:xfrm>
              <a:prstGeom prst="rect">
                <a:avLst/>
              </a:prstGeom>
              <a:blipFill rotWithShape="1">
                <a:blip r:embed="rId19"/>
                <a:stretch>
                  <a:fillRect l="-1368"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TextBox 33" hidden="1"/>
              <p:cNvSpPr txBox="1"/>
              <p:nvPr/>
            </p:nvSpPr>
            <p:spPr>
              <a:xfrm>
                <a:off x="3733917" y="5075892"/>
                <a:ext cx="1702838" cy="369332"/>
              </a:xfrm>
              <a:prstGeom prst="rect">
                <a:avLst/>
              </a:prstGeom>
              <a:noFill/>
            </p:spPr>
            <p:txBody>
              <a:bodyPr wrap="none" rtlCol="0">
                <a:spAutoFit/>
              </a:bodyPr>
              <a:lstStyle/>
              <a:p>
                <a:r>
                  <a:rPr lang="fr-FR" b="0" dirty="0" smtClean="0"/>
                  <a:t>(</a:t>
                </a:r>
                <a14:m>
                  <m:oMath xmlns:m="http://schemas.openxmlformats.org/officeDocument/2006/math">
                    <m:r>
                      <a:rPr lang="fr-FR" b="0" i="1" smtClean="0">
                        <a:latin typeface="Cambria Math"/>
                      </a:rPr>
                      <m:t>𝑀</m:t>
                    </m:r>
                    <m:sSub>
                      <m:sSubPr>
                        <m:ctrlPr>
                          <a:rPr lang="fr-FR" b="0" i="1" smtClean="0">
                            <a:latin typeface="Cambria Math"/>
                          </a:rPr>
                        </m:ctrlPr>
                      </m:sSubPr>
                      <m:e>
                        <m:r>
                          <a:rPr lang="fr-FR" b="0" i="1" smtClean="0">
                            <a:latin typeface="Cambria Math"/>
                          </a:rPr>
                          <m:t>⊕</m:t>
                        </m:r>
                      </m:e>
                      <m:sub>
                        <m:r>
                          <a:rPr lang="fr-FR" b="0" i="1" smtClean="0">
                            <a:latin typeface="Cambria Math"/>
                          </a:rPr>
                          <m:t>𝐼</m:t>
                        </m:r>
                      </m:sub>
                    </m:sSub>
                    <m:r>
                      <a:rPr lang="fr-FR" b="0" i="1" smtClean="0">
                        <a:latin typeface="Cambria Math"/>
                      </a:rPr>
                      <m:t>𝐸</m:t>
                    </m:r>
                    <m:r>
                      <a:rPr lang="fr-FR" b="0" i="1" smtClean="0">
                        <a:latin typeface="Cambria Math"/>
                      </a:rPr>
                      <m:t>)²⊕</m:t>
                    </m:r>
                    <m:r>
                      <a:rPr lang="fr-FR" b="0" i="1" smtClean="0">
                        <a:latin typeface="Cambria Math"/>
                      </a:rPr>
                      <m:t>𝐸</m:t>
                    </m:r>
                  </m:oMath>
                </a14:m>
                <a:endParaRPr lang="fr-FR" dirty="0"/>
              </a:p>
            </p:txBody>
          </p:sp>
        </mc:Choice>
        <mc:Fallback xmlns="">
          <p:sp>
            <p:nvSpPr>
              <p:cNvPr id="34" name="TextBox 33" hidden="1"/>
              <p:cNvSpPr txBox="1">
                <a:spLocks noRot="1" noChangeAspect="1" noMove="1" noResize="1" noEditPoints="1" noAdjustHandles="1" noChangeArrowheads="1" noChangeShapeType="1" noTextEdit="1"/>
              </p:cNvSpPr>
              <p:nvPr/>
            </p:nvSpPr>
            <p:spPr>
              <a:xfrm>
                <a:off x="3733916" y="5075892"/>
                <a:ext cx="1758687" cy="369332"/>
              </a:xfrm>
              <a:prstGeom prst="rect">
                <a:avLst/>
              </a:prstGeom>
              <a:blipFill rotWithShape="1">
                <a:blip r:embed="rId20"/>
                <a:stretch>
                  <a:fillRect l="-3125"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TextBox 34" hidden="1"/>
              <p:cNvSpPr txBox="1"/>
              <p:nvPr/>
            </p:nvSpPr>
            <p:spPr>
              <a:xfrm>
                <a:off x="3912395" y="5072360"/>
                <a:ext cx="1345881" cy="3949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a:rPr>
                          </m:ctrlPr>
                        </m:sSupPr>
                        <m:e>
                          <m:r>
                            <m:rPr>
                              <m:nor/>
                            </m:rPr>
                            <a:rPr lang="fr-FR" dirty="0"/>
                            <m:t>(</m:t>
                          </m:r>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3</m:t>
                          </m:r>
                        </m:sup>
                      </m:sSup>
                    </m:oMath>
                  </m:oMathPara>
                </a14:m>
                <a:endParaRPr lang="fr-FR" dirty="0"/>
              </a:p>
            </p:txBody>
          </p:sp>
        </mc:Choice>
        <mc:Fallback xmlns="">
          <p:sp>
            <p:nvSpPr>
              <p:cNvPr id="35" name="TextBox 34" hidden="1"/>
              <p:cNvSpPr txBox="1">
                <a:spLocks noRot="1" noChangeAspect="1" noMove="1" noResize="1" noEditPoints="1" noAdjustHandles="1" noChangeArrowheads="1" noChangeShapeType="1" noTextEdit="1"/>
              </p:cNvSpPr>
              <p:nvPr/>
            </p:nvSpPr>
            <p:spPr>
              <a:xfrm>
                <a:off x="3912394" y="5072360"/>
                <a:ext cx="1345881" cy="394980"/>
              </a:xfrm>
              <a:prstGeom prst="rect">
                <a:avLst/>
              </a:prstGeom>
              <a:blipFill rotWithShape="1">
                <a:blip r:embed="rId21"/>
                <a:stretch>
                  <a:fillRect b="-92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876256" y="5072363"/>
                <a:ext cx="1473929" cy="4286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sz="2000" i="1" smtClean="0">
                              <a:latin typeface="Cambria Math"/>
                            </a:rPr>
                          </m:ctrlPr>
                        </m:sSupPr>
                        <m:e>
                          <m:r>
                            <m:rPr>
                              <m:nor/>
                            </m:rPr>
                            <a:rPr lang="fr-FR" sz="2000" dirty="0"/>
                            <m:t>(</m:t>
                          </m:r>
                          <m:r>
                            <a:rPr lang="fr-FR" sz="2000" b="0" i="1" smtClean="0">
                              <a:latin typeface="Cambria Math"/>
                            </a:rPr>
                            <m:t>𝑀</m:t>
                          </m:r>
                          <m:sSub>
                            <m:sSubPr>
                              <m:ctrlPr>
                                <a:rPr lang="fr-FR" sz="2000" i="1">
                                  <a:latin typeface="Cambria Math"/>
                                </a:rPr>
                              </m:ctrlPr>
                            </m:sSubPr>
                            <m:e>
                              <m:r>
                                <a:rPr lang="fr-FR" sz="2000" i="1">
                                  <a:latin typeface="Cambria Math"/>
                                </a:rPr>
                                <m:t>⊕</m:t>
                              </m:r>
                            </m:e>
                            <m:sub>
                              <m:r>
                                <a:rPr lang="fr-FR" sz="2000" b="0" i="1" smtClean="0">
                                  <a:latin typeface="Cambria Math"/>
                                </a:rPr>
                                <m:t>𝐼</m:t>
                              </m:r>
                            </m:sub>
                          </m:sSub>
                          <m:r>
                            <a:rPr lang="fr-FR" sz="2000" i="1">
                              <a:latin typeface="Cambria Math"/>
                            </a:rPr>
                            <m:t>𝐸</m:t>
                          </m:r>
                          <m:r>
                            <a:rPr lang="fr-FR" sz="2000" i="1">
                              <a:latin typeface="Cambria Math"/>
                            </a:rPr>
                            <m:t>)</m:t>
                          </m:r>
                          <m:r>
                            <m:rPr>
                              <m:nor/>
                            </m:rPr>
                            <a:rPr lang="fr-FR" sz="2000" dirty="0"/>
                            <m:t> </m:t>
                          </m:r>
                        </m:e>
                        <m:sup>
                          <m:r>
                            <a:rPr lang="fr-FR" sz="2000" b="0" i="1" smtClean="0">
                              <a:latin typeface="Cambria Math"/>
                            </a:rPr>
                            <m:t>3</m:t>
                          </m:r>
                        </m:sup>
                      </m:sSup>
                    </m:oMath>
                  </m:oMathPara>
                </a14:m>
                <a:endParaRPr lang="fr-FR" sz="2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876256" y="5072360"/>
                <a:ext cx="1473930" cy="428643"/>
              </a:xfrm>
              <a:prstGeom prst="rect">
                <a:avLst/>
              </a:prstGeom>
              <a:blipFill rotWithShape="1">
                <a:blip r:embed="rId22"/>
                <a:stretch>
                  <a:fillRect b="-114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TextBox 36" hidden="1"/>
              <p:cNvSpPr txBox="1"/>
              <p:nvPr/>
            </p:nvSpPr>
            <p:spPr>
              <a:xfrm>
                <a:off x="6659338" y="5063068"/>
                <a:ext cx="1779718" cy="3949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a:rPr>
                          </m:ctrlPr>
                        </m:sSupPr>
                        <m:e>
                          <m:r>
                            <m:rPr>
                              <m:nor/>
                            </m:rPr>
                            <a:rPr lang="fr-FR" dirty="0"/>
                            <m:t>(</m:t>
                          </m:r>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3</m:t>
                          </m:r>
                        </m:sup>
                      </m:sSup>
                      <m:r>
                        <a:rPr lang="fr-FR" b="0" i="1" smtClean="0">
                          <a:latin typeface="Cambria Math"/>
                        </a:rPr>
                        <m:t>⊕</m:t>
                      </m:r>
                      <m:r>
                        <a:rPr lang="fr-FR" b="0" i="1" smtClean="0">
                          <a:latin typeface="Cambria Math"/>
                        </a:rPr>
                        <m:t>𝐸</m:t>
                      </m:r>
                    </m:oMath>
                  </m:oMathPara>
                </a14:m>
                <a:endParaRPr lang="fr-FR" dirty="0"/>
              </a:p>
            </p:txBody>
          </p:sp>
        </mc:Choice>
        <mc:Fallback xmlns="">
          <p:sp>
            <p:nvSpPr>
              <p:cNvPr id="37" name="TextBox 36" hidden="1"/>
              <p:cNvSpPr txBox="1">
                <a:spLocks noRot="1" noChangeAspect="1" noMove="1" noResize="1" noEditPoints="1" noAdjustHandles="1" noChangeArrowheads="1" noChangeShapeType="1" noTextEdit="1"/>
              </p:cNvSpPr>
              <p:nvPr/>
            </p:nvSpPr>
            <p:spPr>
              <a:xfrm>
                <a:off x="6659337" y="5063068"/>
                <a:ext cx="1835567" cy="394980"/>
              </a:xfrm>
              <a:prstGeom prst="rect">
                <a:avLst/>
              </a:prstGeom>
              <a:blipFill rotWithShape="1">
                <a:blip r:embed="rId23"/>
                <a:stretch>
                  <a:fillRect b="-109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TextBox 37" hidden="1"/>
              <p:cNvSpPr txBox="1"/>
              <p:nvPr/>
            </p:nvSpPr>
            <p:spPr>
              <a:xfrm>
                <a:off x="6876258" y="5072360"/>
                <a:ext cx="1345881" cy="3938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a:rPr>
                          </m:ctrlPr>
                        </m:sSupPr>
                        <m:e>
                          <m:r>
                            <m:rPr>
                              <m:nor/>
                            </m:rPr>
                            <a:rPr lang="fr-FR" dirty="0"/>
                            <m:t>(</m:t>
                          </m:r>
                          <m:r>
                            <a:rPr lang="fr-FR" b="0" i="1" smtClean="0">
                              <a:latin typeface="Cambria Math"/>
                            </a:rPr>
                            <m:t>𝑀</m:t>
                          </m:r>
                          <m:sSub>
                            <m:sSubPr>
                              <m:ctrlPr>
                                <a:rPr lang="fr-FR" i="1">
                                  <a:latin typeface="Cambria Math"/>
                                </a:rPr>
                              </m:ctrlPr>
                            </m:sSubPr>
                            <m:e>
                              <m:r>
                                <a:rPr lang="fr-FR" i="1">
                                  <a:latin typeface="Cambria Math"/>
                                </a:rPr>
                                <m:t>⊕</m:t>
                              </m:r>
                            </m:e>
                            <m:sub>
                              <m:r>
                                <a:rPr lang="fr-FR" b="0" i="1" smtClean="0">
                                  <a:latin typeface="Cambria Math"/>
                                </a:rPr>
                                <m:t>𝐼</m:t>
                              </m:r>
                            </m:sub>
                          </m:sSub>
                          <m:r>
                            <a:rPr lang="fr-FR" i="1">
                              <a:latin typeface="Cambria Math"/>
                            </a:rPr>
                            <m:t>𝐸</m:t>
                          </m:r>
                          <m:r>
                            <a:rPr lang="fr-FR" i="1">
                              <a:latin typeface="Cambria Math"/>
                            </a:rPr>
                            <m:t>)</m:t>
                          </m:r>
                          <m:r>
                            <m:rPr>
                              <m:nor/>
                            </m:rPr>
                            <a:rPr lang="fr-FR" dirty="0"/>
                            <m:t> </m:t>
                          </m:r>
                        </m:e>
                        <m:sup>
                          <m:r>
                            <a:rPr lang="fr-FR" b="0" i="1" smtClean="0">
                              <a:latin typeface="Cambria Math"/>
                            </a:rPr>
                            <m:t>4</m:t>
                          </m:r>
                        </m:sup>
                      </m:sSup>
                    </m:oMath>
                  </m:oMathPara>
                </a14:m>
                <a:endParaRPr lang="fr-FR" dirty="0"/>
              </a:p>
            </p:txBody>
          </p:sp>
        </mc:Choice>
        <mc:Fallback xmlns="">
          <p:sp>
            <p:nvSpPr>
              <p:cNvPr id="38" name="TextBox 37" hidden="1"/>
              <p:cNvSpPr txBox="1">
                <a:spLocks noRot="1" noChangeAspect="1" noMove="1" noResize="1" noEditPoints="1" noAdjustHandles="1" noChangeArrowheads="1" noChangeShapeType="1" noTextEdit="1"/>
              </p:cNvSpPr>
              <p:nvPr/>
            </p:nvSpPr>
            <p:spPr>
              <a:xfrm>
                <a:off x="6876256" y="5072360"/>
                <a:ext cx="1345881" cy="393826"/>
              </a:xfrm>
              <a:prstGeom prst="rect">
                <a:avLst/>
              </a:prstGeom>
              <a:blipFill rotWithShape="1">
                <a:blip r:embed="rId24"/>
                <a:stretch>
                  <a:fillRect b="-769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TextBox 38" hidden="1"/>
              <p:cNvSpPr txBox="1"/>
              <p:nvPr/>
            </p:nvSpPr>
            <p:spPr>
              <a:xfrm>
                <a:off x="4133033" y="5063068"/>
                <a:ext cx="9046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𝐼</m:t>
                      </m:r>
                      <m:r>
                        <a:rPr lang="fr-FR" b="0" i="1" smtClean="0">
                          <a:latin typeface="Cambria Math"/>
                        </a:rPr>
                        <m:t> </m:t>
                      </m:r>
                      <m:sSub>
                        <m:sSubPr>
                          <m:ctrlPr>
                            <a:rPr lang="fr-FR" b="0" i="1" smtClean="0">
                              <a:latin typeface="Cambria Math"/>
                            </a:rPr>
                          </m:ctrlPr>
                        </m:sSubPr>
                        <m:e>
                          <m:r>
                            <a:rPr lang="fr-FR" b="0" i="1" smtClean="0">
                              <a:latin typeface="Cambria Math"/>
                              <a:ea typeface="Cambria Math"/>
                            </a:rPr>
                            <m:t>∆</m:t>
                          </m:r>
                        </m:e>
                        <m:sub>
                          <m:r>
                            <a:rPr lang="fr-FR" b="0" i="1" smtClean="0">
                              <a:latin typeface="Cambria Math"/>
                            </a:rPr>
                            <m:t>𝐸</m:t>
                          </m:r>
                        </m:sub>
                      </m:sSub>
                      <m:r>
                        <a:rPr lang="fr-FR" b="0" i="1" smtClean="0">
                          <a:latin typeface="Cambria Math"/>
                        </a:rPr>
                        <m:t> </m:t>
                      </m:r>
                      <m:r>
                        <a:rPr lang="fr-FR" b="0" i="1" smtClean="0">
                          <a:latin typeface="Cambria Math"/>
                        </a:rPr>
                        <m:t>𝑀</m:t>
                      </m:r>
                    </m:oMath>
                  </m:oMathPara>
                </a14:m>
                <a:endParaRPr lang="fr-FR" dirty="0"/>
              </a:p>
            </p:txBody>
          </p:sp>
        </mc:Choice>
        <mc:Fallback xmlns="">
          <p:sp>
            <p:nvSpPr>
              <p:cNvPr id="39" name="TextBox 38" hidden="1"/>
              <p:cNvSpPr txBox="1">
                <a:spLocks noRot="1" noChangeAspect="1" noMove="1" noResize="1" noEditPoints="1" noAdjustHandles="1" noChangeArrowheads="1" noChangeShapeType="1" noTextEdit="1"/>
              </p:cNvSpPr>
              <p:nvPr/>
            </p:nvSpPr>
            <p:spPr>
              <a:xfrm>
                <a:off x="4133030" y="5063068"/>
                <a:ext cx="904607" cy="369332"/>
              </a:xfrm>
              <a:prstGeom prst="rect">
                <a:avLst/>
              </a:prstGeom>
              <a:blipFill rotWithShape="1">
                <a:blip r:embed="rId25"/>
                <a:stretch>
                  <a:fillRect/>
                </a:stretch>
              </a:blipFill>
            </p:spPr>
            <p:txBody>
              <a:bodyPr/>
              <a:lstStyle/>
              <a:p>
                <a:r>
                  <a:rPr lang="fr-FR">
                    <a:noFill/>
                  </a:rPr>
                  <a:t> </a:t>
                </a:r>
              </a:p>
            </p:txBody>
          </p:sp>
        </mc:Fallback>
      </mc:AlternateContent>
      <p:sp>
        <p:nvSpPr>
          <p:cNvPr id="40" name="TextBox 39"/>
          <p:cNvSpPr txBox="1"/>
          <p:nvPr/>
        </p:nvSpPr>
        <p:spPr>
          <a:xfrm>
            <a:off x="2483769" y="5877273"/>
            <a:ext cx="6552728" cy="707886"/>
          </a:xfrm>
          <a:prstGeom prst="rect">
            <a:avLst/>
          </a:prstGeom>
          <a:noFill/>
        </p:spPr>
        <p:txBody>
          <a:bodyPr wrap="square" rtlCol="0">
            <a:spAutoFit/>
          </a:bodyPr>
          <a:lstStyle/>
          <a:p>
            <a:r>
              <a:rPr lang="fr-FR" sz="2000" dirty="0" smtClean="0"/>
              <a:t>Dès que l’on atteint n tel que _________________________</a:t>
            </a:r>
          </a:p>
          <a:p>
            <a:r>
              <a:rPr lang="fr-FR" sz="2000" dirty="0" smtClean="0"/>
              <a:t>on s’arrête.</a:t>
            </a:r>
            <a:endParaRPr lang="fr-FR" sz="2000" dirty="0"/>
          </a:p>
        </p:txBody>
      </p:sp>
    </p:spTree>
    <p:extLst>
      <p:ext uri="{BB962C8B-B14F-4D97-AF65-F5344CB8AC3E}">
        <p14:creationId xmlns:p14="http://schemas.microsoft.com/office/powerpoint/2010/main" val="3924335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Introduction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a:t>
            </a:fld>
            <a:endParaRPr lang="fr-FR" dirty="0"/>
          </a:p>
        </p:txBody>
      </p:sp>
      <p:sp>
        <p:nvSpPr>
          <p:cNvPr id="9" name="Text Placeholder 8"/>
          <p:cNvSpPr>
            <a:spLocks noGrp="1"/>
          </p:cNvSpPr>
          <p:nvPr>
            <p:ph type="body" sz="quarter" idx="13"/>
          </p:nvPr>
        </p:nvSpPr>
        <p:spPr/>
        <p:txBody>
          <a:bodyPr/>
          <a:lstStyle/>
          <a:p>
            <a:r>
              <a:rPr lang="fr-FR" dirty="0" smtClean="0"/>
              <a:t>La morphologie mathématique peut servir dans différentes étapes du traitement d’images.</a:t>
            </a:r>
            <a:endParaRPr lang="fr-FR" dirty="0"/>
          </a:p>
        </p:txBody>
      </p:sp>
      <p:pic>
        <p:nvPicPr>
          <p:cNvPr id="50178" name="Picture 2" descr="C:\Users\John\Enseignement\trunk\2012-2013\Master 2\Traitement Image\Cours Morpho\images\img_hofig6s6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9" y="2204865"/>
            <a:ext cx="2262268" cy="1790099"/>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04867"/>
            <a:ext cx="2262268" cy="179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descr="C:\Users\John\Enseignement\trunk\2012-2013\Master 2\Traitement Image\Cours Morpho\images\img_hofig6s6_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733" y="2205677"/>
            <a:ext cx="2262268" cy="1790097"/>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C:\Users\John\Enseignement\trunk\2012-2013\Master 2\Traitement Image\Cours Morpho\images\img_hofig6s6_0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023" y="4725146"/>
            <a:ext cx="2262268" cy="1790097"/>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C:\Users\John\Enseignement\trunk\2012-2013\Master 2\Traitement Image\Cours Morpho\images\img_hofig6s6_00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3" y="4725144"/>
            <a:ext cx="2262268" cy="17900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5391" y="4013745"/>
            <a:ext cx="1691489" cy="369332"/>
          </a:xfrm>
          <a:prstGeom prst="rect">
            <a:avLst/>
          </a:prstGeom>
          <a:noFill/>
        </p:spPr>
        <p:txBody>
          <a:bodyPr wrap="none" rtlCol="0">
            <a:spAutoFit/>
          </a:bodyPr>
          <a:lstStyle/>
          <a:p>
            <a:r>
              <a:rPr lang="fr-FR" dirty="0" smtClean="0"/>
              <a:t>(image originale)</a:t>
            </a:r>
            <a:endParaRPr lang="fr-FR" dirty="0"/>
          </a:p>
        </p:txBody>
      </p:sp>
      <p:sp>
        <p:nvSpPr>
          <p:cNvPr id="16" name="TextBox 15"/>
          <p:cNvSpPr txBox="1"/>
          <p:nvPr/>
        </p:nvSpPr>
        <p:spPr>
          <a:xfrm>
            <a:off x="3810358" y="4013745"/>
            <a:ext cx="1769331" cy="369332"/>
          </a:xfrm>
          <a:prstGeom prst="rect">
            <a:avLst/>
          </a:prstGeom>
          <a:noFill/>
        </p:spPr>
        <p:txBody>
          <a:bodyPr wrap="none" rtlCol="0">
            <a:spAutoFit/>
          </a:bodyPr>
          <a:lstStyle/>
          <a:p>
            <a:r>
              <a:rPr lang="fr-FR" dirty="0" smtClean="0"/>
              <a:t>(image améliorée)</a:t>
            </a:r>
            <a:endParaRPr lang="fr-FR" dirty="0"/>
          </a:p>
        </p:txBody>
      </p:sp>
      <p:sp>
        <p:nvSpPr>
          <p:cNvPr id="17" name="TextBox 16"/>
          <p:cNvSpPr txBox="1"/>
          <p:nvPr/>
        </p:nvSpPr>
        <p:spPr>
          <a:xfrm>
            <a:off x="7095788" y="4013745"/>
            <a:ext cx="1834156" cy="369332"/>
          </a:xfrm>
          <a:prstGeom prst="rect">
            <a:avLst/>
          </a:prstGeom>
          <a:noFill/>
        </p:spPr>
        <p:txBody>
          <a:bodyPr wrap="none" rtlCol="0">
            <a:spAutoFit/>
          </a:bodyPr>
          <a:lstStyle/>
          <a:p>
            <a:r>
              <a:rPr lang="fr-FR" dirty="0" smtClean="0"/>
              <a:t>(image segmentée)</a:t>
            </a:r>
            <a:endParaRPr lang="fr-FR" dirty="0"/>
          </a:p>
        </p:txBody>
      </p:sp>
      <p:sp>
        <p:nvSpPr>
          <p:cNvPr id="18" name="TextBox 17"/>
          <p:cNvSpPr txBox="1"/>
          <p:nvPr/>
        </p:nvSpPr>
        <p:spPr>
          <a:xfrm>
            <a:off x="4609670" y="6489072"/>
            <a:ext cx="2432974" cy="369332"/>
          </a:xfrm>
          <a:prstGeom prst="rect">
            <a:avLst/>
          </a:prstGeom>
          <a:noFill/>
        </p:spPr>
        <p:txBody>
          <a:bodyPr wrap="none" rtlCol="0">
            <a:spAutoFit/>
          </a:bodyPr>
          <a:lstStyle/>
          <a:p>
            <a:r>
              <a:rPr lang="fr-FR" dirty="0" smtClean="0"/>
              <a:t>(segmentation améliorée)</a:t>
            </a:r>
            <a:endParaRPr lang="fr-FR" dirty="0"/>
          </a:p>
        </p:txBody>
      </p:sp>
      <p:sp>
        <p:nvSpPr>
          <p:cNvPr id="19" name="TextBox 18"/>
          <p:cNvSpPr txBox="1"/>
          <p:nvPr/>
        </p:nvSpPr>
        <p:spPr>
          <a:xfrm>
            <a:off x="1489659" y="6488668"/>
            <a:ext cx="2522294" cy="369332"/>
          </a:xfrm>
          <a:prstGeom prst="rect">
            <a:avLst/>
          </a:prstGeom>
          <a:noFill/>
        </p:spPr>
        <p:txBody>
          <a:bodyPr wrap="none" rtlCol="0">
            <a:spAutoFit/>
          </a:bodyPr>
          <a:lstStyle/>
          <a:p>
            <a:r>
              <a:rPr lang="fr-FR" dirty="0" smtClean="0"/>
              <a:t>(extraction d’information)</a:t>
            </a:r>
            <a:endParaRPr lang="fr-FR" dirty="0"/>
          </a:p>
        </p:txBody>
      </p:sp>
      <p:cxnSp>
        <p:nvCxnSpPr>
          <p:cNvPr id="11" name="Straight Arrow Connector 10"/>
          <p:cNvCxnSpPr>
            <a:stCxn id="50179" idx="3"/>
            <a:endCxn id="50178" idx="1"/>
          </p:cNvCxnSpPr>
          <p:nvPr/>
        </p:nvCxnSpPr>
        <p:spPr>
          <a:xfrm flipV="1">
            <a:off x="2262269" y="3099915"/>
            <a:ext cx="1301620"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0178" idx="3"/>
            <a:endCxn id="50180" idx="1"/>
          </p:cNvCxnSpPr>
          <p:nvPr/>
        </p:nvCxnSpPr>
        <p:spPr>
          <a:xfrm>
            <a:off x="5826157" y="3099915"/>
            <a:ext cx="1055576" cy="8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50181" idx="3"/>
          </p:cNvCxnSpPr>
          <p:nvPr/>
        </p:nvCxnSpPr>
        <p:spPr>
          <a:xfrm flipH="1">
            <a:off x="6957291" y="4383077"/>
            <a:ext cx="1055575" cy="12371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0181" idx="1"/>
            <a:endCxn id="50182" idx="3"/>
          </p:cNvCxnSpPr>
          <p:nvPr/>
        </p:nvCxnSpPr>
        <p:spPr>
          <a:xfrm flipH="1" flipV="1">
            <a:off x="3881941" y="5620195"/>
            <a:ext cx="813083"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0884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Dilatation conditionnelle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90</a:t>
            </a:fld>
            <a:endParaRPr lang="fr-FR" dirty="0"/>
          </a:p>
        </p:txBody>
      </p:sp>
      <p:sp>
        <p:nvSpPr>
          <p:cNvPr id="9" name="Text Placeholder 8"/>
          <p:cNvSpPr>
            <a:spLocks noGrp="1"/>
          </p:cNvSpPr>
          <p:nvPr>
            <p:ph type="body" sz="quarter" idx="13"/>
          </p:nvPr>
        </p:nvSpPr>
        <p:spPr/>
        <p:txBody>
          <a:bodyPr/>
          <a:lstStyle/>
          <a:p>
            <a:r>
              <a:rPr lang="fr-FR" dirty="0" smtClean="0"/>
              <a:t>La dilatation géodésique de </a:t>
            </a:r>
            <a:r>
              <a:rPr lang="fr-FR" i="1" dirty="0" smtClean="0"/>
              <a:t>M</a:t>
            </a:r>
            <a:r>
              <a:rPr lang="fr-FR" dirty="0" smtClean="0"/>
              <a:t> par </a:t>
            </a:r>
            <a:r>
              <a:rPr lang="fr-FR" i="1" dirty="0" smtClean="0"/>
              <a:t>E</a:t>
            </a:r>
            <a:r>
              <a:rPr lang="fr-FR" dirty="0" smtClean="0"/>
              <a:t> restreinte à </a:t>
            </a:r>
            <a:r>
              <a:rPr lang="fr-FR" i="1" dirty="0" smtClean="0"/>
              <a:t>I</a:t>
            </a:r>
            <a:r>
              <a:rPr lang="fr-FR" dirty="0" smtClean="0"/>
              <a:t> est aussi appelée la </a:t>
            </a:r>
            <a:endParaRPr lang="fr-FR" b="1" dirty="0" smtClean="0"/>
          </a:p>
          <a:p>
            <a:r>
              <a:rPr lang="fr-FR" b="1" dirty="0" smtClean="0"/>
              <a:t>___________________________________________________</a:t>
            </a:r>
          </a:p>
          <a:p>
            <a:r>
              <a:rPr lang="fr-FR" b="1" dirty="0" smtClean="0"/>
              <a:t>___________________________________________________</a:t>
            </a:r>
          </a:p>
          <a:p>
            <a:endParaRPr lang="fr-FR" b="1" dirty="0"/>
          </a:p>
          <a:p>
            <a:endParaRPr lang="fr-FR" dirty="0"/>
          </a:p>
          <a:p>
            <a:r>
              <a:rPr lang="fr-FR" dirty="0" smtClean="0"/>
              <a:t>On parle aussi de </a:t>
            </a:r>
            <a:r>
              <a:rPr lang="fr-FR" b="1" dirty="0" smtClean="0"/>
              <a:t>reconstruction géodésique inférieure </a:t>
            </a:r>
            <a:r>
              <a:rPr lang="fr-FR" dirty="0" smtClean="0"/>
              <a:t>(car ________</a:t>
            </a:r>
          </a:p>
          <a:p>
            <a:r>
              <a:rPr lang="fr-FR" dirty="0" smtClean="0"/>
              <a:t>_______________________________________________________).</a:t>
            </a:r>
            <a:endParaRPr lang="fr-FR" dirty="0"/>
          </a:p>
          <a:p>
            <a:endParaRPr lang="fr-FR" dirty="0" smtClean="0"/>
          </a:p>
          <a:p>
            <a:endParaRPr lang="fr-FR" dirty="0"/>
          </a:p>
          <a:p>
            <a:endParaRPr lang="fr-FR" dirty="0" smtClean="0"/>
          </a:p>
          <a:p>
            <a:endParaRPr lang="fr-FR" dirty="0" smtClean="0"/>
          </a:p>
        </p:txBody>
      </p:sp>
    </p:spTree>
    <p:extLst>
      <p:ext uri="{BB962C8B-B14F-4D97-AF65-F5344CB8AC3E}">
        <p14:creationId xmlns:p14="http://schemas.microsoft.com/office/powerpoint/2010/main" val="42686433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L’ouverture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91</a:t>
            </a:fld>
            <a:endParaRPr lang="fr-FR" dirty="0"/>
          </a:p>
        </p:txBody>
      </p:sp>
      <p:sp>
        <p:nvSpPr>
          <p:cNvPr id="6" name="Text Placeholder 5"/>
          <p:cNvSpPr>
            <a:spLocks noGrp="1"/>
          </p:cNvSpPr>
          <p:nvPr>
            <p:ph type="body" sz="quarter" idx="13"/>
          </p:nvPr>
        </p:nvSpPr>
        <p:spPr/>
        <p:txBody>
          <a:bodyPr/>
          <a:lstStyle/>
          <a:p>
            <a:r>
              <a:rPr lang="fr-FR" dirty="0" smtClean="0"/>
              <a:t>On peut définir maintenant </a:t>
            </a:r>
            <a:r>
              <a:rPr lang="fr-FR" b="1" dirty="0" smtClean="0"/>
              <a:t>l’ouverture par reconstruction</a:t>
            </a:r>
            <a:r>
              <a:rPr lang="fr-FR" dirty="0" smtClean="0"/>
              <a:t>, qui consiste à effectuer une ouverture puis à propager, à l’aide d’une reconstruction géodésique, le résultat dans l’objet de départ.</a:t>
            </a:r>
          </a:p>
          <a:p>
            <a:endParaRPr lang="fr-FR" dirty="0"/>
          </a:p>
          <a:p>
            <a:endParaRPr lang="fr-FR" dirty="0" smtClean="0"/>
          </a:p>
          <a:p>
            <a:endParaRPr lang="fr-FR" dirty="0"/>
          </a:p>
          <a:p>
            <a:endParaRPr lang="fr-FR" dirty="0" smtClean="0"/>
          </a:p>
          <a:p>
            <a:endParaRPr lang="fr-FR" dirty="0" smtClean="0"/>
          </a:p>
          <a:p>
            <a:r>
              <a:rPr lang="fr-FR" dirty="0" smtClean="0"/>
              <a:t>L’intérêt de l’ouverture par reconstruction est d’obtenir une image dont les bords sont contenus dans les bords de l’image originale.</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3286299"/>
                <a:ext cx="8064896" cy="1366838"/>
              </a:xfrm>
            </p:spPr>
            <p:txBody>
              <a:bodyPr>
                <a:normAutofit fontScale="92500"/>
              </a:bodyPr>
              <a:lstStyle/>
              <a:p>
                <a:r>
                  <a:rPr lang="fr-FR" dirty="0" smtClean="0"/>
                  <a:t>Soient </a:t>
                </a:r>
                <a14:m>
                  <m:oMath xmlns:m="http://schemas.openxmlformats.org/officeDocument/2006/math">
                    <m:r>
                      <a:rPr lang="fr-FR" b="0" i="1" smtClean="0">
                        <a:latin typeface="Cambria Math"/>
                      </a:rPr>
                      <m:t>𝐴</m:t>
                    </m:r>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et </a:t>
                </a:r>
                <a14:m>
                  <m:oMath xmlns:m="http://schemas.openxmlformats.org/officeDocument/2006/math">
                    <m:r>
                      <a:rPr lang="fr-FR" b="0" i="1" smtClean="0">
                        <a:latin typeface="Cambria Math"/>
                      </a:rPr>
                      <m:t>𝐸</m:t>
                    </m:r>
                    <m:r>
                      <a:rPr lang="fr-FR" b="0" i="1" smtClean="0">
                        <a:latin typeface="Cambria Math"/>
                      </a:rPr>
                      <m:t>,</m:t>
                    </m:r>
                    <m:r>
                      <a:rPr lang="fr-FR" b="0" i="1" smtClean="0">
                        <a:latin typeface="Cambria Math"/>
                      </a:rPr>
                      <m:t>𝐵</m:t>
                    </m:r>
                    <m:r>
                      <a:rPr lang="fr-FR" b="0" i="1" smtClean="0">
                        <a:latin typeface="Cambria Math"/>
                      </a:rPr>
                      <m:t>⊆</m:t>
                    </m:r>
                    <m:sSup>
                      <m:sSupPr>
                        <m:ctrlPr>
                          <a:rPr lang="fr-FR" b="0" i="1" smtClean="0">
                            <a:latin typeface="Cambria Math"/>
                          </a:rPr>
                        </m:ctrlPr>
                      </m:sSupPr>
                      <m:e>
                        <m:r>
                          <a:rPr lang="fr-FR" i="1">
                            <a:latin typeface="Cambria Math"/>
                          </a:rPr>
                          <m:t>ℤ</m:t>
                        </m:r>
                      </m:e>
                      <m:sup>
                        <m:r>
                          <a:rPr lang="fr-FR" b="0" i="1" smtClean="0">
                            <a:latin typeface="Cambria Math"/>
                          </a:rPr>
                          <m:t>𝑛</m:t>
                        </m:r>
                      </m:sup>
                    </m:sSup>
                  </m:oMath>
                </a14:m>
                <a:r>
                  <a:rPr lang="fr-FR" dirty="0" smtClean="0"/>
                  <a:t> (deux éléments structurants). </a:t>
                </a:r>
                <a:r>
                  <a:rPr lang="fr-FR" b="1" dirty="0" smtClean="0">
                    <a:solidFill>
                      <a:schemeClr val="tx1"/>
                    </a:solidFill>
                  </a:rPr>
                  <a:t>L’ouverture par reconstruction </a:t>
                </a:r>
                <a:r>
                  <a:rPr lang="fr-FR" dirty="0" smtClean="0"/>
                  <a:t>(sous E) de </a:t>
                </a:r>
                <a:r>
                  <a:rPr lang="fr-FR" i="1" dirty="0" smtClean="0"/>
                  <a:t>A</a:t>
                </a:r>
                <a:r>
                  <a:rPr lang="fr-FR" dirty="0" smtClean="0"/>
                  <a:t> par </a:t>
                </a:r>
                <a:r>
                  <a:rPr lang="fr-FR" i="1" dirty="0" smtClean="0"/>
                  <a:t>B</a:t>
                </a:r>
                <a:r>
                  <a:rPr lang="fr-FR" dirty="0" smtClean="0"/>
                  <a:t> est</a:t>
                </a:r>
              </a:p>
              <a:p>
                <a:pPr algn="ctr"/>
                <a14:m>
                  <m:oMath xmlns:m="http://schemas.openxmlformats.org/officeDocument/2006/math">
                    <m:r>
                      <a:rPr lang="fr-FR" b="0" i="1" smtClean="0">
                        <a:latin typeface="Cambria Math"/>
                      </a:rPr>
                      <m:t>𝐴</m:t>
                    </m:r>
                    <m:sSub>
                      <m:sSubPr>
                        <m:ctrlPr>
                          <a:rPr lang="fr-FR" b="0" i="1" smtClean="0">
                            <a:latin typeface="Cambria Math"/>
                          </a:rPr>
                        </m:ctrlPr>
                      </m:sSubPr>
                      <m:e>
                        <m:r>
                          <a:rPr lang="fr-FR" b="0" i="1" smtClean="0">
                            <a:latin typeface="Cambria Math"/>
                          </a:rPr>
                          <m:t>∘</m:t>
                        </m:r>
                      </m:e>
                      <m:sub>
                        <m:r>
                          <a:rPr lang="fr-FR" b="0" i="1" smtClean="0">
                            <a:latin typeface="Cambria Math"/>
                          </a:rPr>
                          <m:t>𝐸</m:t>
                        </m:r>
                      </m:sub>
                    </m:sSub>
                    <m:r>
                      <a:rPr lang="fr-FR" b="0" i="1" smtClean="0">
                        <a:latin typeface="Cambria Math"/>
                      </a:rPr>
                      <m:t>𝐵</m:t>
                    </m:r>
                    <m:r>
                      <a:rPr lang="fr-FR" b="0" i="1" smtClean="0">
                        <a:latin typeface="Cambria Math"/>
                      </a:rPr>
                      <m:t>=</m:t>
                    </m:r>
                  </m:oMath>
                </a14:m>
                <a:r>
                  <a:rPr lang="fr-FR" dirty="0" smtClean="0"/>
                  <a:t>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3286299"/>
                <a:ext cx="8064896" cy="1366838"/>
              </a:xfrm>
              <a:blipFill rotWithShape="1">
                <a:blip r:embed="rId2"/>
                <a:stretch>
                  <a:fillRect l="-979" r="-979" b="-9130"/>
                </a:stretch>
              </a:blipFill>
            </p:spPr>
            <p:txBody>
              <a:bodyPr/>
              <a:lstStyle/>
              <a:p>
                <a:r>
                  <a:rPr lang="fr-FR">
                    <a:noFill/>
                  </a:rPr>
                  <a:t> </a:t>
                </a:r>
              </a:p>
            </p:txBody>
          </p:sp>
        </mc:Fallback>
      </mc:AlternateContent>
    </p:spTree>
    <p:extLst>
      <p:ext uri="{BB962C8B-B14F-4D97-AF65-F5344CB8AC3E}">
        <p14:creationId xmlns:p14="http://schemas.microsoft.com/office/powerpoint/2010/main" val="30476571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92</a:t>
            </a:fld>
            <a:endParaRPr lang="fr-FR" dirty="0"/>
          </a:p>
        </p:txBody>
      </p:sp>
      <p:sp>
        <p:nvSpPr>
          <p:cNvPr id="6" name="Text Placeholder 5"/>
          <p:cNvSpPr>
            <a:spLocks noGrp="1"/>
          </p:cNvSpPr>
          <p:nvPr>
            <p:ph type="body" sz="quarter" idx="14"/>
          </p:nvPr>
        </p:nvSpPr>
        <p:spPr>
          <a:xfrm>
            <a:off x="5652120" y="1341438"/>
            <a:ext cx="3384376" cy="1583506"/>
          </a:xfrm>
        </p:spPr>
        <p:txBody>
          <a:bodyPr/>
          <a:lstStyle/>
          <a:p>
            <a:pPr algn="l"/>
            <a:r>
              <a:rPr lang="fr-FR" dirty="0" smtClean="0"/>
              <a:t>I </a:t>
            </a:r>
            <a:r>
              <a:rPr lang="fr-FR" dirty="0"/>
              <a:t>= </a:t>
            </a:r>
            <a:r>
              <a:rPr lang="fr-FR" dirty="0" err="1" smtClean="0"/>
              <a:t>imread</a:t>
            </a:r>
            <a:r>
              <a:rPr lang="fr-FR" dirty="0"/>
              <a:t>('pieces.png</a:t>
            </a:r>
            <a:r>
              <a:rPr lang="fr-FR" dirty="0" smtClean="0"/>
              <a:t>');</a:t>
            </a:r>
          </a:p>
          <a:p>
            <a:pPr algn="l"/>
            <a:r>
              <a:rPr lang="fr-FR" dirty="0" smtClean="0"/>
              <a:t>DixGamma4 </a:t>
            </a:r>
            <a:r>
              <a:rPr lang="fr-FR" dirty="0"/>
              <a:t>= </a:t>
            </a:r>
            <a:r>
              <a:rPr lang="fr-FR" dirty="0" err="1" smtClean="0"/>
              <a:t>strel</a:t>
            </a:r>
            <a:r>
              <a:rPr lang="fr-FR" dirty="0"/>
              <a:t>('</a:t>
            </a:r>
            <a:r>
              <a:rPr lang="fr-FR" dirty="0" err="1"/>
              <a:t>diamond</a:t>
            </a:r>
            <a:r>
              <a:rPr lang="fr-FR" dirty="0"/>
              <a:t>', 10</a:t>
            </a:r>
            <a:r>
              <a:rPr lang="fr-FR" dirty="0" smtClean="0"/>
              <a:t>);</a:t>
            </a:r>
          </a:p>
          <a:p>
            <a:pPr algn="l"/>
            <a:r>
              <a:rPr lang="fr-FR" dirty="0" smtClean="0"/>
              <a:t>Op </a:t>
            </a:r>
            <a:r>
              <a:rPr lang="fr-FR" dirty="0"/>
              <a:t>= </a:t>
            </a:r>
            <a:r>
              <a:rPr lang="fr-FR" dirty="0" err="1" smtClean="0"/>
              <a:t>imopen</a:t>
            </a:r>
            <a:r>
              <a:rPr lang="fr-FR" dirty="0" smtClean="0"/>
              <a:t>(I, DixGamma4);</a:t>
            </a:r>
          </a:p>
          <a:p>
            <a:pPr algn="l"/>
            <a:r>
              <a:rPr lang="fr-FR" dirty="0" smtClean="0"/>
              <a:t>R = </a:t>
            </a:r>
            <a:r>
              <a:rPr lang="fr-FR" smtClean="0"/>
              <a:t>imreconstruct</a:t>
            </a:r>
            <a:r>
              <a:rPr lang="fr-FR" dirty="0" smtClean="0"/>
              <a:t>(Op, I, </a:t>
            </a:r>
            <a:r>
              <a:rPr lang="fr-FR" dirty="0"/>
              <a:t>4);</a:t>
            </a:r>
          </a:p>
        </p:txBody>
      </p:sp>
      <p:pic>
        <p:nvPicPr>
          <p:cNvPr id="10" name="Picture 4" descr="C:\Users\John\Enseignement\trunk\2012-2013\Master 2\Traitement Image\Cours Morpho\images\Results\010 - OuvertureProblemeBords\pie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37" y="1988840"/>
            <a:ext cx="2105025" cy="3276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19956" y="5291916"/>
            <a:ext cx="263214" cy="369332"/>
          </a:xfrm>
          <a:prstGeom prst="rect">
            <a:avLst/>
          </a:prstGeom>
          <a:noFill/>
        </p:spPr>
        <p:txBody>
          <a:bodyPr wrap="none" rtlCol="0">
            <a:spAutoFit/>
          </a:bodyPr>
          <a:lstStyle/>
          <a:p>
            <a:r>
              <a:rPr lang="fr-FR" i="1" dirty="0" smtClean="0"/>
              <a:t>I</a:t>
            </a:r>
            <a:endParaRPr lang="fr-FR" i="1" dirty="0"/>
          </a:p>
        </p:txBody>
      </p:sp>
      <p:pic>
        <p:nvPicPr>
          <p:cNvPr id="16" name="Picture 3" descr="C:\Users\John\Enseignement\trunk\2012-2013\Master 2\Traitement Image\Cours Morpho\images\Results\010 - OuvertureProblemeBords\ouverture_10Gamma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065" y="2996952"/>
            <a:ext cx="21050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2466" name="Picture 2" descr="C:\Users\John\Enseignement\trunk\2012-2013\Master 2\Traitement Image\Cours Morpho\images\Results\010 - OuvertureProblemeBords\opening_reconstruction_Gamma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6" y="2996955"/>
            <a:ext cx="2105025" cy="32766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84230" y="6372564"/>
            <a:ext cx="1685077" cy="369332"/>
          </a:xfrm>
          <a:prstGeom prst="rect">
            <a:avLst/>
          </a:prstGeom>
          <a:noFill/>
        </p:spPr>
        <p:txBody>
          <a:bodyPr wrap="none" rtlCol="0">
            <a:spAutoFit/>
          </a:bodyPr>
          <a:lstStyle/>
          <a:p>
            <a:r>
              <a:rPr lang="fr-FR" dirty="0" smtClean="0"/>
              <a:t>_____________</a:t>
            </a:r>
            <a:endParaRPr lang="fr-FR" dirty="0"/>
          </a:p>
        </p:txBody>
      </p:sp>
      <p:sp>
        <p:nvSpPr>
          <p:cNvPr id="17" name="TextBox 16"/>
          <p:cNvSpPr txBox="1"/>
          <p:nvPr/>
        </p:nvSpPr>
        <p:spPr>
          <a:xfrm>
            <a:off x="3515109" y="6372564"/>
            <a:ext cx="1685077" cy="369332"/>
          </a:xfrm>
          <a:prstGeom prst="rect">
            <a:avLst/>
          </a:prstGeom>
          <a:noFill/>
        </p:spPr>
        <p:txBody>
          <a:bodyPr wrap="none" rtlCol="0">
            <a:spAutoFit/>
          </a:bodyPr>
          <a:lstStyle/>
          <a:p>
            <a:r>
              <a:rPr lang="fr-FR" i="1" dirty="0" smtClean="0"/>
              <a:t>_____________</a:t>
            </a:r>
            <a:endParaRPr lang="fr-FR" i="1" dirty="0"/>
          </a:p>
        </p:txBody>
      </p:sp>
    </p:spTree>
    <p:extLst>
      <p:ext uri="{BB962C8B-B14F-4D97-AF65-F5344CB8AC3E}">
        <p14:creationId xmlns:p14="http://schemas.microsoft.com/office/powerpoint/2010/main" val="10180905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Compter les morceaux</a:t>
            </a:r>
            <a:endParaRPr lang="fr-FR" dirty="0"/>
          </a:p>
        </p:txBody>
      </p:sp>
      <p:sp>
        <p:nvSpPr>
          <p:cNvPr id="5" name="Text Placeholder 4"/>
          <p:cNvSpPr>
            <a:spLocks noGrp="1"/>
          </p:cNvSpPr>
          <p:nvPr>
            <p:ph type="body" sz="quarter" idx="14"/>
          </p:nvPr>
        </p:nvSpPr>
        <p:spPr/>
        <p:txBody>
          <a:bodyPr/>
          <a:lstStyle/>
          <a:p>
            <a:r>
              <a:rPr lang="fr-FR" dirty="0" smtClean="0"/>
              <a:t>5</a:t>
            </a:r>
            <a:endParaRPr lang="fr-FR" dirty="0"/>
          </a:p>
        </p:txBody>
      </p:sp>
      <p:sp>
        <p:nvSpPr>
          <p:cNvPr id="6" name="Text Placeholder 5"/>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4175204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Dilatation </a:t>
            </a:r>
            <a:r>
              <a:rPr lang="fr-FR" dirty="0" smtClean="0"/>
              <a:t>conditionnelle : compter les morceaux</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94</a:t>
            </a:fld>
            <a:endParaRPr lang="fr-FR" dirty="0"/>
          </a:p>
        </p:txBody>
      </p:sp>
      <p:sp>
        <p:nvSpPr>
          <p:cNvPr id="6" name="Text Placeholder 5"/>
          <p:cNvSpPr>
            <a:spLocks noGrp="1"/>
          </p:cNvSpPr>
          <p:nvPr>
            <p:ph type="body" sz="quarter" idx="13"/>
          </p:nvPr>
        </p:nvSpPr>
        <p:spPr/>
        <p:txBody>
          <a:bodyPr/>
          <a:lstStyle/>
          <a:p>
            <a:r>
              <a:rPr lang="fr-FR" dirty="0" smtClean="0"/>
              <a:t>Une </a:t>
            </a:r>
            <a:r>
              <a:rPr lang="fr-FR" b="1" dirty="0" smtClean="0"/>
              <a:t>composante connexe </a:t>
            </a:r>
            <a:r>
              <a:rPr lang="fr-FR" dirty="0" smtClean="0"/>
              <a:t>est un morceau de l’objet.</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Sur l’image A, l’objet (en noir) semble posséder un seul morceau, deux morceaux sur l’image B, et quatre morceaux sur l’image C.</a:t>
            </a:r>
            <a:endParaRPr lang="fr-FR" dirty="0"/>
          </a:p>
        </p:txBody>
      </p:sp>
      <p:sp>
        <p:nvSpPr>
          <p:cNvPr id="9" name="Rectangle 8"/>
          <p:cNvSpPr/>
          <p:nvPr/>
        </p:nvSpPr>
        <p:spPr>
          <a:xfrm>
            <a:off x="250825" y="2348881"/>
            <a:ext cx="2305051" cy="16557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3348038" y="2348881"/>
            <a:ext cx="2303463" cy="16557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6516689" y="2348881"/>
            <a:ext cx="2303463" cy="16557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Oval 11"/>
          <p:cNvSpPr/>
          <p:nvPr/>
        </p:nvSpPr>
        <p:spPr>
          <a:xfrm rot="2083146">
            <a:off x="1541464" y="2712420"/>
            <a:ext cx="288925" cy="5762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Isosceles Triangle 12"/>
          <p:cNvSpPr/>
          <p:nvPr/>
        </p:nvSpPr>
        <p:spPr>
          <a:xfrm>
            <a:off x="3708402" y="2709243"/>
            <a:ext cx="576263" cy="8636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4572000" y="2564783"/>
            <a:ext cx="431800" cy="1081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Oval 14"/>
          <p:cNvSpPr/>
          <p:nvPr/>
        </p:nvSpPr>
        <p:spPr>
          <a:xfrm>
            <a:off x="6804027" y="2564783"/>
            <a:ext cx="360363" cy="2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Oval 15"/>
          <p:cNvSpPr/>
          <p:nvPr/>
        </p:nvSpPr>
        <p:spPr>
          <a:xfrm>
            <a:off x="7092953" y="3177555"/>
            <a:ext cx="358775" cy="468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gular Pentagon 16"/>
          <p:cNvSpPr/>
          <p:nvPr/>
        </p:nvSpPr>
        <p:spPr>
          <a:xfrm>
            <a:off x="7812089" y="2564781"/>
            <a:ext cx="431800" cy="431800"/>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ight Triangle 17"/>
          <p:cNvSpPr/>
          <p:nvPr/>
        </p:nvSpPr>
        <p:spPr>
          <a:xfrm>
            <a:off x="7812089" y="3285506"/>
            <a:ext cx="647700" cy="4318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TextBox 18"/>
          <p:cNvSpPr txBox="1">
            <a:spLocks noChangeArrowheads="1"/>
          </p:cNvSpPr>
          <p:nvPr/>
        </p:nvSpPr>
        <p:spPr bwMode="auto">
          <a:xfrm>
            <a:off x="250825" y="4004642"/>
            <a:ext cx="2305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b="1" dirty="0" smtClean="0"/>
              <a:t>A</a:t>
            </a:r>
            <a:endParaRPr lang="fr-FR" b="1" dirty="0"/>
          </a:p>
        </p:txBody>
      </p:sp>
      <p:sp>
        <p:nvSpPr>
          <p:cNvPr id="20" name="TextBox 19"/>
          <p:cNvSpPr txBox="1">
            <a:spLocks noChangeArrowheads="1"/>
          </p:cNvSpPr>
          <p:nvPr/>
        </p:nvSpPr>
        <p:spPr bwMode="auto">
          <a:xfrm>
            <a:off x="3348038" y="4004642"/>
            <a:ext cx="2303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b="1" dirty="0" smtClean="0"/>
              <a:t>B</a:t>
            </a:r>
            <a:endParaRPr lang="fr-FR" b="1" dirty="0"/>
          </a:p>
        </p:txBody>
      </p:sp>
      <p:sp>
        <p:nvSpPr>
          <p:cNvPr id="21" name="TextBox 20"/>
          <p:cNvSpPr txBox="1">
            <a:spLocks noChangeArrowheads="1"/>
          </p:cNvSpPr>
          <p:nvPr/>
        </p:nvSpPr>
        <p:spPr bwMode="auto">
          <a:xfrm>
            <a:off x="6516689" y="4004642"/>
            <a:ext cx="2303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b="1" dirty="0" smtClean="0"/>
              <a:t>C</a:t>
            </a:r>
            <a:endParaRPr lang="fr-FR" b="1" dirty="0"/>
          </a:p>
        </p:txBody>
      </p:sp>
    </p:spTree>
    <p:extLst>
      <p:ext uri="{BB962C8B-B14F-4D97-AF65-F5344CB8AC3E}">
        <p14:creationId xmlns:p14="http://schemas.microsoft.com/office/powerpoint/2010/main" val="42470565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95</a:t>
            </a:fld>
            <a:endParaRPr lang="fr-FR" dirty="0"/>
          </a:p>
        </p:txBody>
      </p:sp>
      <p:sp>
        <p:nvSpPr>
          <p:cNvPr id="9" name="Text Placeholder 8"/>
          <p:cNvSpPr>
            <a:spLocks noGrp="1"/>
          </p:cNvSpPr>
          <p:nvPr>
            <p:ph type="body" sz="quarter" idx="13"/>
          </p:nvPr>
        </p:nvSpPr>
        <p:spPr/>
        <p:txBody>
          <a:bodyPr/>
          <a:lstStyle/>
          <a:p>
            <a:r>
              <a:rPr lang="fr-FR" u="sng" dirty="0" smtClean="0"/>
              <a:t>Petit problème :</a:t>
            </a:r>
            <a:r>
              <a:rPr lang="fr-FR" dirty="0" smtClean="0"/>
              <a:t> de combien de morceaux (ou composantes connexes)</a:t>
            </a:r>
            <a:r>
              <a:rPr lang="fr-FR" dirty="0"/>
              <a:t> l’objet</a:t>
            </a:r>
            <a:r>
              <a:rPr lang="fr-FR" dirty="0" smtClean="0"/>
              <a:t> ci-dessous est-il composé ?</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______________________________________________________</a:t>
            </a:r>
          </a:p>
          <a:p>
            <a:r>
              <a:rPr lang="fr-FR" dirty="0" smtClean="0"/>
              <a:t>______________________________________________________</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279342965"/>
              </p:ext>
            </p:extLst>
          </p:nvPr>
        </p:nvGraphicFramePr>
        <p:xfrm>
          <a:off x="3491880" y="2466257"/>
          <a:ext cx="2305051" cy="2474913"/>
        </p:xfrm>
        <a:graphic>
          <a:graphicData uri="http://schemas.openxmlformats.org/presentationml/2006/ole">
            <mc:AlternateContent xmlns:mc="http://schemas.openxmlformats.org/markup-compatibility/2006">
              <mc:Choice xmlns:v="urn:schemas-microsoft-com:vml" Requires="v">
                <p:oleObj spid="_x0000_s23698" name="Worksheet" r:id="rId4" imgW="2581390" imgH="2771820" progId="Excel.Sheet.12">
                  <p:embed/>
                </p:oleObj>
              </mc:Choice>
              <mc:Fallback>
                <p:oleObj name="Worksheet" r:id="rId4" imgW="2581390" imgH="2771820" progId="Excel.Sheet.12">
                  <p:embed/>
                  <p:pic>
                    <p:nvPicPr>
                      <p:cNvPr id="0" name="Object 1"/>
                      <p:cNvPicPr>
                        <a:picLocks noChangeAspect="1" noChangeArrowheads="1"/>
                      </p:cNvPicPr>
                      <p:nvPr/>
                    </p:nvPicPr>
                    <p:blipFill>
                      <a:blip r:embed="rId5"/>
                      <a:srcRect/>
                      <a:stretch>
                        <a:fillRect/>
                      </a:stretch>
                    </p:blipFill>
                    <p:spPr bwMode="auto">
                      <a:xfrm>
                        <a:off x="3491880" y="2466257"/>
                        <a:ext cx="2305051"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60271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96</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normAutofit lnSpcReduction="10000"/>
              </a:bodyPr>
              <a:lstStyle/>
              <a:p>
                <a:r>
                  <a:rPr lang="fr-FR" dirty="0" smtClean="0"/>
                  <a:t>Pour compter le nombre de morceaux d’un objet, </a:t>
                </a:r>
                <a:r>
                  <a:rPr lang="fr-FR" b="1" dirty="0" smtClean="0"/>
                  <a:t>il nous faut un élément structurant</a:t>
                </a:r>
                <a:r>
                  <a:rPr lang="fr-FR" dirty="0" smtClean="0"/>
                  <a:t>.</a:t>
                </a:r>
              </a:p>
              <a:p>
                <a:endParaRPr lang="fr-FR" dirty="0"/>
              </a:p>
              <a:p>
                <a:r>
                  <a:rPr lang="fr-FR" dirty="0" smtClean="0"/>
                  <a:t>Cet élément structurant définira quels sont les pixels qui sont considérés comme voisins (et appartenant à un même morceau) dans l’objet : il définit la </a:t>
                </a:r>
                <a:r>
                  <a:rPr lang="fr-FR" b="1" dirty="0" smtClean="0"/>
                  <a:t>_________________</a:t>
                </a:r>
                <a:endParaRPr lang="fr-FR" dirty="0" smtClean="0"/>
              </a:p>
              <a:p>
                <a:endParaRPr lang="fr-FR" dirty="0" smtClean="0"/>
              </a:p>
              <a:p>
                <a:r>
                  <a:rPr lang="fr-FR" b="1" dirty="0" smtClean="0"/>
                  <a:t>Si on choisit </a:t>
                </a:r>
                <a14:m>
                  <m:oMath xmlns:m="http://schemas.openxmlformats.org/officeDocument/2006/math">
                    <m:sSub>
                      <m:sSubPr>
                        <m:ctrlPr>
                          <a:rPr lang="fr-FR" b="1" i="1">
                            <a:latin typeface="Cambria Math"/>
                          </a:rPr>
                        </m:ctrlPr>
                      </m:sSubPr>
                      <m:e>
                        <m:r>
                          <a:rPr lang="el-GR" b="1" i="1">
                            <a:latin typeface="Cambria Math"/>
                            <a:ea typeface="Cambria Math"/>
                          </a:rPr>
                          <m:t>𝜞</m:t>
                        </m:r>
                      </m:e>
                      <m:sub>
                        <m:r>
                          <a:rPr lang="fr-FR" b="1" i="1">
                            <a:latin typeface="Cambria Math"/>
                          </a:rPr>
                          <m:t>𝟒</m:t>
                        </m:r>
                      </m:sub>
                    </m:sSub>
                  </m:oMath>
                </a14:m>
                <a:r>
                  <a:rPr lang="fr-FR" dirty="0" smtClean="0"/>
                  <a:t> comme élément structurant, alors deux pixels se touchant par leur sommet </a:t>
                </a:r>
                <a:r>
                  <a:rPr lang="fr-FR" b="1" dirty="0" smtClean="0"/>
                  <a:t>ne seront pas considérés comme voisins</a:t>
                </a:r>
                <a:r>
                  <a:rPr lang="fr-FR" dirty="0" smtClean="0"/>
                  <a:t>.</a:t>
                </a:r>
              </a:p>
              <a:p>
                <a:r>
                  <a:rPr lang="fr-FR" b="1" dirty="0" smtClean="0"/>
                  <a:t>Si on choisit </a:t>
                </a:r>
                <a14:m>
                  <m:oMath xmlns:m="http://schemas.openxmlformats.org/officeDocument/2006/math">
                    <m:sSub>
                      <m:sSubPr>
                        <m:ctrlPr>
                          <a:rPr lang="fr-FR" b="1" i="1">
                            <a:latin typeface="Cambria Math"/>
                          </a:rPr>
                        </m:ctrlPr>
                      </m:sSubPr>
                      <m:e>
                        <m:r>
                          <a:rPr lang="el-GR" b="1" i="1">
                            <a:latin typeface="Cambria Math"/>
                            <a:ea typeface="Cambria Math"/>
                          </a:rPr>
                          <m:t>𝜞</m:t>
                        </m:r>
                      </m:e>
                      <m:sub>
                        <m:r>
                          <a:rPr lang="fr-FR" b="1" i="1" smtClean="0">
                            <a:latin typeface="Cambria Math"/>
                          </a:rPr>
                          <m:t>𝟖</m:t>
                        </m:r>
                      </m:sub>
                    </m:sSub>
                  </m:oMath>
                </a14:m>
                <a:r>
                  <a:rPr lang="fr-FR" dirty="0" smtClean="0"/>
                  <a:t> comme élément structurant, alors deux pixels se touchant par leur sommet </a:t>
                </a:r>
                <a:r>
                  <a:rPr lang="fr-FR" b="1" dirty="0" smtClean="0"/>
                  <a:t>seront considérés comme voisins</a:t>
                </a:r>
                <a:r>
                  <a:rPr lang="fr-FR" dirty="0" smtClean="0"/>
                  <a:t>.</a:t>
                </a:r>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t="-235" r="-1040"/>
                </a:stretch>
              </a:blipFill>
            </p:spPr>
            <p:txBody>
              <a:bodyPr/>
              <a:lstStyle/>
              <a:p>
                <a:r>
                  <a:rPr lang="fr-FR">
                    <a:noFill/>
                  </a:rPr>
                  <a:t> </a:t>
                </a:r>
              </a:p>
            </p:txBody>
          </p:sp>
        </mc:Fallback>
      </mc:AlternateContent>
    </p:spTree>
    <p:extLst>
      <p:ext uri="{BB962C8B-B14F-4D97-AF65-F5344CB8AC3E}">
        <p14:creationId xmlns:p14="http://schemas.microsoft.com/office/powerpoint/2010/main" val="25630141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97</a:t>
            </a:fld>
            <a:endParaRPr lang="fr-FR" dirty="0"/>
          </a:p>
        </p:txBody>
      </p:sp>
      <p:sp>
        <p:nvSpPr>
          <p:cNvPr id="9" name="Text Placeholder 8"/>
          <p:cNvSpPr>
            <a:spLocks noGrp="1"/>
          </p:cNvSpPr>
          <p:nvPr>
            <p:ph type="body" sz="quarter" idx="13"/>
          </p:nvPr>
        </p:nvSpPr>
        <p:spPr/>
        <p:txBody>
          <a:bodyPr/>
          <a:lstStyle/>
          <a:p>
            <a:r>
              <a:rPr lang="fr-FR" dirty="0" smtClean="0"/>
              <a:t>Voici la marche à suivre pour détecter les composantes connexes d’une image </a:t>
            </a:r>
            <a:r>
              <a:rPr lang="fr-FR" i="1" dirty="0" smtClean="0"/>
              <a:t>I</a:t>
            </a:r>
            <a:r>
              <a:rPr lang="fr-FR" dirty="0" smtClean="0"/>
              <a:t> à l’aide de l’élément structurant </a:t>
            </a:r>
            <a:r>
              <a:rPr lang="fr-FR" i="1" dirty="0" smtClean="0"/>
              <a:t>E</a:t>
            </a:r>
            <a:r>
              <a:rPr lang="fr-FR" dirty="0" smtClean="0"/>
              <a:t> :</a:t>
            </a:r>
            <a:endParaRPr lang="fr-FR" dirty="0"/>
          </a:p>
        </p:txBody>
      </p:sp>
      <mc:AlternateContent xmlns:mc="http://schemas.openxmlformats.org/markup-compatibility/2006" xmlns:a14="http://schemas.microsoft.com/office/drawing/2010/main">
        <mc:Choice Requires="a14">
          <p:sp>
            <p:nvSpPr>
              <p:cNvPr id="6" name="TextBox 5"/>
              <p:cNvSpPr txBox="1"/>
              <p:nvPr/>
            </p:nvSpPr>
            <p:spPr>
              <a:xfrm>
                <a:off x="1691680" y="3019913"/>
                <a:ext cx="1584176" cy="369332"/>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dirty="0" smtClean="0">
                    <a:solidFill>
                      <a:schemeClr val="tx1"/>
                    </a:solidFill>
                  </a:rPr>
                  <a:t>S = </a:t>
                </a:r>
                <a14:m>
                  <m:oMath xmlns:m="http://schemas.openxmlformats.org/officeDocument/2006/math">
                    <m:r>
                      <a:rPr lang="fr-FR" b="0" i="1" smtClean="0">
                        <a:solidFill>
                          <a:schemeClr val="tx1"/>
                        </a:solidFill>
                        <a:latin typeface="Cambria Math"/>
                      </a:rPr>
                      <m:t>∅</m:t>
                    </m:r>
                  </m:oMath>
                </a14:m>
                <a:endParaRPr lang="fr-FR"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91680" y="3019913"/>
                <a:ext cx="1584176" cy="369332"/>
              </a:xfrm>
              <a:prstGeom prst="rect">
                <a:avLst/>
              </a:prstGeom>
              <a:blipFill rotWithShape="1">
                <a:blip r:embed="rId2"/>
                <a:stretch>
                  <a:fillRect/>
                </a:stretch>
              </a:blipFill>
              <a:ln>
                <a:solidFill>
                  <a:schemeClr val="tx1"/>
                </a:solidFill>
              </a:ln>
            </p:spPr>
            <p:txBody>
              <a:bodyPr/>
              <a:lstStyle/>
              <a:p>
                <a:r>
                  <a:rPr lang="fr-FR">
                    <a:noFill/>
                  </a:rPr>
                  <a:t> </a:t>
                </a:r>
              </a:p>
            </p:txBody>
          </p:sp>
        </mc:Fallback>
      </mc:AlternateContent>
      <p:sp>
        <p:nvSpPr>
          <p:cNvPr id="7" name="Diamond 6"/>
          <p:cNvSpPr/>
          <p:nvPr/>
        </p:nvSpPr>
        <p:spPr>
          <a:xfrm>
            <a:off x="4067944" y="2409613"/>
            <a:ext cx="1728192" cy="1589937"/>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Reste-t-il des points dans I ?</a:t>
            </a:r>
            <a:endParaRPr lang="fr-FR" dirty="0">
              <a:solidFill>
                <a:schemeClr val="tx1"/>
              </a:solidFill>
            </a:endParaRPr>
          </a:p>
        </p:txBody>
      </p:sp>
      <mc:AlternateContent xmlns:mc="http://schemas.openxmlformats.org/markup-compatibility/2006" xmlns:a14="http://schemas.microsoft.com/office/drawing/2010/main">
        <mc:Choice Requires="a14">
          <p:sp>
            <p:nvSpPr>
              <p:cNvPr id="12" name="TextBox 11"/>
              <p:cNvSpPr txBox="1"/>
              <p:nvPr/>
            </p:nvSpPr>
            <p:spPr>
              <a:xfrm>
                <a:off x="6516217" y="2881415"/>
                <a:ext cx="1584176" cy="646331"/>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dirty="0" smtClean="0">
                    <a:solidFill>
                      <a:schemeClr val="tx1"/>
                    </a:solidFill>
                  </a:rPr>
                  <a:t>Choisir un point </a:t>
                </a:r>
                <a14:m>
                  <m:oMath xmlns:m="http://schemas.openxmlformats.org/officeDocument/2006/math">
                    <m:r>
                      <a:rPr lang="fr-FR" b="0" i="1" smtClean="0">
                        <a:solidFill>
                          <a:schemeClr val="tx1"/>
                        </a:solidFill>
                        <a:latin typeface="Cambria Math"/>
                      </a:rPr>
                      <m:t>𝑥</m:t>
                    </m:r>
                    <m:r>
                      <a:rPr lang="fr-FR" b="0" i="1" smtClean="0">
                        <a:solidFill>
                          <a:schemeClr val="tx1"/>
                        </a:solidFill>
                        <a:latin typeface="Cambria Math"/>
                      </a:rPr>
                      <m:t>∈</m:t>
                    </m:r>
                    <m:r>
                      <a:rPr lang="fr-FR" b="0" i="1" smtClean="0">
                        <a:solidFill>
                          <a:schemeClr val="tx1"/>
                        </a:solidFill>
                        <a:latin typeface="Cambria Math"/>
                      </a:rPr>
                      <m:t>𝐼</m:t>
                    </m:r>
                  </m:oMath>
                </a14:m>
                <a:endParaRPr lang="fr-FR"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516216" y="2881413"/>
                <a:ext cx="1584176" cy="646331"/>
              </a:xfrm>
              <a:prstGeom prst="rect">
                <a:avLst/>
              </a:prstGeom>
              <a:blipFill rotWithShape="1">
                <a:blip r:embed="rId3"/>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516217" y="4172044"/>
                <a:ext cx="1584176" cy="646331"/>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dirty="0" smtClean="0">
                    <a:solidFill>
                      <a:schemeClr val="tx1"/>
                    </a:solidFill>
                  </a:rPr>
                  <a:t>Calculer</a:t>
                </a:r>
              </a:p>
              <a:p>
                <a:pPr algn="ctr"/>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a:rPr>
                        <m:t>𝐴</m:t>
                      </m:r>
                      <m:r>
                        <a:rPr lang="fr-FR" b="0" i="1" smtClean="0">
                          <a:solidFill>
                            <a:schemeClr val="tx1"/>
                          </a:solidFill>
                          <a:latin typeface="Cambria Math"/>
                        </a:rPr>
                        <m:t>=</m:t>
                      </m:r>
                      <m:r>
                        <a:rPr lang="fr-FR" b="0" i="1" smtClean="0">
                          <a:solidFill>
                            <a:schemeClr val="tx1"/>
                          </a:solidFill>
                          <a:latin typeface="Cambria Math"/>
                        </a:rPr>
                        <m:t>𝐼</m:t>
                      </m:r>
                      <m:r>
                        <a:rPr lang="fr-FR" b="0" i="1" smtClean="0">
                          <a:solidFill>
                            <a:schemeClr val="tx1"/>
                          </a:solidFill>
                          <a:latin typeface="Cambria Math"/>
                        </a:rPr>
                        <m:t> </m:t>
                      </m:r>
                      <m:sSub>
                        <m:sSubPr>
                          <m:ctrlPr>
                            <a:rPr lang="fr-FR" b="0" i="1" smtClean="0">
                              <a:solidFill>
                                <a:schemeClr val="tx1"/>
                              </a:solidFill>
                              <a:latin typeface="Cambria Math"/>
                            </a:rPr>
                          </m:ctrlPr>
                        </m:sSubPr>
                        <m:e>
                          <m:r>
                            <a:rPr lang="fr-FR" b="0" i="1" smtClean="0">
                              <a:solidFill>
                                <a:schemeClr val="tx1"/>
                              </a:solidFill>
                              <a:latin typeface="Cambria Math"/>
                              <a:ea typeface="Cambria Math"/>
                            </a:rPr>
                            <m:t>∆</m:t>
                          </m:r>
                        </m:e>
                        <m:sub>
                          <m:r>
                            <a:rPr lang="fr-FR" b="0" i="1" smtClean="0">
                              <a:solidFill>
                                <a:schemeClr val="tx1"/>
                              </a:solidFill>
                              <a:latin typeface="Cambria Math"/>
                            </a:rPr>
                            <m:t>𝐸</m:t>
                          </m:r>
                        </m:sub>
                      </m:sSub>
                      <m:r>
                        <a:rPr lang="fr-FR" b="0" i="1" smtClean="0">
                          <a:solidFill>
                            <a:schemeClr val="tx1"/>
                          </a:solidFill>
                          <a:latin typeface="Cambria Math"/>
                        </a:rPr>
                        <m:t> {</m:t>
                      </m:r>
                      <m:r>
                        <a:rPr lang="fr-FR" b="0" i="1" smtClean="0">
                          <a:solidFill>
                            <a:schemeClr val="tx1"/>
                          </a:solidFill>
                          <a:latin typeface="Cambria Math"/>
                        </a:rPr>
                        <m:t>𝑥</m:t>
                      </m:r>
                      <m:r>
                        <a:rPr lang="fr-FR" b="0" i="1" smtClean="0">
                          <a:solidFill>
                            <a:schemeClr val="tx1"/>
                          </a:solidFill>
                          <a:latin typeface="Cambria Math"/>
                        </a:rPr>
                        <m:t>}</m:t>
                      </m:r>
                    </m:oMath>
                  </m:oMathPara>
                </a14:m>
                <a:endParaRPr lang="fr-FR"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516216" y="4172041"/>
                <a:ext cx="1584176" cy="646331"/>
              </a:xfrm>
              <a:prstGeom prst="rect">
                <a:avLst/>
              </a:prstGeom>
              <a:blipFill rotWithShape="1">
                <a:blip r:embed="rId4"/>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16217" y="5396178"/>
                <a:ext cx="1584176" cy="369332"/>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a:rPr>
                        <m:t>𝑆</m:t>
                      </m:r>
                      <m:r>
                        <a:rPr lang="fr-FR" b="0" i="1" smtClean="0">
                          <a:solidFill>
                            <a:schemeClr val="tx1"/>
                          </a:solidFill>
                          <a:latin typeface="Cambria Math"/>
                        </a:rPr>
                        <m:t>=</m:t>
                      </m:r>
                      <m:r>
                        <a:rPr lang="fr-FR" b="0" i="1" smtClean="0">
                          <a:solidFill>
                            <a:schemeClr val="tx1"/>
                          </a:solidFill>
                          <a:latin typeface="Cambria Math"/>
                        </a:rPr>
                        <m:t>𝑆</m:t>
                      </m:r>
                      <m:r>
                        <a:rPr lang="fr-FR" b="0" i="1" smtClean="0">
                          <a:solidFill>
                            <a:schemeClr val="tx1"/>
                          </a:solidFill>
                          <a:latin typeface="Cambria Math"/>
                        </a:rPr>
                        <m:t>∪{</m:t>
                      </m:r>
                      <m:r>
                        <a:rPr lang="fr-FR" b="0" i="1" smtClean="0">
                          <a:solidFill>
                            <a:schemeClr val="tx1"/>
                          </a:solidFill>
                          <a:latin typeface="Cambria Math"/>
                        </a:rPr>
                        <m:t>𝐴</m:t>
                      </m:r>
                      <m:r>
                        <a:rPr lang="fr-FR" b="0" i="1" smtClean="0">
                          <a:solidFill>
                            <a:schemeClr val="tx1"/>
                          </a:solidFill>
                          <a:latin typeface="Cambria Math"/>
                        </a:rPr>
                        <m:t>}</m:t>
                      </m:r>
                    </m:oMath>
                  </m:oMathPara>
                </a14:m>
                <a:endParaRPr lang="fr-FR" dirty="0" smtClean="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16216" y="5396177"/>
                <a:ext cx="1584176" cy="369332"/>
              </a:xfrm>
              <a:prstGeom prst="rect">
                <a:avLst/>
              </a:prstGeom>
              <a:blipFill rotWithShape="1">
                <a:blip r:embed="rId5"/>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139953" y="5396177"/>
                <a:ext cx="1584176" cy="369332"/>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a:rPr>
                        <m:t>𝐼</m:t>
                      </m:r>
                      <m:r>
                        <a:rPr lang="fr-FR" b="0" i="1" smtClean="0">
                          <a:solidFill>
                            <a:schemeClr val="tx1"/>
                          </a:solidFill>
                          <a:latin typeface="Cambria Math"/>
                        </a:rPr>
                        <m:t>=</m:t>
                      </m:r>
                      <m:r>
                        <a:rPr lang="fr-FR" b="0" i="1" smtClean="0">
                          <a:solidFill>
                            <a:schemeClr val="tx1"/>
                          </a:solidFill>
                          <a:latin typeface="Cambria Math"/>
                        </a:rPr>
                        <m:t>𝐼</m:t>
                      </m:r>
                      <m:r>
                        <a:rPr lang="fr-FR" b="0" i="1" smtClean="0">
                          <a:solidFill>
                            <a:schemeClr val="tx1"/>
                          </a:solidFill>
                          <a:latin typeface="Cambria Math"/>
                        </a:rPr>
                        <m:t>\</m:t>
                      </m:r>
                      <m:r>
                        <m:rPr>
                          <m:lit/>
                        </m:rPr>
                        <a:rPr lang="fr-FR" b="0" i="1" smtClean="0">
                          <a:solidFill>
                            <a:schemeClr val="tx1"/>
                          </a:solidFill>
                          <a:latin typeface="Cambria Math"/>
                        </a:rPr>
                        <m:t> </m:t>
                      </m:r>
                      <m:r>
                        <a:rPr lang="fr-FR" b="0" i="1" smtClean="0">
                          <a:solidFill>
                            <a:schemeClr val="tx1"/>
                          </a:solidFill>
                          <a:latin typeface="Cambria Math"/>
                        </a:rPr>
                        <m:t>𝐴</m:t>
                      </m:r>
                    </m:oMath>
                  </m:oMathPara>
                </a14:m>
                <a:endParaRPr lang="fr-FR" dirty="0" smtClean="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139952" y="5396177"/>
                <a:ext cx="1584176" cy="369332"/>
              </a:xfrm>
              <a:prstGeom prst="rect">
                <a:avLst/>
              </a:prstGeom>
              <a:blipFill rotWithShape="1">
                <a:blip r:embed="rId6"/>
                <a:stretch>
                  <a:fillRect/>
                </a:stretch>
              </a:blipFill>
              <a:ln>
                <a:solidFill>
                  <a:schemeClr val="tx1"/>
                </a:solidFill>
              </a:ln>
            </p:spPr>
            <p:txBody>
              <a:bodyPr/>
              <a:lstStyle/>
              <a:p>
                <a:r>
                  <a:rPr lang="fr-FR">
                    <a:noFill/>
                  </a:rPr>
                  <a:t> </a:t>
                </a:r>
              </a:p>
            </p:txBody>
          </p:sp>
        </mc:Fallback>
      </mc:AlternateContent>
      <p:cxnSp>
        <p:nvCxnSpPr>
          <p:cNvPr id="17" name="Straight Arrow Connector 16"/>
          <p:cNvCxnSpPr>
            <a:stCxn id="6" idx="3"/>
            <a:endCxn id="7" idx="1"/>
          </p:cNvCxnSpPr>
          <p:nvPr/>
        </p:nvCxnSpPr>
        <p:spPr>
          <a:xfrm>
            <a:off x="3275856" y="3204579"/>
            <a:ext cx="792088"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12" idx="1"/>
          </p:cNvCxnSpPr>
          <p:nvPr/>
        </p:nvCxnSpPr>
        <p:spPr>
          <a:xfrm flipV="1">
            <a:off x="5796136" y="3204581"/>
            <a:ext cx="720081"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3" idx="0"/>
          </p:cNvCxnSpPr>
          <p:nvPr/>
        </p:nvCxnSpPr>
        <p:spPr>
          <a:xfrm>
            <a:off x="7308305" y="3527746"/>
            <a:ext cx="0" cy="6442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14" idx="0"/>
          </p:cNvCxnSpPr>
          <p:nvPr/>
        </p:nvCxnSpPr>
        <p:spPr>
          <a:xfrm>
            <a:off x="7308305" y="4818375"/>
            <a:ext cx="0" cy="577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1"/>
            <a:endCxn id="15" idx="3"/>
          </p:cNvCxnSpPr>
          <p:nvPr/>
        </p:nvCxnSpPr>
        <p:spPr>
          <a:xfrm flipH="1" flipV="1">
            <a:off x="5724129" y="5580843"/>
            <a:ext cx="792088"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0"/>
            <a:endCxn id="7" idx="2"/>
          </p:cNvCxnSpPr>
          <p:nvPr/>
        </p:nvCxnSpPr>
        <p:spPr>
          <a:xfrm flipH="1" flipV="1">
            <a:off x="4932040" y="3999550"/>
            <a:ext cx="1" cy="13966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251520" y="4653136"/>
                <a:ext cx="2736304" cy="1523494"/>
              </a:xfrm>
              <a:prstGeom prst="rect">
                <a:avLst/>
              </a:prstGeom>
              <a:solidFill>
                <a:schemeClr val="bg1"/>
              </a:solidFill>
              <a:ln>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fr-FR" b="0" dirty="0" smtClean="0">
                    <a:solidFill>
                      <a:schemeClr val="tx1"/>
                    </a:solidFill>
                  </a:rPr>
                  <a:t>FIN</a:t>
                </a:r>
              </a:p>
              <a:p>
                <a:pPr algn="ctr"/>
                <a:r>
                  <a:rPr lang="fr-FR" dirty="0" smtClean="0">
                    <a:solidFill>
                      <a:schemeClr val="tx1"/>
                    </a:solidFill>
                  </a:rPr>
                  <a:t>On obtient, en sortie,</a:t>
                </a:r>
              </a:p>
              <a:p>
                <a:pPr algn="ctr"/>
                <a14:m>
                  <m:oMathPara xmlns:m="http://schemas.openxmlformats.org/officeDocument/2006/math">
                    <m:oMathParaPr>
                      <m:jc m:val="centerGroup"/>
                    </m:oMathParaPr>
                    <m:oMath xmlns:m="http://schemas.openxmlformats.org/officeDocument/2006/math">
                      <m:r>
                        <a:rPr lang="fr-FR" b="0" i="1" smtClean="0">
                          <a:solidFill>
                            <a:schemeClr val="tx1"/>
                          </a:solidFill>
                          <a:latin typeface="Cambria Math"/>
                        </a:rPr>
                        <m:t>𝑆</m:t>
                      </m:r>
                      <m:r>
                        <a:rPr lang="fr-FR" b="0" i="1" smtClean="0">
                          <a:solidFill>
                            <a:schemeClr val="tx1"/>
                          </a:solidFill>
                          <a:latin typeface="Cambria Math"/>
                        </a:rPr>
                        <m:t>=</m:t>
                      </m:r>
                      <m:d>
                        <m:dPr>
                          <m:begChr m:val="{"/>
                          <m:endChr m:val="}"/>
                          <m:ctrlPr>
                            <a:rPr lang="fr-FR" b="0" i="1" smtClean="0">
                              <a:solidFill>
                                <a:schemeClr val="tx1"/>
                              </a:solidFill>
                              <a:latin typeface="Cambria Math"/>
                            </a:rPr>
                          </m:ctrlPr>
                        </m:dPr>
                        <m:e>
                          <m:sSub>
                            <m:sSubPr>
                              <m:ctrlPr>
                                <a:rPr lang="fr-FR" b="0" i="1" smtClean="0">
                                  <a:solidFill>
                                    <a:schemeClr val="tx1"/>
                                  </a:solidFill>
                                  <a:latin typeface="Cambria Math"/>
                                </a:rPr>
                              </m:ctrlPr>
                            </m:sSubPr>
                            <m:e>
                              <m:r>
                                <a:rPr lang="fr-FR" b="0" i="1" smtClean="0">
                                  <a:solidFill>
                                    <a:schemeClr val="tx1"/>
                                  </a:solidFill>
                                  <a:latin typeface="Cambria Math"/>
                                </a:rPr>
                                <m:t>𝐴</m:t>
                              </m:r>
                            </m:e>
                            <m:sub>
                              <m:r>
                                <a:rPr lang="fr-FR" b="0" i="1" smtClean="0">
                                  <a:solidFill>
                                    <a:schemeClr val="tx1"/>
                                  </a:solidFill>
                                  <a:latin typeface="Cambria Math"/>
                                </a:rPr>
                                <m:t>1</m:t>
                              </m:r>
                            </m:sub>
                          </m:sSub>
                          <m:r>
                            <a:rPr lang="fr-FR" b="0" i="1" smtClean="0">
                              <a:solidFill>
                                <a:schemeClr val="tx1"/>
                              </a:solidFill>
                              <a:latin typeface="Cambria Math"/>
                            </a:rPr>
                            <m:t>, …, </m:t>
                          </m:r>
                          <m:sSub>
                            <m:sSubPr>
                              <m:ctrlPr>
                                <a:rPr lang="fr-FR" b="0" i="1" smtClean="0">
                                  <a:solidFill>
                                    <a:schemeClr val="tx1"/>
                                  </a:solidFill>
                                  <a:latin typeface="Cambria Math"/>
                                </a:rPr>
                              </m:ctrlPr>
                            </m:sSubPr>
                            <m:e>
                              <m:r>
                                <a:rPr lang="fr-FR" b="0" i="1" smtClean="0">
                                  <a:solidFill>
                                    <a:schemeClr val="tx1"/>
                                  </a:solidFill>
                                  <a:latin typeface="Cambria Math"/>
                                </a:rPr>
                                <m:t>𝐴</m:t>
                              </m:r>
                            </m:e>
                            <m:sub>
                              <m:r>
                                <a:rPr lang="fr-FR" b="0" i="1" smtClean="0">
                                  <a:solidFill>
                                    <a:schemeClr val="tx1"/>
                                  </a:solidFill>
                                  <a:latin typeface="Cambria Math"/>
                                </a:rPr>
                                <m:t>𝑘</m:t>
                              </m:r>
                            </m:sub>
                          </m:sSub>
                        </m:e>
                      </m:d>
                    </m:oMath>
                  </m:oMathPara>
                </a14:m>
                <a:endParaRPr lang="fr-FR" b="0" dirty="0" smtClean="0">
                  <a:solidFill>
                    <a:schemeClr val="tx1"/>
                  </a:solidFill>
                </a:endParaRPr>
              </a:p>
              <a:p>
                <a:pPr algn="ctr"/>
                <a:r>
                  <a:rPr lang="fr-FR" dirty="0" smtClean="0">
                    <a:solidFill>
                      <a:schemeClr val="tx1"/>
                    </a:solidFill>
                  </a:rPr>
                  <a:t>la décomposition de S en composantes E-connexes </a:t>
                </a:r>
                <a:endParaRPr lang="fr-FR" b="0" dirty="0" smtClean="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51520" y="4653136"/>
                <a:ext cx="2736304" cy="1477328"/>
              </a:xfrm>
              <a:prstGeom prst="rect">
                <a:avLst/>
              </a:prstGeom>
              <a:blipFill rotWithShape="1">
                <a:blip r:embed="rId7"/>
                <a:stretch>
                  <a:fillRect/>
                </a:stretch>
              </a:blipFill>
              <a:ln>
                <a:solidFill>
                  <a:schemeClr val="tx1"/>
                </a:solidFill>
              </a:ln>
            </p:spPr>
            <p:txBody>
              <a:bodyPr/>
              <a:lstStyle/>
              <a:p>
                <a:r>
                  <a:rPr lang="fr-FR">
                    <a:noFill/>
                  </a:rPr>
                  <a:t> </a:t>
                </a:r>
              </a:p>
            </p:txBody>
          </p:sp>
        </mc:Fallback>
      </mc:AlternateContent>
      <p:cxnSp>
        <p:nvCxnSpPr>
          <p:cNvPr id="34" name="Straight Arrow Connector 33"/>
          <p:cNvCxnSpPr>
            <a:endCxn id="32" idx="0"/>
          </p:cNvCxnSpPr>
          <p:nvPr/>
        </p:nvCxnSpPr>
        <p:spPr>
          <a:xfrm flipH="1">
            <a:off x="1619673" y="3546282"/>
            <a:ext cx="2801255" cy="11068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82767" y="2881413"/>
            <a:ext cx="474810" cy="369332"/>
          </a:xfrm>
          <a:prstGeom prst="rect">
            <a:avLst/>
          </a:prstGeom>
          <a:noFill/>
        </p:spPr>
        <p:txBody>
          <a:bodyPr wrap="none" rtlCol="0">
            <a:spAutoFit/>
          </a:bodyPr>
          <a:lstStyle/>
          <a:p>
            <a:r>
              <a:rPr lang="fr-FR" dirty="0" smtClean="0"/>
              <a:t>oui</a:t>
            </a:r>
            <a:endParaRPr lang="fr-FR" dirty="0"/>
          </a:p>
        </p:txBody>
      </p:sp>
      <p:sp>
        <p:nvSpPr>
          <p:cNvPr id="36" name="TextBox 35"/>
          <p:cNvSpPr txBox="1"/>
          <p:nvPr/>
        </p:nvSpPr>
        <p:spPr>
          <a:xfrm>
            <a:off x="3887453" y="3606348"/>
            <a:ext cx="540533" cy="369332"/>
          </a:xfrm>
          <a:prstGeom prst="rect">
            <a:avLst/>
          </a:prstGeom>
          <a:noFill/>
        </p:spPr>
        <p:txBody>
          <a:bodyPr wrap="none" rtlCol="0">
            <a:spAutoFit/>
          </a:bodyPr>
          <a:lstStyle/>
          <a:p>
            <a:r>
              <a:rPr lang="fr-FR" dirty="0" smtClean="0"/>
              <a:t>non</a:t>
            </a:r>
            <a:endParaRPr lang="fr-FR" dirty="0"/>
          </a:p>
        </p:txBody>
      </p:sp>
    </p:spTree>
    <p:extLst>
      <p:ext uri="{BB962C8B-B14F-4D97-AF65-F5344CB8AC3E}">
        <p14:creationId xmlns:p14="http://schemas.microsoft.com/office/powerpoint/2010/main" val="19463553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98</a:t>
            </a:fld>
            <a:endParaRPr lang="fr-FR" dirty="0"/>
          </a:p>
        </p:txBody>
      </p:sp>
      <p:sp>
        <p:nvSpPr>
          <p:cNvPr id="9" name="Text Placeholder 8"/>
          <p:cNvSpPr>
            <a:spLocks noGrp="1"/>
          </p:cNvSpPr>
          <p:nvPr>
            <p:ph type="body" sz="quarter" idx="13"/>
          </p:nvPr>
        </p:nvSpPr>
        <p:spPr/>
        <p:txBody>
          <a:bodyPr/>
          <a:lstStyle/>
          <a:p>
            <a:r>
              <a:rPr lang="fr-FR" dirty="0" smtClean="0"/>
              <a:t>Exemple : Trouver les composantes connexes de </a:t>
            </a:r>
            <a:r>
              <a:rPr lang="fr-FR" i="1" dirty="0" smtClean="0"/>
              <a:t>I</a:t>
            </a:r>
            <a:r>
              <a:rPr lang="fr-FR" dirty="0" smtClean="0"/>
              <a:t> à l’aide de l’élément structurant </a:t>
            </a:r>
            <a:r>
              <a:rPr lang="fr-FR" i="1" dirty="0" smtClean="0"/>
              <a:t>E</a:t>
            </a:r>
            <a:r>
              <a:rPr lang="fr-FR" dirty="0"/>
              <a:t> </a:t>
            </a:r>
            <a:r>
              <a:rPr lang="fr-FR" dirty="0" smtClean="0"/>
              <a:t>(on affichera le résultat dans l’image S : deux pixels avec la même valeur non nulle appartiendront à la même composante E-connexe de </a:t>
            </a:r>
            <a:r>
              <a:rPr lang="fr-FR" i="1" dirty="0" smtClean="0"/>
              <a:t>I</a:t>
            </a:r>
            <a:r>
              <a:rPr lang="fr-FR" dirty="0" smtClean="0"/>
              <a:t>).</a:t>
            </a:r>
            <a:endParaRPr lang="fr-FR" i="1" dirty="0"/>
          </a:p>
        </p:txBody>
      </p:sp>
      <p:graphicFrame>
        <p:nvGraphicFramePr>
          <p:cNvPr id="2" name="Object 1"/>
          <p:cNvGraphicFramePr>
            <a:graphicFrameLocks noChangeAspect="1"/>
          </p:cNvGraphicFramePr>
          <p:nvPr>
            <p:extLst>
              <p:ext uri="{D42A27DB-BD31-4B8C-83A1-F6EECF244321}">
                <p14:modId xmlns:p14="http://schemas.microsoft.com/office/powerpoint/2010/main" val="2239903639"/>
              </p:ext>
            </p:extLst>
          </p:nvPr>
        </p:nvGraphicFramePr>
        <p:xfrm>
          <a:off x="179166" y="3132756"/>
          <a:ext cx="2160935" cy="2384479"/>
        </p:xfrm>
        <a:graphic>
          <a:graphicData uri="http://schemas.openxmlformats.org/presentationml/2006/ole">
            <mc:AlternateContent xmlns:mc="http://schemas.openxmlformats.org/markup-compatibility/2006">
              <mc:Choice xmlns:v="urn:schemas-microsoft-com:vml" Requires="v">
                <p:oleObj spid="_x0000_s64855" name="Worksheet" r:id="rId4" imgW="2009789" imgH="2219400" progId="Excel.Sheet.12">
                  <p:embed/>
                </p:oleObj>
              </mc:Choice>
              <mc:Fallback>
                <p:oleObj name="Worksheet" r:id="rId4" imgW="2009789" imgH="2219400" progId="Excel.Sheet.12">
                  <p:embed/>
                  <p:pic>
                    <p:nvPicPr>
                      <p:cNvPr id="0" name="Object 9"/>
                      <p:cNvPicPr>
                        <a:picLocks noChangeAspect="1" noChangeArrowheads="1"/>
                      </p:cNvPicPr>
                      <p:nvPr/>
                    </p:nvPicPr>
                    <p:blipFill>
                      <a:blip r:embed="rId5"/>
                      <a:srcRect/>
                      <a:stretch>
                        <a:fillRect/>
                      </a:stretch>
                    </p:blipFill>
                    <p:spPr bwMode="auto">
                      <a:xfrm>
                        <a:off x="179166" y="3132756"/>
                        <a:ext cx="2160935" cy="2384479"/>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071350503"/>
              </p:ext>
            </p:extLst>
          </p:nvPr>
        </p:nvGraphicFramePr>
        <p:xfrm>
          <a:off x="2771802" y="5747304"/>
          <a:ext cx="949133" cy="917302"/>
        </p:xfrm>
        <a:graphic>
          <a:graphicData uri="http://schemas.openxmlformats.org/presentationml/2006/ole">
            <mc:AlternateContent xmlns:mc="http://schemas.openxmlformats.org/markup-compatibility/2006">
              <mc:Choice xmlns:v="urn:schemas-microsoft-com:vml" Requires="v">
                <p:oleObj spid="_x0000_s64856"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2771802" y="5747304"/>
                        <a:ext cx="949133" cy="917302"/>
                      </a:xfrm>
                      <a:prstGeom prst="rect">
                        <a:avLst/>
                      </a:prstGeom>
                      <a:noFill/>
                      <a:ln>
                        <a:noFill/>
                      </a:ln>
                      <a:extLst/>
                    </p:spPr>
                  </p:pic>
                </p:oleObj>
              </mc:Fallback>
            </mc:AlternateContent>
          </a:graphicData>
        </a:graphic>
      </p:graphicFrame>
      <p:sp>
        <p:nvSpPr>
          <p:cNvPr id="26" name="Rectangle 25"/>
          <p:cNvSpPr/>
          <p:nvPr/>
        </p:nvSpPr>
        <p:spPr>
          <a:xfrm>
            <a:off x="3792941" y="6210709"/>
            <a:ext cx="330540" cy="400110"/>
          </a:xfrm>
          <a:prstGeom prst="rect">
            <a:avLst/>
          </a:prstGeom>
        </p:spPr>
        <p:txBody>
          <a:bodyPr wrap="none">
            <a:spAutoFit/>
          </a:bodyPr>
          <a:lstStyle/>
          <a:p>
            <a:r>
              <a:rPr lang="fr-FR" sz="2000" i="1" dirty="0" smtClean="0"/>
              <a:t>E</a:t>
            </a:r>
            <a:endParaRPr lang="fr-FR" sz="2000" i="1" dirty="0"/>
          </a:p>
        </p:txBody>
      </p:sp>
      <p:sp>
        <p:nvSpPr>
          <p:cNvPr id="28" name="Rectangle 27"/>
          <p:cNvSpPr/>
          <p:nvPr/>
        </p:nvSpPr>
        <p:spPr>
          <a:xfrm>
            <a:off x="1128025" y="5517232"/>
            <a:ext cx="272832" cy="400110"/>
          </a:xfrm>
          <a:prstGeom prst="rect">
            <a:avLst/>
          </a:prstGeom>
        </p:spPr>
        <p:txBody>
          <a:bodyPr wrap="none">
            <a:spAutoFit/>
          </a:bodyPr>
          <a:lstStyle/>
          <a:p>
            <a:r>
              <a:rPr lang="fr-FR" sz="2000" i="1" dirty="0" smtClean="0"/>
              <a:t>I</a:t>
            </a:r>
            <a:endParaRPr lang="fr-FR" sz="2000" i="1" dirty="0"/>
          </a:p>
        </p:txBody>
      </p:sp>
      <p:sp>
        <p:nvSpPr>
          <p:cNvPr id="29" name="Rectangle 28"/>
          <p:cNvSpPr/>
          <p:nvPr/>
        </p:nvSpPr>
        <p:spPr>
          <a:xfrm>
            <a:off x="6228184" y="5851551"/>
            <a:ext cx="304892" cy="400110"/>
          </a:xfrm>
          <a:prstGeom prst="rect">
            <a:avLst/>
          </a:prstGeom>
        </p:spPr>
        <p:txBody>
          <a:bodyPr wrap="none">
            <a:spAutoFit/>
          </a:bodyPr>
          <a:lstStyle/>
          <a:p>
            <a:r>
              <a:rPr lang="fr-FR" sz="2000" i="1" dirty="0" smtClean="0"/>
              <a:t>S</a:t>
            </a:r>
            <a:endParaRPr lang="fr-FR" sz="2000" i="1" dirty="0"/>
          </a:p>
        </p:txBody>
      </p:sp>
      <p:graphicFrame>
        <p:nvGraphicFramePr>
          <p:cNvPr id="37" name="Object 36" hidden="1"/>
          <p:cNvGraphicFramePr>
            <a:graphicFrameLocks noChangeAspect="1"/>
          </p:cNvGraphicFramePr>
          <p:nvPr>
            <p:extLst>
              <p:ext uri="{D42A27DB-BD31-4B8C-83A1-F6EECF244321}">
                <p14:modId xmlns:p14="http://schemas.microsoft.com/office/powerpoint/2010/main" val="2520246583"/>
              </p:ext>
            </p:extLst>
          </p:nvPr>
        </p:nvGraphicFramePr>
        <p:xfrm>
          <a:off x="5152803" y="3140969"/>
          <a:ext cx="2443535" cy="2696314"/>
        </p:xfrm>
        <a:graphic>
          <a:graphicData uri="http://schemas.openxmlformats.org/presentationml/2006/ole">
            <mc:AlternateContent xmlns:mc="http://schemas.openxmlformats.org/markup-compatibility/2006">
              <mc:Choice xmlns:v="urn:schemas-microsoft-com:vml" Requires="v">
                <p:oleObj spid="_x0000_s64857" name="Worksheet" r:id="rId10" imgW="2009789" imgH="2219400" progId="Excel.Sheet.12">
                  <p:embed/>
                </p:oleObj>
              </mc:Choice>
              <mc:Fallback>
                <p:oleObj name="Worksheet" r:id="rId10" imgW="2009789" imgH="2219400" progId="Excel.Sheet.12">
                  <p:embed/>
                  <p:pic>
                    <p:nvPicPr>
                      <p:cNvPr id="0" name="Object 17"/>
                      <p:cNvPicPr>
                        <a:picLocks noChangeAspect="1" noChangeArrowheads="1"/>
                      </p:cNvPicPr>
                      <p:nvPr/>
                    </p:nvPicPr>
                    <p:blipFill>
                      <a:blip r:embed="rId11"/>
                      <a:srcRect/>
                      <a:stretch>
                        <a:fillRect/>
                      </a:stretch>
                    </p:blipFill>
                    <p:spPr bwMode="auto">
                      <a:xfrm>
                        <a:off x="5152803" y="3140969"/>
                        <a:ext cx="2443535" cy="2696314"/>
                      </a:xfrm>
                      <a:prstGeom prst="rect">
                        <a:avLst/>
                      </a:prstGeom>
                      <a:noFill/>
                      <a:ln>
                        <a:noFill/>
                      </a:ln>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95059163"/>
              </p:ext>
            </p:extLst>
          </p:nvPr>
        </p:nvGraphicFramePr>
        <p:xfrm>
          <a:off x="5156454" y="3140969"/>
          <a:ext cx="2443535" cy="2696314"/>
        </p:xfrm>
        <a:graphic>
          <a:graphicData uri="http://schemas.openxmlformats.org/presentationml/2006/ole">
            <mc:AlternateContent xmlns:mc="http://schemas.openxmlformats.org/markup-compatibility/2006">
              <mc:Choice xmlns:v="urn:schemas-microsoft-com:vml" Requires="v">
                <p:oleObj spid="_x0000_s64858" name="Worksheet" r:id="rId13" imgW="2009789" imgH="2219400" progId="Excel.Sheet.12">
                  <p:embed/>
                </p:oleObj>
              </mc:Choice>
              <mc:Fallback>
                <p:oleObj name="Worksheet" r:id="rId13" imgW="2009789" imgH="2219400" progId="Excel.Sheet.12">
                  <p:embed/>
                  <p:pic>
                    <p:nvPicPr>
                      <p:cNvPr id="0" name="Object 36"/>
                      <p:cNvPicPr>
                        <a:picLocks noChangeAspect="1" noChangeArrowheads="1"/>
                      </p:cNvPicPr>
                      <p:nvPr/>
                    </p:nvPicPr>
                    <p:blipFill>
                      <a:blip r:embed="rId14"/>
                      <a:srcRect/>
                      <a:stretch>
                        <a:fillRect/>
                      </a:stretch>
                    </p:blipFill>
                    <p:spPr bwMode="auto">
                      <a:xfrm>
                        <a:off x="5156454" y="3140969"/>
                        <a:ext cx="2443535" cy="269631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357607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Dilatation conditionnelle : compter les morceaux</a:t>
            </a:r>
          </a:p>
        </p:txBody>
      </p:sp>
      <p:sp>
        <p:nvSpPr>
          <p:cNvPr id="9" name="Text Placeholder 8"/>
          <p:cNvSpPr>
            <a:spLocks noGrp="1"/>
          </p:cNvSpPr>
          <p:nvPr>
            <p:ph type="body" sz="quarter" idx="13"/>
          </p:nvPr>
        </p:nvSpPr>
        <p:spPr/>
        <p:txBody>
          <a:bodyPr/>
          <a:lstStyle/>
          <a:p>
            <a:r>
              <a:rPr lang="fr-FR" dirty="0" smtClean="0"/>
              <a:t>Exemple : Trouver les composantes connexes de </a:t>
            </a:r>
            <a:r>
              <a:rPr lang="fr-FR" i="1" dirty="0" smtClean="0"/>
              <a:t>I</a:t>
            </a:r>
            <a:r>
              <a:rPr lang="fr-FR" dirty="0" smtClean="0"/>
              <a:t> à l’aide de l’élément structurant </a:t>
            </a:r>
            <a:r>
              <a:rPr lang="fr-FR" i="1" dirty="0" smtClean="0"/>
              <a:t>E</a:t>
            </a:r>
            <a:r>
              <a:rPr lang="fr-FR" dirty="0"/>
              <a:t> </a:t>
            </a:r>
            <a:r>
              <a:rPr lang="fr-FR" dirty="0" smtClean="0"/>
              <a:t>(on affichera le résultat dans l’image S : deux pixels avec la même valeur non nulle appartiendront à la même composante E-connexe de </a:t>
            </a:r>
            <a:r>
              <a:rPr lang="fr-FR" i="1" dirty="0" smtClean="0"/>
              <a:t>I</a:t>
            </a:r>
            <a:r>
              <a:rPr lang="fr-FR" dirty="0" smtClean="0"/>
              <a:t>).</a:t>
            </a:r>
            <a:endParaRPr lang="fr-FR" i="1" dirty="0"/>
          </a:p>
        </p:txBody>
      </p:sp>
      <p:sp>
        <p:nvSpPr>
          <p:cNvPr id="20" name="Slide Number Placeholder 4"/>
          <p:cNvSpPr>
            <a:spLocks noGrp="1"/>
          </p:cNvSpPr>
          <p:nvPr>
            <p:ph type="sldNum" sz="quarter" idx="12"/>
          </p:nvPr>
        </p:nvSpPr>
        <p:spPr>
          <a:xfrm>
            <a:off x="6876256" y="6525347"/>
            <a:ext cx="2133600" cy="293117"/>
          </a:xfrm>
        </p:spPr>
        <p:txBody>
          <a:bodyPr/>
          <a:lstStyle/>
          <a:p>
            <a:fld id="{3E28E49E-0FA3-4073-82CF-17635106A4E9}" type="slidenum">
              <a:rPr lang="fr-FR" smtClean="0"/>
              <a:pPr/>
              <a:t>99</a:t>
            </a:fld>
            <a:endParaRPr lang="fr-FR" dirty="0"/>
          </a:p>
        </p:txBody>
      </p:sp>
      <p:graphicFrame>
        <p:nvGraphicFramePr>
          <p:cNvPr id="21" name="Object 20"/>
          <p:cNvGraphicFramePr>
            <a:graphicFrameLocks noChangeAspect="1"/>
          </p:cNvGraphicFramePr>
          <p:nvPr>
            <p:extLst>
              <p:ext uri="{D42A27DB-BD31-4B8C-83A1-F6EECF244321}">
                <p14:modId xmlns:p14="http://schemas.microsoft.com/office/powerpoint/2010/main" val="3354102807"/>
              </p:ext>
            </p:extLst>
          </p:nvPr>
        </p:nvGraphicFramePr>
        <p:xfrm>
          <a:off x="179166" y="3132756"/>
          <a:ext cx="2160935" cy="2384479"/>
        </p:xfrm>
        <a:graphic>
          <a:graphicData uri="http://schemas.openxmlformats.org/presentationml/2006/ole">
            <mc:AlternateContent xmlns:mc="http://schemas.openxmlformats.org/markup-compatibility/2006">
              <mc:Choice xmlns:v="urn:schemas-microsoft-com:vml" Requires="v">
                <p:oleObj spid="_x0000_s26481" name="Worksheet" r:id="rId4" imgW="2009789" imgH="2219400" progId="Excel.Sheet.12">
                  <p:embed/>
                </p:oleObj>
              </mc:Choice>
              <mc:Fallback>
                <p:oleObj name="Worksheet" r:id="rId4" imgW="2009789" imgH="2219400" progId="Excel.Sheet.12">
                  <p:embed/>
                  <p:pic>
                    <p:nvPicPr>
                      <p:cNvPr id="0" name=""/>
                      <p:cNvPicPr>
                        <a:picLocks noChangeAspect="1" noChangeArrowheads="1"/>
                      </p:cNvPicPr>
                      <p:nvPr/>
                    </p:nvPicPr>
                    <p:blipFill>
                      <a:blip r:embed="rId5"/>
                      <a:srcRect/>
                      <a:stretch>
                        <a:fillRect/>
                      </a:stretch>
                    </p:blipFill>
                    <p:spPr bwMode="auto">
                      <a:xfrm>
                        <a:off x="179166" y="3132756"/>
                        <a:ext cx="2160935" cy="2384479"/>
                      </a:xfrm>
                      <a:prstGeom prst="rect">
                        <a:avLst/>
                      </a:prstGeom>
                      <a:noFill/>
                      <a:ln>
                        <a:noFill/>
                      </a:ln>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24440404"/>
              </p:ext>
            </p:extLst>
          </p:nvPr>
        </p:nvGraphicFramePr>
        <p:xfrm>
          <a:off x="2771802" y="5747304"/>
          <a:ext cx="949133" cy="917302"/>
        </p:xfrm>
        <a:graphic>
          <a:graphicData uri="http://schemas.openxmlformats.org/presentationml/2006/ole">
            <mc:AlternateContent xmlns:mc="http://schemas.openxmlformats.org/markup-compatibility/2006">
              <mc:Choice xmlns:v="urn:schemas-microsoft-com:vml" Requires="v">
                <p:oleObj spid="_x0000_s26482"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2771802" y="5747304"/>
                        <a:ext cx="949133" cy="917302"/>
                      </a:xfrm>
                      <a:prstGeom prst="rect">
                        <a:avLst/>
                      </a:prstGeom>
                      <a:noFill/>
                      <a:ln>
                        <a:noFill/>
                      </a:ln>
                      <a:extLst/>
                    </p:spPr>
                  </p:pic>
                </p:oleObj>
              </mc:Fallback>
            </mc:AlternateContent>
          </a:graphicData>
        </a:graphic>
      </p:graphicFrame>
      <p:sp>
        <p:nvSpPr>
          <p:cNvPr id="25" name="Rectangle 24"/>
          <p:cNvSpPr/>
          <p:nvPr/>
        </p:nvSpPr>
        <p:spPr>
          <a:xfrm>
            <a:off x="3792941" y="6210709"/>
            <a:ext cx="330540" cy="400110"/>
          </a:xfrm>
          <a:prstGeom prst="rect">
            <a:avLst/>
          </a:prstGeom>
        </p:spPr>
        <p:txBody>
          <a:bodyPr wrap="none">
            <a:spAutoFit/>
          </a:bodyPr>
          <a:lstStyle/>
          <a:p>
            <a:r>
              <a:rPr lang="fr-FR" sz="2000" i="1" dirty="0" smtClean="0"/>
              <a:t>E</a:t>
            </a:r>
            <a:endParaRPr lang="fr-FR" sz="2000" i="1" dirty="0"/>
          </a:p>
        </p:txBody>
      </p:sp>
      <p:sp>
        <p:nvSpPr>
          <p:cNvPr id="27" name="Rectangle 26"/>
          <p:cNvSpPr/>
          <p:nvPr/>
        </p:nvSpPr>
        <p:spPr>
          <a:xfrm>
            <a:off x="1128025" y="5517232"/>
            <a:ext cx="272832" cy="400110"/>
          </a:xfrm>
          <a:prstGeom prst="rect">
            <a:avLst/>
          </a:prstGeom>
        </p:spPr>
        <p:txBody>
          <a:bodyPr wrap="none">
            <a:spAutoFit/>
          </a:bodyPr>
          <a:lstStyle/>
          <a:p>
            <a:r>
              <a:rPr lang="fr-FR" sz="2000" i="1" dirty="0" smtClean="0"/>
              <a:t>I</a:t>
            </a:r>
            <a:endParaRPr lang="fr-FR" sz="2000" i="1" dirty="0"/>
          </a:p>
        </p:txBody>
      </p:sp>
      <p:sp>
        <p:nvSpPr>
          <p:cNvPr id="31" name="Rectangle 30"/>
          <p:cNvSpPr/>
          <p:nvPr/>
        </p:nvSpPr>
        <p:spPr>
          <a:xfrm>
            <a:off x="6228184" y="5851551"/>
            <a:ext cx="304892" cy="400110"/>
          </a:xfrm>
          <a:prstGeom prst="rect">
            <a:avLst/>
          </a:prstGeom>
        </p:spPr>
        <p:txBody>
          <a:bodyPr wrap="none">
            <a:spAutoFit/>
          </a:bodyPr>
          <a:lstStyle/>
          <a:p>
            <a:r>
              <a:rPr lang="fr-FR" sz="2000" i="1" dirty="0" smtClean="0"/>
              <a:t>S</a:t>
            </a:r>
            <a:endParaRPr lang="fr-FR" sz="2000" i="1" dirty="0"/>
          </a:p>
        </p:txBody>
      </p:sp>
      <p:graphicFrame>
        <p:nvGraphicFramePr>
          <p:cNvPr id="32" name="Object 31" hidden="1"/>
          <p:cNvGraphicFramePr>
            <a:graphicFrameLocks noChangeAspect="1"/>
          </p:cNvGraphicFramePr>
          <p:nvPr>
            <p:extLst>
              <p:ext uri="{D42A27DB-BD31-4B8C-83A1-F6EECF244321}">
                <p14:modId xmlns:p14="http://schemas.microsoft.com/office/powerpoint/2010/main" val="1683971643"/>
              </p:ext>
            </p:extLst>
          </p:nvPr>
        </p:nvGraphicFramePr>
        <p:xfrm>
          <a:off x="5152803" y="3140969"/>
          <a:ext cx="2443535" cy="2696314"/>
        </p:xfrm>
        <a:graphic>
          <a:graphicData uri="http://schemas.openxmlformats.org/presentationml/2006/ole">
            <mc:AlternateContent xmlns:mc="http://schemas.openxmlformats.org/markup-compatibility/2006">
              <mc:Choice xmlns:v="urn:schemas-microsoft-com:vml" Requires="v">
                <p:oleObj spid="_x0000_s26483" name="Worksheet" r:id="rId10" imgW="2009789" imgH="2219400" progId="Excel.Sheet.12">
                  <p:embed/>
                </p:oleObj>
              </mc:Choice>
              <mc:Fallback>
                <p:oleObj name="Worksheet" r:id="rId10" imgW="2009789" imgH="2219400" progId="Excel.Sheet.12">
                  <p:embed/>
                  <p:pic>
                    <p:nvPicPr>
                      <p:cNvPr id="0" name=""/>
                      <p:cNvPicPr>
                        <a:picLocks noChangeAspect="1" noChangeArrowheads="1"/>
                      </p:cNvPicPr>
                      <p:nvPr/>
                    </p:nvPicPr>
                    <p:blipFill>
                      <a:blip r:embed="rId11"/>
                      <a:srcRect/>
                      <a:stretch>
                        <a:fillRect/>
                      </a:stretch>
                    </p:blipFill>
                    <p:spPr bwMode="auto">
                      <a:xfrm>
                        <a:off x="5152803" y="3140969"/>
                        <a:ext cx="2443535" cy="2696314"/>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839156694"/>
              </p:ext>
            </p:extLst>
          </p:nvPr>
        </p:nvGraphicFramePr>
        <p:xfrm>
          <a:off x="5156454" y="3140969"/>
          <a:ext cx="2443535" cy="2696314"/>
        </p:xfrm>
        <a:graphic>
          <a:graphicData uri="http://schemas.openxmlformats.org/presentationml/2006/ole">
            <mc:AlternateContent xmlns:mc="http://schemas.openxmlformats.org/markup-compatibility/2006">
              <mc:Choice xmlns:v="urn:schemas-microsoft-com:vml" Requires="v">
                <p:oleObj spid="_x0000_s26484" name="Worksheet" r:id="rId13" imgW="2009789" imgH="2219400" progId="Excel.Sheet.12">
                  <p:embed/>
                </p:oleObj>
              </mc:Choice>
              <mc:Fallback>
                <p:oleObj name="Worksheet" r:id="rId13" imgW="2009789" imgH="2219400" progId="Excel.Sheet.12">
                  <p:embed/>
                  <p:pic>
                    <p:nvPicPr>
                      <p:cNvPr id="0" name=""/>
                      <p:cNvPicPr>
                        <a:picLocks noChangeAspect="1" noChangeArrowheads="1"/>
                      </p:cNvPicPr>
                      <p:nvPr/>
                    </p:nvPicPr>
                    <p:blipFill>
                      <a:blip r:embed="rId14"/>
                      <a:srcRect/>
                      <a:stretch>
                        <a:fillRect/>
                      </a:stretch>
                    </p:blipFill>
                    <p:spPr bwMode="auto">
                      <a:xfrm>
                        <a:off x="5156454" y="3140969"/>
                        <a:ext cx="2443535" cy="269631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01842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urs">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6047</TotalTime>
  <Words>6899</Words>
  <Application>Microsoft Office PowerPoint</Application>
  <PresentationFormat>On-screen Show (4:3)</PresentationFormat>
  <Paragraphs>1204</Paragraphs>
  <Slides>142</Slides>
  <Notes>81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142</vt:i4>
      </vt:variant>
    </vt:vector>
  </HeadingPairs>
  <TitlesOfParts>
    <vt:vector size="145" baseType="lpstr">
      <vt:lpstr>Titres</vt:lpstr>
      <vt:lpstr>Contenu</vt:lpstr>
      <vt:lpstr>Worksheet</vt:lpstr>
      <vt:lpstr>PowerPoint Presentation</vt:lpstr>
      <vt:lpstr>Avant de commencer…</vt:lpstr>
      <vt:lpstr>Introduction</vt:lpstr>
      <vt:lpstr>Introduction</vt:lpstr>
      <vt:lpstr>Introduction</vt:lpstr>
      <vt:lpstr>Introduction</vt:lpstr>
      <vt:lpstr>Introduction</vt:lpstr>
      <vt:lpstr>Introduction</vt:lpstr>
      <vt:lpstr>Introduction</vt:lpstr>
      <vt:lpstr>Plan</vt:lpstr>
      <vt:lpstr>Eléments essentiels pour la suite</vt:lpstr>
      <vt:lpstr>Les images binaires</vt:lpstr>
      <vt:lpstr>Image Binaire</vt:lpstr>
      <vt:lpstr>Image Binaire</vt:lpstr>
      <vt:lpstr>Image Binaire</vt:lpstr>
      <vt:lpstr>Les éléments structurants</vt:lpstr>
      <vt:lpstr>Les éléments structurants</vt:lpstr>
      <vt:lpstr>Les éléments structurants</vt:lpstr>
      <vt:lpstr>Les éléments structurants</vt:lpstr>
      <vt:lpstr>Les éléments structurants</vt:lpstr>
      <vt:lpstr>Les éléments structurants</vt:lpstr>
      <vt:lpstr>Les éléments structurants</vt:lpstr>
      <vt:lpstr>Les éléments structurants</vt:lpstr>
      <vt:lpstr>Premières transformations morphologiques</vt:lpstr>
      <vt:lpstr>L’érosion binaire</vt:lpstr>
      <vt:lpstr>Erosion binaire</vt:lpstr>
      <vt:lpstr>Erosion binaire</vt:lpstr>
      <vt:lpstr>Erosion binaire</vt:lpstr>
      <vt:lpstr>Erosion binaire</vt:lpstr>
      <vt:lpstr>Erosion binaire</vt:lpstr>
      <vt:lpstr>Erosion binaire</vt:lpstr>
      <vt:lpstr>Erosion binaire</vt:lpstr>
      <vt:lpstr>La dilatation binaire</vt:lpstr>
      <vt:lpstr>Dilatation binaire</vt:lpstr>
      <vt:lpstr>Dilatation binaire</vt:lpstr>
      <vt:lpstr>Dilatation binaire</vt:lpstr>
      <vt:lpstr>Dilatation binaire</vt:lpstr>
      <vt:lpstr>Dilatation binaire</vt:lpstr>
      <vt:lpstr>Dilatation binaire</vt:lpstr>
      <vt:lpstr>Propriétés de l’érosion et de la dilatation</vt:lpstr>
      <vt:lpstr>Propriétés de l’érosion et de la dilatation</vt:lpstr>
      <vt:lpstr>Propriétés de l’érosion et de la dilatation</vt:lpstr>
      <vt:lpstr>Propriétés de l’érosion et de la dilatation : la décomposabilité (1)</vt:lpstr>
      <vt:lpstr>Propriétés de l’érosion et de la dilatation : la décomposabilité (2)</vt:lpstr>
      <vt:lpstr>Propriétés de l’érosion et de la dilatation : la décomposabilité (2)</vt:lpstr>
      <vt:lpstr>Propriétés de l’érosion et de la dilatation : la décomposabilité (4)</vt:lpstr>
      <vt:lpstr>Propriétés de l’érosion et de la dilatation : la décomposabilité (5)</vt:lpstr>
      <vt:lpstr>Propriétés de l’érosion et de la dilatation</vt:lpstr>
      <vt:lpstr>Propriétés de l’érosion et de la dilatation</vt:lpstr>
      <vt:lpstr>Propriétés de l’érosion et de la dilatation</vt:lpstr>
      <vt:lpstr>Propriétés de l’érosion et de la dilatation</vt:lpstr>
      <vt:lpstr>Boules</vt:lpstr>
      <vt:lpstr>Boules</vt:lpstr>
      <vt:lpstr>Cas pratiques</vt:lpstr>
      <vt:lpstr>Cas pratiques : l’atterrissage du drone</vt:lpstr>
      <vt:lpstr>Cas pratiques : extraire les contours</vt:lpstr>
      <vt:lpstr>Extraire les contours d’un objet binaire</vt:lpstr>
      <vt:lpstr>Extraire les contours d’un objet binaire</vt:lpstr>
      <vt:lpstr>Extraire les contours d’un objet binaire</vt:lpstr>
      <vt:lpstr>Cas pratiques : extraire les contours</vt:lpstr>
      <vt:lpstr>Transformations avancées</vt:lpstr>
      <vt:lpstr>L’ouverture morphologique</vt:lpstr>
      <vt:lpstr>L’ouverture morphologique</vt:lpstr>
      <vt:lpstr>L’ouverture morphologique</vt:lpstr>
      <vt:lpstr>L’ouverture morphologique</vt:lpstr>
      <vt:lpstr>L’ouverture morphologique</vt:lpstr>
      <vt:lpstr>L’ouverture morphologique</vt:lpstr>
      <vt:lpstr>L’ouverture morphologique</vt:lpstr>
      <vt:lpstr>La fermeture morphologique</vt:lpstr>
      <vt:lpstr>La fermeture morphologique</vt:lpstr>
      <vt:lpstr>La fermeture morphologique</vt:lpstr>
      <vt:lpstr>La fermeture morphologique</vt:lpstr>
      <vt:lpstr>Propriétés de la fermeture et de l’ouverture</vt:lpstr>
      <vt:lpstr>Propriétés de l’ouverture et de la fermeture</vt:lpstr>
      <vt:lpstr>Propriétés de l’ouverture et de la fermeture</vt:lpstr>
      <vt:lpstr>Propriétés de l’ouverture et de la fermeture</vt:lpstr>
      <vt:lpstr>Propriétés de l’ouverture et de la fermeture</vt:lpstr>
      <vt:lpstr>Cas pratiques</vt:lpstr>
      <vt:lpstr>Cas pratique : supprimer du bruit</vt:lpstr>
      <vt:lpstr>Cas pratique : supprimer du bruit (2)</vt:lpstr>
      <vt:lpstr>Cas pratique : les résidus</vt:lpstr>
      <vt:lpstr>Les résidus</vt:lpstr>
      <vt:lpstr>Les filtres par reconstruction</vt:lpstr>
      <vt:lpstr>Dilatation conditionnelle</vt:lpstr>
      <vt:lpstr>Dilatation conditionnelle</vt:lpstr>
      <vt:lpstr>Dilatation conditionnelle</vt:lpstr>
      <vt:lpstr>Dilatation conditionnelle</vt:lpstr>
      <vt:lpstr>Dilatation conditionnelle</vt:lpstr>
      <vt:lpstr>Dilatation conditionnelle</vt:lpstr>
      <vt:lpstr>Dilatation conditionnelle</vt:lpstr>
      <vt:lpstr>L’ouverture par reconstruction</vt:lpstr>
      <vt:lpstr>L’ouverture par reconstruction</vt:lpstr>
      <vt:lpstr>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Dilatation conditionnelle : compter les morceaux</vt:lpstr>
      <vt:lpstr>Erosion conditionnelle</vt:lpstr>
      <vt:lpstr>Erosion conditionnelle</vt:lpstr>
      <vt:lpstr>Erosion conditionnelle</vt:lpstr>
      <vt:lpstr>Erosion conditionnelle</vt:lpstr>
      <vt:lpstr>Erosion conditionnelle</vt:lpstr>
      <vt:lpstr>Erosion conditionnelle</vt:lpstr>
      <vt:lpstr>Erosion conditionnelle</vt:lpstr>
      <vt:lpstr>Théorème de Jordan : remplir les trous d’un objet</vt:lpstr>
      <vt:lpstr>Erosion conditionnelle : théorème de Jordan</vt:lpstr>
      <vt:lpstr>Erosion conditionnelle : théorème de Jordan</vt:lpstr>
      <vt:lpstr>Erosion conditionnelle : théorème de Jordan</vt:lpstr>
      <vt:lpstr>Erosion conditionnelle : théorème de Jordan</vt:lpstr>
      <vt:lpstr>Erosion conditionnelle : théorème de Jordan</vt:lpstr>
      <vt:lpstr>Erosion conditionnelle : théorème de Jordan</vt:lpstr>
      <vt:lpstr>La fermeture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Filtres avancés</vt:lpstr>
      <vt:lpstr>ASF</vt:lpstr>
      <vt:lpstr>Filtres séquentiels alternés</vt:lpstr>
      <vt:lpstr>Filtres séquentiels alternés</vt:lpstr>
      <vt:lpstr>Filtres séquentiels alternés</vt:lpstr>
      <vt:lpstr>Filtres séquentiels alternés</vt:lpstr>
      <vt:lpstr>Filtres séquentiels alternés</vt:lpstr>
      <vt:lpstr>Filtres séquentiels alternés</vt:lpstr>
      <vt:lpstr>Hit or miss</vt:lpstr>
      <vt:lpstr>Hit or miss</vt:lpstr>
      <vt:lpstr>Hit or miss</vt:lpstr>
      <vt:lpstr>Hit or miss</vt:lpstr>
      <vt:lpstr>Hit or miss</vt:lpstr>
      <vt:lpstr>Hit or miss</vt:lpstr>
      <vt:lpstr>Hit or miss</vt:lpstr>
      <vt:lpstr>Hit or miss : en pratique</vt:lpstr>
      <vt:lpstr>Hit or miss : en pratique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John</cp:lastModifiedBy>
  <cp:revision>316</cp:revision>
  <cp:lastPrinted>2012-12-02T22:14:22Z</cp:lastPrinted>
  <dcterms:created xsi:type="dcterms:W3CDTF">2012-11-18T19:41:47Z</dcterms:created>
  <dcterms:modified xsi:type="dcterms:W3CDTF">2013-11-14T22:35:24Z</dcterms:modified>
</cp:coreProperties>
</file>